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88" r:id="rId4"/>
  </p:sldMasterIdLst>
  <p:notesMasterIdLst>
    <p:notesMasterId r:id="rId22"/>
  </p:notesMasterIdLst>
  <p:handoutMasterIdLst>
    <p:handoutMasterId r:id="rId23"/>
  </p:handoutMasterIdLst>
  <p:sldIdLst>
    <p:sldId id="427" r:id="rId5"/>
    <p:sldId id="347" r:id="rId6"/>
    <p:sldId id="344" r:id="rId7"/>
    <p:sldId id="351" r:id="rId8"/>
    <p:sldId id="410" r:id="rId9"/>
    <p:sldId id="471" r:id="rId10"/>
    <p:sldId id="414" r:id="rId11"/>
    <p:sldId id="442" r:id="rId12"/>
    <p:sldId id="445" r:id="rId13"/>
    <p:sldId id="438" r:id="rId14"/>
    <p:sldId id="447" r:id="rId15"/>
    <p:sldId id="457" r:id="rId16"/>
    <p:sldId id="446" r:id="rId17"/>
    <p:sldId id="448" r:id="rId18"/>
    <p:sldId id="455" r:id="rId19"/>
    <p:sldId id="449" r:id="rId20"/>
    <p:sldId id="440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Világos stílus 1 – 1. jelölőszín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Világos stílus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Világos stílus 3 – 3. jelölőszín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Világos stílus 1 – 4. jelölőszín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F1AB2-1976-4502-BF36-3FF5EA218861}" styleName="Közepesen sötét stílus 4 – 1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3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696"/>
    </p:cViewPr>
  </p:sorterViewPr>
  <p:notesViewPr>
    <p:cSldViewPr snapToGrid="0">
      <p:cViewPr varScale="1">
        <p:scale>
          <a:sx n="88" d="100"/>
          <a:sy n="88" d="100"/>
        </p:scale>
        <p:origin x="303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>
            <a:extLst>
              <a:ext uri="{FF2B5EF4-FFF2-40B4-BE49-F238E27FC236}">
                <a16:creationId xmlns:a16="http://schemas.microsoft.com/office/drawing/2014/main" id="{0CAEE116-AA9E-4DD1-ACC0-D2FFCDA001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46E09C2F-B6A8-4529-97DD-3710315CDA0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43D0D4-26AB-4353-B1B8-8E0C93E502D4}" type="datetimeFigureOut">
              <a:rPr lang="hu-HU" smtClean="0"/>
              <a:t>2022. 05. 25.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D4DE74A1-15EB-4DD3-92C6-6227A3B3B95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1B1A596C-58EC-46D6-8B7B-CE2C6FE1A75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C70A03-51CE-4F9C-96DA-DA92D7D9A29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431570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 noProof="0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766E52-83A8-47E8-87F8-906170C17D37}" type="datetimeFigureOut">
              <a:rPr lang="hu-HU" noProof="0" smtClean="0"/>
              <a:t>2022. 05. 25.</a:t>
            </a:fld>
            <a:endParaRPr lang="hu-HU" noProof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 noProof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 noProof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110D45-208C-4E0C-B787-1EE97E1E6341}" type="slidenum">
              <a:rPr lang="hu-HU" noProof="0" smtClean="0"/>
              <a:t>‹#›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374716419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10D45-208C-4E0C-B787-1EE97E1E6341}" type="slidenum">
              <a:rPr lang="hu-HU" noProof="0" smtClean="0"/>
              <a:t>1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1558884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10D45-208C-4E0C-B787-1EE97E1E6341}" type="slidenum">
              <a:rPr lang="hu-HU" noProof="0" smtClean="0"/>
              <a:t>2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3575991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10D45-208C-4E0C-B787-1EE97E1E6341}" type="slidenum">
              <a:rPr lang="hu-HU" noProof="0" smtClean="0"/>
              <a:t>3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105011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E049FA6-EC7E-4A95-953A-45977A9899F2}" type="datetime1">
              <a:rPr lang="hu-HU" noProof="0" smtClean="0"/>
              <a:t>2022. 05. 25.</a:t>
            </a:fld>
            <a:endParaRPr lang="hu-HU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hu-HU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hu-HU" noProof="0" smtClean="0"/>
              <a:pPr/>
              <a:t>‹#›</a:t>
            </a:fld>
            <a:endParaRPr lang="hu-HU" noProof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2255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DF46B7A-07B4-4D0B-B392-9685340118D4}" type="datetime1">
              <a:rPr lang="hu-HU" noProof="0" smtClean="0"/>
              <a:t>2022. 05. 25.</a:t>
            </a:fld>
            <a:endParaRPr lang="hu-HU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hu-HU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hu-HU" noProof="0" smtClean="0"/>
              <a:pPr/>
              <a:t>‹#›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977019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5CC8BA5-98CC-40A1-8FAC-8669CDA6BB21}" type="datetime1">
              <a:rPr lang="hu-HU" noProof="0" smtClean="0"/>
              <a:t>2022. 05. 25.</a:t>
            </a:fld>
            <a:endParaRPr lang="hu-HU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hu-HU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hu-HU" noProof="0" smtClean="0"/>
              <a:pPr/>
              <a:t>‹#›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746405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022DD9-4629-44BC-8C73-E594651AB70B}" type="datetime1">
              <a:rPr lang="hu-HU" noProof="0" smtClean="0"/>
              <a:t>2022. 05. 25.</a:t>
            </a:fld>
            <a:endParaRPr lang="hu-HU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hu-HU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hu-HU" noProof="0" smtClean="0"/>
              <a:pPr/>
              <a:t>‹#›</a:t>
            </a:fld>
            <a:endParaRPr lang="hu-HU" noProof="0"/>
          </a:p>
        </p:txBody>
      </p:sp>
      <p:grpSp>
        <p:nvGrpSpPr>
          <p:cNvPr id="13" name="Csoportba foglalás 12">
            <a:extLst>
              <a:ext uri="{FF2B5EF4-FFF2-40B4-BE49-F238E27FC236}">
                <a16:creationId xmlns:a16="http://schemas.microsoft.com/office/drawing/2014/main" id="{59E14960-DA31-4F74-A3C1-C0109881377D}"/>
              </a:ext>
            </a:extLst>
          </p:cNvPr>
          <p:cNvGrpSpPr/>
          <p:nvPr userDrawn="1"/>
        </p:nvGrpSpPr>
        <p:grpSpPr>
          <a:xfrm>
            <a:off x="456291" y="254529"/>
            <a:ext cx="1797806" cy="949348"/>
            <a:chOff x="456291" y="254529"/>
            <a:chExt cx="1797806" cy="949348"/>
          </a:xfrm>
        </p:grpSpPr>
        <p:sp>
          <p:nvSpPr>
            <p:cNvPr id="8" name="Téglalap: lekerekített 7">
              <a:extLst>
                <a:ext uri="{FF2B5EF4-FFF2-40B4-BE49-F238E27FC236}">
                  <a16:creationId xmlns:a16="http://schemas.microsoft.com/office/drawing/2014/main" id="{493BFB15-A085-4A6A-8477-3C5A73B014F5}"/>
                </a:ext>
              </a:extLst>
            </p:cNvPr>
            <p:cNvSpPr/>
            <p:nvPr userDrawn="1"/>
          </p:nvSpPr>
          <p:spPr>
            <a:xfrm>
              <a:off x="485828" y="254529"/>
              <a:ext cx="1738733" cy="949348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pic>
          <p:nvPicPr>
            <p:cNvPr id="9" name="Kép 8" descr="A képen ülő, nagyon nagy, monitor, televízió látható&#10;&#10;Automatikusan generált leírás">
              <a:extLst>
                <a:ext uri="{FF2B5EF4-FFF2-40B4-BE49-F238E27FC236}">
                  <a16:creationId xmlns:a16="http://schemas.microsoft.com/office/drawing/2014/main" id="{1D157A97-F832-40B6-B328-69B4FD9442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825753" y="408062"/>
              <a:ext cx="1058883" cy="412183"/>
            </a:xfrm>
            <a:prstGeom prst="rect">
              <a:avLst/>
            </a:prstGeom>
          </p:spPr>
        </p:pic>
        <p:sp>
          <p:nvSpPr>
            <p:cNvPr id="10" name="Téglalap 9">
              <a:extLst>
                <a:ext uri="{FF2B5EF4-FFF2-40B4-BE49-F238E27FC236}">
                  <a16:creationId xmlns:a16="http://schemas.microsoft.com/office/drawing/2014/main" id="{49A519BB-4CD5-49D3-9576-E372F2A29FE5}"/>
                </a:ext>
              </a:extLst>
            </p:cNvPr>
            <p:cNvSpPr/>
            <p:nvPr userDrawn="1"/>
          </p:nvSpPr>
          <p:spPr>
            <a:xfrm>
              <a:off x="456291" y="888646"/>
              <a:ext cx="1797806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hu-HU" sz="1100" dirty="0">
                  <a:solidFill>
                    <a:schemeClr val="accent1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Országos Etikai Bizottság</a:t>
              </a:r>
            </a:p>
          </p:txBody>
        </p:sp>
      </p:grpSp>
      <p:cxnSp>
        <p:nvCxnSpPr>
          <p:cNvPr id="11" name="Egyenes összekötő 10">
            <a:extLst>
              <a:ext uri="{FF2B5EF4-FFF2-40B4-BE49-F238E27FC236}">
                <a16:creationId xmlns:a16="http://schemas.microsoft.com/office/drawing/2014/main" id="{07E1728E-48A9-4C9F-9506-8E6FB998087D}"/>
              </a:ext>
            </a:extLst>
          </p:cNvPr>
          <p:cNvCxnSpPr>
            <a:cxnSpLocks/>
          </p:cNvCxnSpPr>
          <p:nvPr userDrawn="1"/>
        </p:nvCxnSpPr>
        <p:spPr>
          <a:xfrm>
            <a:off x="476251" y="1352550"/>
            <a:ext cx="11184706" cy="0"/>
          </a:xfrm>
          <a:prstGeom prst="line">
            <a:avLst/>
          </a:prstGeom>
          <a:ln w="2857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952384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FFE90E9-C148-4465-B739-56D600FC8009}" type="datetime1">
              <a:rPr lang="hu-HU" noProof="0" smtClean="0"/>
              <a:t>2022. 05. 25.</a:t>
            </a:fld>
            <a:endParaRPr lang="hu-HU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hu-HU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hu-HU" noProof="0" smtClean="0"/>
              <a:pPr/>
              <a:t>‹#›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114783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239326E-83B8-44AB-94CB-BAFC136788B9}" type="datetime1">
              <a:rPr lang="hu-HU" noProof="0" smtClean="0"/>
              <a:t>2022. 05. 25.</a:t>
            </a:fld>
            <a:endParaRPr lang="hu-HU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hu-HU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hu-HU" noProof="0" smtClean="0"/>
              <a:pPr/>
              <a:t>‹#›</a:t>
            </a:fld>
            <a:endParaRPr lang="hu-HU" noProof="0"/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01A2EEBD-8739-1F4F-D709-C849858AB885}"/>
              </a:ext>
            </a:extLst>
          </p:cNvPr>
          <p:cNvCxnSpPr>
            <a:cxnSpLocks/>
          </p:cNvCxnSpPr>
          <p:nvPr userDrawn="1"/>
        </p:nvCxnSpPr>
        <p:spPr>
          <a:xfrm>
            <a:off x="476251" y="1352550"/>
            <a:ext cx="11184706" cy="0"/>
          </a:xfrm>
          <a:prstGeom prst="line">
            <a:avLst/>
          </a:prstGeom>
          <a:ln w="2857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4433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1036D45-F34A-4B80-A350-3C117A312245}" type="datetime1">
              <a:rPr lang="hu-HU" noProof="0" smtClean="0"/>
              <a:t>2022. 05. 25.</a:t>
            </a:fld>
            <a:endParaRPr lang="hu-HU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hu-HU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hu-HU" noProof="0" smtClean="0"/>
              <a:pPr/>
              <a:t>‹#›</a:t>
            </a:fld>
            <a:endParaRPr lang="hu-HU" noProof="0"/>
          </a:p>
        </p:txBody>
      </p:sp>
      <p:cxnSp>
        <p:nvCxnSpPr>
          <p:cNvPr id="5" name="Egyenes összekötő 4">
            <a:extLst>
              <a:ext uri="{FF2B5EF4-FFF2-40B4-BE49-F238E27FC236}">
                <a16:creationId xmlns:a16="http://schemas.microsoft.com/office/drawing/2014/main" id="{54C4D1AC-ED05-B81A-EEDB-B66FAD52D606}"/>
              </a:ext>
            </a:extLst>
          </p:cNvPr>
          <p:cNvCxnSpPr>
            <a:cxnSpLocks/>
          </p:cNvCxnSpPr>
          <p:nvPr userDrawn="1"/>
        </p:nvCxnSpPr>
        <p:spPr>
          <a:xfrm>
            <a:off x="476251" y="1352550"/>
            <a:ext cx="11184706" cy="0"/>
          </a:xfrm>
          <a:prstGeom prst="line">
            <a:avLst/>
          </a:prstGeom>
          <a:ln w="2857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1040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A5CFAB0-524F-4404-8BCC-77274136C2A8}" type="datetime1">
              <a:rPr lang="hu-HU" noProof="0" smtClean="0"/>
              <a:t>2022. 05. 25.</a:t>
            </a:fld>
            <a:endParaRPr lang="hu-HU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hu-HU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hu-HU" noProof="0" smtClean="0"/>
              <a:pPr/>
              <a:t>‹#›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3067849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022DD9-4629-44BC-8C73-E594651AB70B}" type="datetime1">
              <a:rPr lang="hu-HU" noProof="0" smtClean="0"/>
              <a:t>2022. 05. 25.</a:t>
            </a:fld>
            <a:endParaRPr lang="hu-HU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hu-HU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hu-HU" noProof="0" smtClean="0"/>
              <a:pPr/>
              <a:t>‹#›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380054370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022DD9-4629-44BC-8C73-E594651AB70B}" type="datetime1">
              <a:rPr lang="hu-HU" noProof="0" smtClean="0"/>
              <a:t>2022. 05. 25.</a:t>
            </a:fld>
            <a:endParaRPr lang="hu-HU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hu-HU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hu-HU" noProof="0" smtClean="0"/>
              <a:pPr/>
              <a:t>‹#›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336543156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022DD9-4629-44BC-8C73-E594651AB70B}" type="datetime1">
              <a:rPr lang="hu-HU" noProof="0" smtClean="0"/>
              <a:t>2022. 05. 25.</a:t>
            </a:fld>
            <a:endParaRPr lang="hu-HU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hu-HU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hu-HU" noProof="0" smtClean="0"/>
              <a:pPr/>
              <a:t>‹#›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317631376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E5F0A5B-5C33-4731-89FB-E8F85D98DE29}" type="datetime1">
              <a:rPr lang="hu-HU" noProof="0" smtClean="0"/>
              <a:t>2022. 05. 25.</a:t>
            </a:fld>
            <a:endParaRPr lang="hu-HU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hu-HU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hu-HU" noProof="0" smtClean="0"/>
              <a:pPr/>
              <a:t>‹#›</a:t>
            </a:fld>
            <a:endParaRPr lang="hu-HU" noProof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45782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022DD9-4629-44BC-8C73-E594651AB70B}" type="datetime1">
              <a:rPr lang="hu-HU" noProof="0" smtClean="0"/>
              <a:t>2022. 05. 25.</a:t>
            </a:fld>
            <a:endParaRPr lang="hu-HU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hu-HU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hu-HU" noProof="0" smtClean="0"/>
              <a:pPr/>
              <a:t>‹#›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357334544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022DD9-4629-44BC-8C73-E594651AB70B}" type="datetime1">
              <a:rPr lang="hu-HU" noProof="0" smtClean="0"/>
              <a:t>2022. 05. 25.</a:t>
            </a:fld>
            <a:endParaRPr lang="hu-HU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hu-HU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hu-HU" noProof="0" smtClean="0"/>
              <a:pPr/>
              <a:t>‹#›</a:t>
            </a:fld>
            <a:endParaRPr lang="hu-HU" noProof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3787285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65ABFEA-5610-4C7B-ACD9-32CA8F499F32}" type="datetime1">
              <a:rPr lang="hu-HU" noProof="0" smtClean="0"/>
              <a:t>2022. 05. 25.</a:t>
            </a:fld>
            <a:endParaRPr lang="hu-HU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hu-HU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hu-HU" noProof="0" smtClean="0"/>
              <a:pPr/>
              <a:t>‹#›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7931355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67808BB-25D6-4232-A915-D40E0C182D46}" type="datetime1">
              <a:rPr lang="hu-HU" noProof="0" smtClean="0"/>
              <a:t>2022. 05. 25.</a:t>
            </a:fld>
            <a:endParaRPr lang="hu-HU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hu-HU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hu-HU" noProof="0" smtClean="0"/>
              <a:pPr/>
              <a:t>‹#›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11486719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23D2E87-CEEF-4EEF-8F6D-27BA096DD7A2}" type="datetime1">
              <a:rPr lang="hu-HU" noProof="0" smtClean="0"/>
              <a:t>2022. 05. 25.</a:t>
            </a:fld>
            <a:endParaRPr lang="hu-HU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hu-HU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hu-HU" noProof="0" smtClean="0"/>
              <a:pPr/>
              <a:t>‹#›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31871935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972600" y="1152400"/>
            <a:ext cx="9361600" cy="39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 b="1">
                <a:solidFill>
                  <a:srgbClr val="0603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11381736" y="63331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rgbClr val="06038D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hu" smtClean="0"/>
              <a:pPr/>
              <a:t>‹#›</a:t>
            </a:fld>
            <a:endParaRPr lang="hu" dirty="0"/>
          </a:p>
        </p:txBody>
      </p:sp>
      <p:grpSp>
        <p:nvGrpSpPr>
          <p:cNvPr id="7" name="Csoportba foglalás 6">
            <a:extLst>
              <a:ext uri="{FF2B5EF4-FFF2-40B4-BE49-F238E27FC236}">
                <a16:creationId xmlns:a16="http://schemas.microsoft.com/office/drawing/2014/main" id="{2FDB989E-197A-04AB-8021-E127A75E9DBE}"/>
              </a:ext>
            </a:extLst>
          </p:cNvPr>
          <p:cNvGrpSpPr/>
          <p:nvPr userDrawn="1"/>
        </p:nvGrpSpPr>
        <p:grpSpPr>
          <a:xfrm>
            <a:off x="456291" y="254530"/>
            <a:ext cx="1797807" cy="949348"/>
            <a:chOff x="456291" y="254529"/>
            <a:chExt cx="1797806" cy="949348"/>
          </a:xfrm>
        </p:grpSpPr>
        <p:sp>
          <p:nvSpPr>
            <p:cNvPr id="8" name="Téglalap: lekerekített 7">
              <a:extLst>
                <a:ext uri="{FF2B5EF4-FFF2-40B4-BE49-F238E27FC236}">
                  <a16:creationId xmlns:a16="http://schemas.microsoft.com/office/drawing/2014/main" id="{21A37AA9-8D92-AAA5-2DCA-5AC261E0D800}"/>
                </a:ext>
              </a:extLst>
            </p:cNvPr>
            <p:cNvSpPr/>
            <p:nvPr userDrawn="1"/>
          </p:nvSpPr>
          <p:spPr>
            <a:xfrm>
              <a:off x="485828" y="254529"/>
              <a:ext cx="1738733" cy="949348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400"/>
            </a:p>
          </p:txBody>
        </p:sp>
        <p:pic>
          <p:nvPicPr>
            <p:cNvPr id="9" name="Kép 8" descr="A képen ülő, nagyon nagy, monitor, televízió látható&#10;&#10;Automatikusan generált leírás">
              <a:extLst>
                <a:ext uri="{FF2B5EF4-FFF2-40B4-BE49-F238E27FC236}">
                  <a16:creationId xmlns:a16="http://schemas.microsoft.com/office/drawing/2014/main" id="{E14371A4-A743-A442-F15E-47430A229D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825753" y="408062"/>
              <a:ext cx="1058883" cy="412183"/>
            </a:xfrm>
            <a:prstGeom prst="rect">
              <a:avLst/>
            </a:prstGeom>
          </p:spPr>
        </p:pic>
        <p:sp>
          <p:nvSpPr>
            <p:cNvPr id="10" name="Téglalap 9">
              <a:extLst>
                <a:ext uri="{FF2B5EF4-FFF2-40B4-BE49-F238E27FC236}">
                  <a16:creationId xmlns:a16="http://schemas.microsoft.com/office/drawing/2014/main" id="{38FE075B-871D-BF10-40B5-B8FC543884CE}"/>
                </a:ext>
              </a:extLst>
            </p:cNvPr>
            <p:cNvSpPr/>
            <p:nvPr userDrawn="1"/>
          </p:nvSpPr>
          <p:spPr>
            <a:xfrm>
              <a:off x="456291" y="888646"/>
              <a:ext cx="1797806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hu-HU" sz="1100" dirty="0">
                  <a:solidFill>
                    <a:schemeClr val="accent1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Országos Etikai Bizottság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718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rtl="0"/>
            <a:fld id="{65022DD9-4629-44BC-8C73-E594651AB70B}" type="datetime1">
              <a:rPr lang="hu-HU" noProof="0" smtClean="0"/>
              <a:t>2022. 05. 25.</a:t>
            </a:fld>
            <a:endParaRPr lang="hu-HU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rtl="0"/>
            <a:endParaRPr lang="hu-HU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rtl="0"/>
            <a:fld id="{D57F1E4F-1CFF-5643-939E-217C01CDF565}" type="slidenum">
              <a:rPr lang="hu-HU" noProof="0" smtClean="0"/>
              <a:pPr/>
              <a:t>‹#›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10006019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zövegdoboz 20">
            <a:extLst>
              <a:ext uri="{FF2B5EF4-FFF2-40B4-BE49-F238E27FC236}">
                <a16:creationId xmlns:a16="http://schemas.microsoft.com/office/drawing/2014/main" id="{B7170365-FE1B-4BD2-9972-7D8AC524AA81}"/>
              </a:ext>
            </a:extLst>
          </p:cNvPr>
          <p:cNvSpPr txBox="1"/>
          <p:nvPr/>
        </p:nvSpPr>
        <p:spPr>
          <a:xfrm>
            <a:off x="913641" y="1462825"/>
            <a:ext cx="10364719" cy="4577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9994">
              <a:lnSpc>
                <a:spcPct val="150000"/>
              </a:lnSpc>
            </a:pPr>
            <a:r>
              <a:rPr lang="hu-HU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Az etikai bizottságok szervezeti, működési megújításának szempontjai, lehetőségei</a:t>
            </a:r>
          </a:p>
          <a:p>
            <a:pPr marL="239994">
              <a:lnSpc>
                <a:spcPct val="150000"/>
              </a:lnSpc>
            </a:pPr>
            <a:endParaRPr lang="hu-HU" sz="2133" dirty="0"/>
          </a:p>
          <a:p>
            <a:pPr marL="239994">
              <a:lnSpc>
                <a:spcPct val="150000"/>
              </a:lnSpc>
            </a:pPr>
            <a:r>
              <a:rPr lang="hu-HU" sz="3200" dirty="0"/>
              <a:t>Böszörményi-Nagy Géza dr. </a:t>
            </a:r>
          </a:p>
          <a:p>
            <a:pPr marL="239994">
              <a:lnSpc>
                <a:spcPct val="150000"/>
              </a:lnSpc>
            </a:pPr>
            <a:endParaRPr lang="hu-HU" sz="2400" dirty="0"/>
          </a:p>
          <a:p>
            <a:pPr marL="239994">
              <a:lnSpc>
                <a:spcPct val="150000"/>
              </a:lnSpc>
            </a:pPr>
            <a:r>
              <a:rPr lang="hu-HU" sz="3200" dirty="0"/>
              <a:t>M</a:t>
            </a:r>
            <a:r>
              <a:rPr lang="hu-HU" sz="1600" dirty="0"/>
              <a:t>agyar </a:t>
            </a:r>
            <a:r>
              <a:rPr lang="hu-HU" sz="3200" dirty="0"/>
              <a:t>O</a:t>
            </a:r>
            <a:r>
              <a:rPr lang="hu-HU" sz="1600" dirty="0"/>
              <a:t>rvosi </a:t>
            </a:r>
            <a:r>
              <a:rPr lang="hu-HU" sz="3200" dirty="0"/>
              <a:t>K</a:t>
            </a:r>
            <a:r>
              <a:rPr lang="hu-HU" sz="1600" dirty="0"/>
              <a:t>amara       </a:t>
            </a:r>
            <a:r>
              <a:rPr lang="hu-HU" sz="3200" dirty="0"/>
              <a:t>O</a:t>
            </a:r>
            <a:r>
              <a:rPr lang="hu-HU" sz="1600" dirty="0"/>
              <a:t>rszágos </a:t>
            </a:r>
            <a:r>
              <a:rPr lang="hu-HU" sz="3200" dirty="0"/>
              <a:t>E</a:t>
            </a:r>
            <a:r>
              <a:rPr lang="hu-HU" sz="1600" dirty="0"/>
              <a:t>tikai</a:t>
            </a:r>
            <a:r>
              <a:rPr lang="hu-HU" sz="3200" dirty="0"/>
              <a:t> B</a:t>
            </a:r>
            <a:r>
              <a:rPr lang="hu-HU" sz="1600" dirty="0"/>
              <a:t>izottság</a:t>
            </a:r>
          </a:p>
          <a:p>
            <a:pPr marL="239994">
              <a:lnSpc>
                <a:spcPct val="150000"/>
              </a:lnSpc>
            </a:pPr>
            <a:r>
              <a:rPr lang="hu-HU" sz="2400" dirty="0"/>
              <a:t>2022. május 27-28.</a:t>
            </a:r>
          </a:p>
        </p:txBody>
      </p:sp>
      <p:sp>
        <p:nvSpPr>
          <p:cNvPr id="5" name="Szalagív 4">
            <a:extLst>
              <a:ext uri="{FF2B5EF4-FFF2-40B4-BE49-F238E27FC236}">
                <a16:creationId xmlns:a16="http://schemas.microsoft.com/office/drawing/2014/main" id="{7A4683F4-E975-43B9-8887-AF3F2A8C2485}"/>
              </a:ext>
            </a:extLst>
          </p:cNvPr>
          <p:cNvSpPr/>
          <p:nvPr/>
        </p:nvSpPr>
        <p:spPr>
          <a:xfrm>
            <a:off x="9354207" y="3279230"/>
            <a:ext cx="45719" cy="45719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705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B0F92D00-920D-4FD3-AD75-BFC5CE7CBD92}"/>
              </a:ext>
            </a:extLst>
          </p:cNvPr>
          <p:cNvCxnSpPr>
            <a:cxnSpLocks/>
          </p:cNvCxnSpPr>
          <p:nvPr/>
        </p:nvCxnSpPr>
        <p:spPr>
          <a:xfrm>
            <a:off x="476253" y="1352551"/>
            <a:ext cx="8805545" cy="0"/>
          </a:xfrm>
          <a:prstGeom prst="line">
            <a:avLst/>
          </a:prstGeom>
          <a:ln w="2857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1" name="Szövegdoboz 20">
            <a:extLst>
              <a:ext uri="{FF2B5EF4-FFF2-40B4-BE49-F238E27FC236}">
                <a16:creationId xmlns:a16="http://schemas.microsoft.com/office/drawing/2014/main" id="{B7170365-FE1B-4BD2-9972-7D8AC524AA81}"/>
              </a:ext>
            </a:extLst>
          </p:cNvPr>
          <p:cNvSpPr txBox="1"/>
          <p:nvPr/>
        </p:nvSpPr>
        <p:spPr>
          <a:xfrm>
            <a:off x="1400023" y="1599693"/>
            <a:ext cx="3193503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1050" b="1"/>
            </a:lvl1pPr>
          </a:lstStyle>
          <a:p>
            <a:r>
              <a:rPr lang="hu-HU" sz="1400" dirty="0"/>
              <a:t>Elnök: </a:t>
            </a:r>
            <a:r>
              <a:rPr lang="hu-HU" sz="1400" b="0" dirty="0"/>
              <a:t>Böszörményi-Nagy Géza dr. 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9442919E-2227-4BF1-AC49-62EE6F97E2DD}"/>
              </a:ext>
            </a:extLst>
          </p:cNvPr>
          <p:cNvSpPr txBox="1"/>
          <p:nvPr/>
        </p:nvSpPr>
        <p:spPr>
          <a:xfrm>
            <a:off x="6637465" y="1599692"/>
            <a:ext cx="4526404" cy="433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hu-HU" sz="1400" b="1" dirty="0"/>
              <a:t>Tagok:</a:t>
            </a:r>
            <a:r>
              <a:rPr lang="hu-HU" sz="1400" dirty="0"/>
              <a:t> </a:t>
            </a:r>
          </a:p>
          <a:p>
            <a:pPr>
              <a:lnSpc>
                <a:spcPct val="200000"/>
              </a:lnSpc>
            </a:pPr>
            <a:r>
              <a:rPr lang="hu-HU" sz="1400" dirty="0"/>
              <a:t>Andó Bálint </a:t>
            </a:r>
          </a:p>
          <a:p>
            <a:pPr>
              <a:lnSpc>
                <a:spcPct val="200000"/>
              </a:lnSpc>
            </a:pPr>
            <a:r>
              <a:rPr lang="hu-HU" sz="1400" u="sng" dirty="0"/>
              <a:t>Dr. Babos Örs Levente  </a:t>
            </a:r>
          </a:p>
          <a:p>
            <a:pPr>
              <a:lnSpc>
                <a:spcPct val="200000"/>
              </a:lnSpc>
            </a:pPr>
            <a:r>
              <a:rPr lang="hu-HU" sz="1400" dirty="0"/>
              <a:t>Dr. Márton Dalma Fanni </a:t>
            </a:r>
          </a:p>
          <a:p>
            <a:pPr>
              <a:lnSpc>
                <a:spcPct val="200000"/>
              </a:lnSpc>
            </a:pPr>
            <a:r>
              <a:rPr lang="hu-HU" sz="1400" dirty="0"/>
              <a:t>Dr. </a:t>
            </a:r>
            <a:r>
              <a:rPr lang="hu-HU" sz="1400" dirty="0" err="1"/>
              <a:t>Radóczy-Drajkó</a:t>
            </a:r>
            <a:r>
              <a:rPr lang="hu-HU" sz="1400" dirty="0"/>
              <a:t> Zsombor Kristóf </a:t>
            </a:r>
          </a:p>
          <a:p>
            <a:pPr>
              <a:lnSpc>
                <a:spcPct val="200000"/>
              </a:lnSpc>
            </a:pPr>
            <a:r>
              <a:rPr lang="hu-HU" sz="1400" u="sng" dirty="0"/>
              <a:t>Dr. Sári Tamás</a:t>
            </a:r>
          </a:p>
          <a:p>
            <a:pPr>
              <a:lnSpc>
                <a:spcPct val="200000"/>
              </a:lnSpc>
            </a:pPr>
            <a:r>
              <a:rPr lang="hu-HU" sz="1400" dirty="0"/>
              <a:t>Dr. Szécsi András</a:t>
            </a:r>
            <a:endParaRPr lang="hu-HU" sz="1400" u="sng" dirty="0"/>
          </a:p>
          <a:p>
            <a:pPr>
              <a:lnSpc>
                <a:spcPct val="200000"/>
              </a:lnSpc>
            </a:pPr>
            <a:r>
              <a:rPr lang="hu-HU" sz="1400" dirty="0"/>
              <a:t>Dr. Torontáli Renáta</a:t>
            </a:r>
          </a:p>
          <a:p>
            <a:pPr>
              <a:lnSpc>
                <a:spcPct val="200000"/>
              </a:lnSpc>
            </a:pPr>
            <a:r>
              <a:rPr lang="hu-HU" sz="1400" dirty="0"/>
              <a:t>Dr. Varga István </a:t>
            </a:r>
          </a:p>
          <a:p>
            <a:pPr>
              <a:lnSpc>
                <a:spcPct val="200000"/>
              </a:lnSpc>
            </a:pPr>
            <a:r>
              <a:rPr lang="hu-HU" sz="1400" dirty="0"/>
              <a:t>Dr. Varga Tamás </a:t>
            </a:r>
          </a:p>
        </p:txBody>
      </p:sp>
      <p:pic>
        <p:nvPicPr>
          <p:cNvPr id="1026" name="Picture 2" descr="Hippokratész Emlékérmet vehetett át Dr. Békefi Dezső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5" t="7151" r="14905" b="4795"/>
          <a:stretch/>
        </p:blipFill>
        <p:spPr bwMode="auto">
          <a:xfrm>
            <a:off x="2359697" y="2333179"/>
            <a:ext cx="1268628" cy="1705232"/>
          </a:xfrm>
          <a:prstGeom prst="rect">
            <a:avLst/>
          </a:prstGeom>
          <a:noFill/>
          <a:ln w="38100">
            <a:solidFill>
              <a:schemeClr val="tx2">
                <a:lumMod val="40000"/>
                <a:lumOff val="6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églalap 1"/>
          <p:cNvSpPr/>
          <p:nvPr/>
        </p:nvSpPr>
        <p:spPr>
          <a:xfrm>
            <a:off x="1531111" y="4500756"/>
            <a:ext cx="231345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hu-HU" sz="1400" b="1" dirty="0"/>
              <a:t>Alelnök:</a:t>
            </a:r>
            <a:r>
              <a:rPr lang="hu-HU" sz="1400" dirty="0"/>
              <a:t> Dr. </a:t>
            </a:r>
            <a:r>
              <a:rPr lang="hu-HU" sz="1400" dirty="0" err="1"/>
              <a:t>Békefi</a:t>
            </a:r>
            <a:r>
              <a:rPr lang="hu-HU" sz="1400" dirty="0"/>
              <a:t> Dezső</a:t>
            </a:r>
          </a:p>
        </p:txBody>
      </p:sp>
      <p:sp>
        <p:nvSpPr>
          <p:cNvPr id="3" name="Téglalap 2"/>
          <p:cNvSpPr/>
          <p:nvPr/>
        </p:nvSpPr>
        <p:spPr>
          <a:xfrm>
            <a:off x="697904" y="5363268"/>
            <a:ext cx="4592213" cy="8860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hu-HU" sz="1400" b="1" dirty="0"/>
              <a:t>Jogászok:</a:t>
            </a:r>
            <a:r>
              <a:rPr lang="hu-HU" sz="1400" dirty="0"/>
              <a:t> Dr. </a:t>
            </a:r>
            <a:r>
              <a:rPr lang="hu-HU" sz="1400" dirty="0" err="1"/>
              <a:t>Jagadics</a:t>
            </a:r>
            <a:r>
              <a:rPr lang="hu-HU" sz="1400" dirty="0"/>
              <a:t> László, Dr. Gyovai Sándor</a:t>
            </a:r>
          </a:p>
          <a:p>
            <a:pPr>
              <a:lnSpc>
                <a:spcPct val="200000"/>
              </a:lnSpc>
            </a:pPr>
            <a:r>
              <a:rPr lang="hu-HU" sz="1400" b="1" dirty="0"/>
              <a:t>Ügyintézők:</a:t>
            </a:r>
            <a:r>
              <a:rPr lang="hu-HU" sz="1400" dirty="0"/>
              <a:t> Hornyák </a:t>
            </a:r>
            <a:r>
              <a:rPr lang="hu-HU" sz="1400" dirty="0" err="1"/>
              <a:t>Alíz</a:t>
            </a:r>
            <a:r>
              <a:rPr lang="hu-HU" sz="1400" dirty="0"/>
              <a:t>, Horváth Győzőné</a:t>
            </a:r>
          </a:p>
        </p:txBody>
      </p:sp>
      <p:sp>
        <p:nvSpPr>
          <p:cNvPr id="5" name="Téglalap 4"/>
          <p:cNvSpPr/>
          <p:nvPr/>
        </p:nvSpPr>
        <p:spPr>
          <a:xfrm>
            <a:off x="2687838" y="262543"/>
            <a:ext cx="8805545" cy="737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u-HU" sz="3200" dirty="0"/>
              <a:t>M</a:t>
            </a:r>
            <a:r>
              <a:rPr lang="hu-HU" dirty="0"/>
              <a:t>agyar </a:t>
            </a:r>
            <a:r>
              <a:rPr lang="hu-HU" sz="3200" dirty="0"/>
              <a:t>O</a:t>
            </a:r>
            <a:r>
              <a:rPr lang="hu-HU" dirty="0"/>
              <a:t>rvosi </a:t>
            </a:r>
            <a:r>
              <a:rPr lang="hu-HU" sz="3200" dirty="0"/>
              <a:t>K</a:t>
            </a:r>
            <a:r>
              <a:rPr lang="hu-HU" dirty="0"/>
              <a:t>amara </a:t>
            </a:r>
            <a:r>
              <a:rPr lang="hu-HU" sz="3200" dirty="0"/>
              <a:t>O</a:t>
            </a:r>
            <a:r>
              <a:rPr lang="hu-HU" dirty="0"/>
              <a:t>rszágos </a:t>
            </a:r>
            <a:r>
              <a:rPr lang="hu-HU" sz="3200" dirty="0"/>
              <a:t>E</a:t>
            </a:r>
            <a:r>
              <a:rPr lang="hu-HU" dirty="0"/>
              <a:t>tikai </a:t>
            </a:r>
            <a:r>
              <a:rPr lang="hu-HU" sz="3200" dirty="0"/>
              <a:t>B</a:t>
            </a:r>
            <a:r>
              <a:rPr lang="hu-HU" dirty="0"/>
              <a:t>izottság    </a:t>
            </a:r>
            <a:r>
              <a:rPr lang="hu-HU" sz="2800" dirty="0"/>
              <a:t>2019 – 2022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03975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Szövegdoboz 7">
            <a:extLst>
              <a:ext uri="{FF2B5EF4-FFF2-40B4-BE49-F238E27FC236}">
                <a16:creationId xmlns:a16="http://schemas.microsoft.com/office/drawing/2014/main" id="{93516AC1-0113-4419-AC15-7B2D55C70B81}"/>
              </a:ext>
            </a:extLst>
          </p:cNvPr>
          <p:cNvSpPr txBox="1"/>
          <p:nvPr/>
        </p:nvSpPr>
        <p:spPr>
          <a:xfrm>
            <a:off x="476253" y="1422977"/>
            <a:ext cx="11125197" cy="530850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u-HU" sz="2000" dirty="0"/>
              <a:t>Prof. Dr. Harsányi László </a:t>
            </a:r>
          </a:p>
          <a:p>
            <a:pPr algn="just">
              <a:lnSpc>
                <a:spcPct val="150000"/>
              </a:lnSpc>
            </a:pPr>
            <a:r>
              <a:rPr lang="hu-HU" sz="1400" dirty="0"/>
              <a:t>Országos Etikai Bizottság Elnök  2007 - 2019 </a:t>
            </a:r>
          </a:p>
          <a:p>
            <a:pPr algn="just">
              <a:lnSpc>
                <a:spcPct val="150000"/>
              </a:lnSpc>
            </a:pPr>
            <a:endParaRPr lang="hu-HU" sz="1200" dirty="0"/>
          </a:p>
          <a:p>
            <a:pPr algn="just">
              <a:lnSpc>
                <a:spcPct val="200000"/>
              </a:lnSpc>
            </a:pPr>
            <a:r>
              <a:rPr lang="hu-HU" sz="1600" dirty="0"/>
              <a:t>Az orvoskar etikai felügyeletének elvei a hippokratészi eszmerendszer megszületése óta változatlanok és ezért féltve őrzendők: </a:t>
            </a:r>
            <a:r>
              <a:rPr lang="hu-HU" sz="1400" b="1" dirty="0"/>
              <a:t>hivatásunk egyik legszilárdabb alappillére ugyanis betegeink gyógyítóik iránti bizalma</a:t>
            </a:r>
            <a:r>
              <a:rPr lang="hu-HU" sz="1600" dirty="0"/>
              <a:t>, hivatásetikai felelősségünk pedig hagyományosan a közfigyelem fókuszában áll. </a:t>
            </a:r>
          </a:p>
          <a:p>
            <a:pPr algn="just">
              <a:lnSpc>
                <a:spcPct val="200000"/>
              </a:lnSpc>
            </a:pPr>
            <a:r>
              <a:rPr lang="hu-HU" sz="1600" dirty="0"/>
              <a:t>Éppen emiatt érzem a Magyar Orvosi Kamara egyik legfontosabb eredményének, hogy etikai felügyeleti munkája hiteles, főképpen azért, mert az etikai eljárásokból következetesen kizár minden sanda szándékú törekvést és kizárólag a mindenkor hatályos – s az időnként szükségszerűen megújítandó – </a:t>
            </a:r>
            <a:r>
              <a:rPr lang="hu-HU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Etikai Kódex </a:t>
            </a:r>
            <a:r>
              <a:rPr lang="hu-HU" sz="1600" b="1" dirty="0"/>
              <a:t>alapján jár el</a:t>
            </a:r>
            <a:r>
              <a:rPr lang="hu-HU" sz="1600" dirty="0"/>
              <a:t>. </a:t>
            </a:r>
          </a:p>
          <a:p>
            <a:pPr algn="just">
              <a:lnSpc>
                <a:spcPct val="200000"/>
              </a:lnSpc>
            </a:pPr>
            <a:r>
              <a:rPr lang="hu-HU" sz="1600" dirty="0"/>
              <a:t>Ezt a tevékenységet kizárólag ebben a szellemben szabad folytatni!</a:t>
            </a: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B0F92D00-920D-4FD3-AD75-BFC5CE7CBD92}"/>
              </a:ext>
            </a:extLst>
          </p:cNvPr>
          <p:cNvCxnSpPr>
            <a:cxnSpLocks/>
          </p:cNvCxnSpPr>
          <p:nvPr/>
        </p:nvCxnSpPr>
        <p:spPr>
          <a:xfrm>
            <a:off x="476253" y="1352551"/>
            <a:ext cx="8805545" cy="0"/>
          </a:xfrm>
          <a:prstGeom prst="line">
            <a:avLst/>
          </a:prstGeom>
          <a:ln w="2857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7" name="Picture 2" descr="Harsányi László">
            <a:extLst>
              <a:ext uri="{FF2B5EF4-FFF2-40B4-BE49-F238E27FC236}">
                <a16:creationId xmlns:a16="http://schemas.microsoft.com/office/drawing/2014/main" id="{8301E05A-E72C-49D5-8F87-EF35F39F0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3937" y="211634"/>
            <a:ext cx="1712859" cy="2269537"/>
          </a:xfrm>
          <a:prstGeom prst="rect">
            <a:avLst/>
          </a:prstGeom>
          <a:noFill/>
          <a:ln w="38100">
            <a:solidFill>
              <a:schemeClr val="tx2">
                <a:lumMod val="40000"/>
                <a:lumOff val="6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992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Téglalap 3"/>
          <p:cNvSpPr/>
          <p:nvPr/>
        </p:nvSpPr>
        <p:spPr>
          <a:xfrm>
            <a:off x="471345" y="1504950"/>
            <a:ext cx="11224697" cy="47434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just" defTabSz="60958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SzPct val="80000"/>
            </a:pPr>
            <a:r>
              <a:rPr lang="hu-HU" sz="1700" dirty="0"/>
              <a:t>Az Etikai Kódex célja kettős:</a:t>
            </a:r>
          </a:p>
          <a:p>
            <a:pPr marL="380990" indent="-380990" algn="just" defTabSz="60958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</a:pPr>
            <a:r>
              <a:rPr lang="hu-HU" sz="1700" dirty="0"/>
              <a:t>Meghatározni az orvosi szakma hivatásrendi szabályait, rögzíteni a hivatás gyakorlásának erkölcsi normáit. Rögzíteni a gyógyító-megelőző tevékenység során a betegekkel és a munkatársakkal való kapcsolat és együttműködés etikai szabályait.  </a:t>
            </a:r>
          </a:p>
          <a:p>
            <a:pPr algn="just" defTabSz="60958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SzPct val="80000"/>
            </a:pPr>
            <a:r>
              <a:rPr lang="hu-HU" sz="1700" dirty="0"/>
              <a:t>Felhasználó: minden orvos, kamarai tag</a:t>
            </a:r>
          </a:p>
          <a:p>
            <a:pPr marL="380990" indent="-380990" algn="just" defTabSz="60958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</a:pPr>
            <a:r>
              <a:rPr lang="hu-HU" sz="1700" dirty="0"/>
              <a:t>A Kódex ugyanakkor a Kamara etikai bizottságainak - egyfajta belső igazságszolgáltatásnak – az alap dokumentuma, - törvénykönyvhöz hasonlóan - a tiltott, illetve elvárt magatartások tényállásszerű gyűjteménye. Biztosítja a jogalkalmazó etikai szervek számára, hogy az általuk vizsgált magatartások az etikai kódex valamely konkrét rendelkezésével azonosíthatók legyenek. </a:t>
            </a:r>
          </a:p>
          <a:p>
            <a:pPr algn="just" defTabSz="60958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SzPct val="80000"/>
            </a:pPr>
            <a:r>
              <a:rPr lang="hu-HU" sz="1700" dirty="0"/>
              <a:t>Felhasználók: első és másodfok etikai bizottságai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34FA1D51-3A4E-4AE1-91E1-9658B537F3ED}"/>
              </a:ext>
            </a:extLst>
          </p:cNvPr>
          <p:cNvSpPr txBox="1"/>
          <p:nvPr/>
        </p:nvSpPr>
        <p:spPr>
          <a:xfrm flipH="1">
            <a:off x="3289739" y="367116"/>
            <a:ext cx="8040413" cy="570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Etikai Kódex; kézikönyv és törvénykönyv</a:t>
            </a:r>
          </a:p>
        </p:txBody>
      </p:sp>
    </p:spTree>
    <p:extLst>
      <p:ext uri="{BB962C8B-B14F-4D97-AF65-F5344CB8AC3E}">
        <p14:creationId xmlns:p14="http://schemas.microsoft.com/office/powerpoint/2010/main" val="4182444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>
            <a:extLst>
              <a:ext uri="{FF2B5EF4-FFF2-40B4-BE49-F238E27FC236}">
                <a16:creationId xmlns:a16="http://schemas.microsoft.com/office/drawing/2014/main" id="{34FA1D51-3A4E-4AE1-91E1-9658B537F3ED}"/>
              </a:ext>
            </a:extLst>
          </p:cNvPr>
          <p:cNvSpPr txBox="1"/>
          <p:nvPr/>
        </p:nvSpPr>
        <p:spPr>
          <a:xfrm flipH="1">
            <a:off x="3289739" y="367116"/>
            <a:ext cx="8040413" cy="570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Etikai Kódex; tapasztalatok       2020-2021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057E57DB-5704-438F-A7F9-D8C69D4FD1E0}"/>
              </a:ext>
            </a:extLst>
          </p:cNvPr>
          <p:cNvSpPr txBox="1"/>
          <p:nvPr/>
        </p:nvSpPr>
        <p:spPr>
          <a:xfrm>
            <a:off x="451944" y="1484707"/>
            <a:ext cx="11288112" cy="488235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just" defTabSz="60958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SzPct val="80000"/>
              <a:defRPr sz="1700"/>
            </a:lvl1pPr>
          </a:lstStyle>
          <a:p>
            <a:r>
              <a:rPr lang="hu-HU" dirty="0"/>
              <a:t>A Magyar Orvosi Kamara Etikai Kódexe tapasztalataink szerint egy jól használható dokumentum. Szellemisége korszerű, szigorúsága elfogadható. Fogalmazása tömör, nyelvezete egységes, értelmezése - jogi szempontból is – megfelelő. </a:t>
            </a:r>
          </a:p>
          <a:p>
            <a:r>
              <a:rPr lang="hu-HU" dirty="0"/>
              <a:t>Az egyes rendelkezések konkrét „tényállásokat” tartalmaznak, míg a kapcsolódó dőlt betűs magyarázatok, kommentek a kódex használói számára segítik a rendelkezések értelmezését. </a:t>
            </a:r>
          </a:p>
          <a:p>
            <a:r>
              <a:rPr lang="hu-HU" dirty="0"/>
              <a:t>Az elsőfokú etikai bizottságok, a törvényszék vagy kúria nem utaltak a dokumentum hiányosságára.</a:t>
            </a:r>
          </a:p>
          <a:p>
            <a:r>
              <a:rPr lang="hu-HU" dirty="0"/>
              <a:t>Két és fél éves tapasztalatunk alapján felhasználóbarát dokumentumnak találtuk. </a:t>
            </a:r>
          </a:p>
          <a:p>
            <a:r>
              <a:rPr lang="hu-HU" dirty="0"/>
              <a:t>Megújítása azonban több szempontból is szükséges, javaslatainkat az Etikai Kollégiumnak elküldtük, legutóbb az Etikai Konferencia tapasztalatai alapján.</a:t>
            </a:r>
          </a:p>
          <a:p>
            <a:r>
              <a:rPr lang="hu-HU" dirty="0"/>
              <a:t>A szerkezet, a nyelvezet és a szellemiség megőrzését javasoljuk!</a:t>
            </a:r>
          </a:p>
        </p:txBody>
      </p:sp>
    </p:spTree>
    <p:extLst>
      <p:ext uri="{BB962C8B-B14F-4D97-AF65-F5344CB8AC3E}">
        <p14:creationId xmlns:p14="http://schemas.microsoft.com/office/powerpoint/2010/main" val="3882595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églalap 1">
            <a:extLst>
              <a:ext uri="{FF2B5EF4-FFF2-40B4-BE49-F238E27FC236}">
                <a16:creationId xmlns:a16="http://schemas.microsoft.com/office/drawing/2014/main" id="{C03170B6-206C-65FE-B47D-D77CCF29833F}"/>
              </a:ext>
            </a:extLst>
          </p:cNvPr>
          <p:cNvSpPr/>
          <p:nvPr/>
        </p:nvSpPr>
        <p:spPr>
          <a:xfrm>
            <a:off x="462456" y="1482287"/>
            <a:ext cx="11267090" cy="5076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Folyamatábra: Másik feldolgozás 15">
            <a:extLst>
              <a:ext uri="{FF2B5EF4-FFF2-40B4-BE49-F238E27FC236}">
                <a16:creationId xmlns:a16="http://schemas.microsoft.com/office/drawing/2014/main" id="{99090D81-2520-4879-B69D-783E2298C925}"/>
              </a:ext>
            </a:extLst>
          </p:cNvPr>
          <p:cNvSpPr/>
          <p:nvPr/>
        </p:nvSpPr>
        <p:spPr>
          <a:xfrm>
            <a:off x="3797561" y="5312377"/>
            <a:ext cx="1514476" cy="409049"/>
          </a:xfrm>
          <a:prstGeom prst="flowChartAlternateProcess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1400" dirty="0" err="1"/>
              <a:t>Eü</a:t>
            </a:r>
            <a:r>
              <a:rPr lang="hu-HU" sz="1400" dirty="0"/>
              <a:t>. Intézmény </a:t>
            </a:r>
          </a:p>
        </p:txBody>
      </p:sp>
      <p:sp>
        <p:nvSpPr>
          <p:cNvPr id="18" name="Téglalap: lekerekített 17">
            <a:extLst>
              <a:ext uri="{FF2B5EF4-FFF2-40B4-BE49-F238E27FC236}">
                <a16:creationId xmlns:a16="http://schemas.microsoft.com/office/drawing/2014/main" id="{80B4780C-32C0-4DA8-8AA2-BDF51202956C}"/>
              </a:ext>
            </a:extLst>
          </p:cNvPr>
          <p:cNvSpPr/>
          <p:nvPr/>
        </p:nvSpPr>
        <p:spPr>
          <a:xfrm>
            <a:off x="4397832" y="5834602"/>
            <a:ext cx="1432285" cy="338897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/>
              <a:t>NNK</a:t>
            </a:r>
          </a:p>
        </p:txBody>
      </p:sp>
      <p:sp>
        <p:nvSpPr>
          <p:cNvPr id="19" name="Téglalap: lekerekített 18">
            <a:extLst>
              <a:ext uri="{FF2B5EF4-FFF2-40B4-BE49-F238E27FC236}">
                <a16:creationId xmlns:a16="http://schemas.microsoft.com/office/drawing/2014/main" id="{9EB2CA74-BAB0-4564-AB9C-DB3145ADF51A}"/>
              </a:ext>
            </a:extLst>
          </p:cNvPr>
          <p:cNvSpPr/>
          <p:nvPr/>
        </p:nvSpPr>
        <p:spPr>
          <a:xfrm>
            <a:off x="7363590" y="6092738"/>
            <a:ext cx="1460685" cy="384985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/>
              <a:t>Ügyészség</a:t>
            </a:r>
          </a:p>
        </p:txBody>
      </p:sp>
      <p:sp>
        <p:nvSpPr>
          <p:cNvPr id="20" name="Téglalap: lekerekített 19">
            <a:extLst>
              <a:ext uri="{FF2B5EF4-FFF2-40B4-BE49-F238E27FC236}">
                <a16:creationId xmlns:a16="http://schemas.microsoft.com/office/drawing/2014/main" id="{A55A6770-EA0F-4EEA-9ADD-3446E07BC58A}"/>
              </a:ext>
            </a:extLst>
          </p:cNvPr>
          <p:cNvSpPr/>
          <p:nvPr/>
        </p:nvSpPr>
        <p:spPr>
          <a:xfrm>
            <a:off x="5830116" y="6092740"/>
            <a:ext cx="1460685" cy="384985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/>
              <a:t>Bíróság</a:t>
            </a:r>
          </a:p>
        </p:txBody>
      </p:sp>
      <p:sp>
        <p:nvSpPr>
          <p:cNvPr id="21" name="Téglalap: lekerekített 20">
            <a:extLst>
              <a:ext uri="{FF2B5EF4-FFF2-40B4-BE49-F238E27FC236}">
                <a16:creationId xmlns:a16="http://schemas.microsoft.com/office/drawing/2014/main" id="{B99D0BBA-770C-4FFA-B49C-4FB9C59D7458}"/>
              </a:ext>
            </a:extLst>
          </p:cNvPr>
          <p:cNvSpPr/>
          <p:nvPr/>
        </p:nvSpPr>
        <p:spPr>
          <a:xfrm>
            <a:off x="5784792" y="4856909"/>
            <a:ext cx="1460685" cy="384985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/>
              <a:t>Rendőrség</a:t>
            </a:r>
          </a:p>
        </p:txBody>
      </p:sp>
      <p:sp>
        <p:nvSpPr>
          <p:cNvPr id="22" name="Téglalap: lekerekített 21">
            <a:extLst>
              <a:ext uri="{FF2B5EF4-FFF2-40B4-BE49-F238E27FC236}">
                <a16:creationId xmlns:a16="http://schemas.microsoft.com/office/drawing/2014/main" id="{1543D0FA-E707-46B9-B5AD-E7BDB81B0DA1}"/>
              </a:ext>
            </a:extLst>
          </p:cNvPr>
          <p:cNvSpPr/>
          <p:nvPr/>
        </p:nvSpPr>
        <p:spPr>
          <a:xfrm>
            <a:off x="9080551" y="5756399"/>
            <a:ext cx="1634004" cy="495300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1400" dirty="0"/>
              <a:t>ETT</a:t>
            </a:r>
          </a:p>
        </p:txBody>
      </p:sp>
      <p:sp>
        <p:nvSpPr>
          <p:cNvPr id="24" name="Téglalap: lekerekített 23">
            <a:extLst>
              <a:ext uri="{FF2B5EF4-FFF2-40B4-BE49-F238E27FC236}">
                <a16:creationId xmlns:a16="http://schemas.microsoft.com/office/drawing/2014/main" id="{288EC22A-E5B8-4C34-B5B4-66B011ECC69C}"/>
              </a:ext>
            </a:extLst>
          </p:cNvPr>
          <p:cNvSpPr/>
          <p:nvPr/>
        </p:nvSpPr>
        <p:spPr>
          <a:xfrm>
            <a:off x="9804662" y="1932650"/>
            <a:ext cx="1634004" cy="495300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/>
              <a:t>Minisztérium</a:t>
            </a:r>
          </a:p>
        </p:txBody>
      </p:sp>
      <p:sp>
        <p:nvSpPr>
          <p:cNvPr id="26" name="Téglalap: lekerekített 25">
            <a:extLst>
              <a:ext uri="{FF2B5EF4-FFF2-40B4-BE49-F238E27FC236}">
                <a16:creationId xmlns:a16="http://schemas.microsoft.com/office/drawing/2014/main" id="{3A9ACAA0-E8D1-46BD-887E-E4FC03CA106E}"/>
              </a:ext>
            </a:extLst>
          </p:cNvPr>
          <p:cNvSpPr/>
          <p:nvPr/>
        </p:nvSpPr>
        <p:spPr>
          <a:xfrm>
            <a:off x="8709163" y="4868905"/>
            <a:ext cx="2190999" cy="793579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b="1" dirty="0"/>
              <a:t>Magyar Igazságügyi</a:t>
            </a:r>
            <a:r>
              <a:rPr lang="hu-HU" sz="1400" dirty="0"/>
              <a:t> Szakértői Kamara (MISZK)</a:t>
            </a:r>
          </a:p>
        </p:txBody>
      </p:sp>
      <p:sp>
        <p:nvSpPr>
          <p:cNvPr id="31" name="Jobbra nyíl 1">
            <a:extLst>
              <a:ext uri="{FF2B5EF4-FFF2-40B4-BE49-F238E27FC236}">
                <a16:creationId xmlns:a16="http://schemas.microsoft.com/office/drawing/2014/main" id="{4BFFB6ED-D122-4EB5-B991-7D92D720D1A1}"/>
              </a:ext>
            </a:extLst>
          </p:cNvPr>
          <p:cNvSpPr/>
          <p:nvPr/>
        </p:nvSpPr>
        <p:spPr>
          <a:xfrm>
            <a:off x="3430077" y="3780903"/>
            <a:ext cx="276323" cy="39146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400"/>
          </a:p>
        </p:txBody>
      </p:sp>
      <p:sp>
        <p:nvSpPr>
          <p:cNvPr id="35" name="Téglalap 34">
            <a:extLst>
              <a:ext uri="{FF2B5EF4-FFF2-40B4-BE49-F238E27FC236}">
                <a16:creationId xmlns:a16="http://schemas.microsoft.com/office/drawing/2014/main" id="{571A3C5B-E327-45EB-A5F9-DEC7C6E302C5}"/>
              </a:ext>
            </a:extLst>
          </p:cNvPr>
          <p:cNvSpPr/>
          <p:nvPr/>
        </p:nvSpPr>
        <p:spPr>
          <a:xfrm>
            <a:off x="2539752" y="486004"/>
            <a:ext cx="90316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altLang="hu-H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Etikai panasz útvonala és az Etikai Bizottságok fontosabb kapcsolatai</a:t>
            </a:r>
          </a:p>
        </p:txBody>
      </p:sp>
      <p:pic>
        <p:nvPicPr>
          <p:cNvPr id="36" name="Picture 4" descr="Hungary Flag Logo [ Download - Logo - icon ] png 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928" y="3428514"/>
            <a:ext cx="423315" cy="211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églalap: lekerekített 14">
            <a:extLst>
              <a:ext uri="{FF2B5EF4-FFF2-40B4-BE49-F238E27FC236}">
                <a16:creationId xmlns:a16="http://schemas.microsoft.com/office/drawing/2014/main" id="{65228F21-D6C2-4B36-9497-46B0EB1EF468}"/>
              </a:ext>
            </a:extLst>
          </p:cNvPr>
          <p:cNvSpPr/>
          <p:nvPr/>
        </p:nvSpPr>
        <p:spPr>
          <a:xfrm>
            <a:off x="3797561" y="4521643"/>
            <a:ext cx="1476375" cy="542927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u-HU" sz="1400" dirty="0"/>
              <a:t>Munkáltató </a:t>
            </a:r>
            <a:r>
              <a:rPr lang="hu-HU" sz="1100" dirty="0"/>
              <a:t>(panaszlott)</a:t>
            </a:r>
          </a:p>
        </p:txBody>
      </p:sp>
      <p:sp>
        <p:nvSpPr>
          <p:cNvPr id="37" name="Téglalap: lekerekített 17">
            <a:extLst>
              <a:ext uri="{FF2B5EF4-FFF2-40B4-BE49-F238E27FC236}">
                <a16:creationId xmlns:a16="http://schemas.microsoft.com/office/drawing/2014/main" id="{80B4780C-32C0-4DA8-8AA2-BDF51202956C}"/>
              </a:ext>
            </a:extLst>
          </p:cNvPr>
          <p:cNvSpPr/>
          <p:nvPr/>
        </p:nvSpPr>
        <p:spPr>
          <a:xfrm>
            <a:off x="2882028" y="5807305"/>
            <a:ext cx="1231595" cy="393491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/>
              <a:t>MESZK</a:t>
            </a:r>
          </a:p>
        </p:txBody>
      </p:sp>
      <p:sp>
        <p:nvSpPr>
          <p:cNvPr id="38" name="Szalagnyíl felfelé 22">
            <a:extLst>
              <a:ext uri="{FF2B5EF4-FFF2-40B4-BE49-F238E27FC236}">
                <a16:creationId xmlns:a16="http://schemas.microsoft.com/office/drawing/2014/main" id="{E589CC39-F5F5-410A-A834-97ACDE07AF4F}"/>
              </a:ext>
            </a:extLst>
          </p:cNvPr>
          <p:cNvSpPr/>
          <p:nvPr/>
        </p:nvSpPr>
        <p:spPr>
          <a:xfrm rot="10800000">
            <a:off x="7359722" y="2381083"/>
            <a:ext cx="1139199" cy="362395"/>
          </a:xfrm>
          <a:prstGeom prst="curvedUp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400">
              <a:solidFill>
                <a:schemeClr val="tx1"/>
              </a:solidFill>
            </a:endParaRPr>
          </a:p>
        </p:txBody>
      </p:sp>
      <p:sp>
        <p:nvSpPr>
          <p:cNvPr id="39" name="Szalagnyíl felfelé 22">
            <a:extLst>
              <a:ext uri="{FF2B5EF4-FFF2-40B4-BE49-F238E27FC236}">
                <a16:creationId xmlns:a16="http://schemas.microsoft.com/office/drawing/2014/main" id="{63DC8788-C071-4DC1-9C8D-F7D4AE2FEE94}"/>
              </a:ext>
            </a:extLst>
          </p:cNvPr>
          <p:cNvSpPr/>
          <p:nvPr/>
        </p:nvSpPr>
        <p:spPr>
          <a:xfrm>
            <a:off x="7359722" y="4934877"/>
            <a:ext cx="1139199" cy="362395"/>
          </a:xfrm>
          <a:prstGeom prst="curvedUp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400">
              <a:solidFill>
                <a:schemeClr val="tx1"/>
              </a:solidFill>
            </a:endParaRPr>
          </a:p>
        </p:txBody>
      </p:sp>
      <p:sp>
        <p:nvSpPr>
          <p:cNvPr id="40" name="Téglalap: lekerekített 39">
            <a:extLst>
              <a:ext uri="{FF2B5EF4-FFF2-40B4-BE49-F238E27FC236}">
                <a16:creationId xmlns:a16="http://schemas.microsoft.com/office/drawing/2014/main" id="{F747FD7A-E6A7-4A58-904D-EB257522864A}"/>
              </a:ext>
            </a:extLst>
          </p:cNvPr>
          <p:cNvSpPr/>
          <p:nvPr/>
        </p:nvSpPr>
        <p:spPr>
          <a:xfrm>
            <a:off x="5783911" y="5301433"/>
            <a:ext cx="1460685" cy="384985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/>
              <a:t>NVSZ</a:t>
            </a:r>
          </a:p>
        </p:txBody>
      </p:sp>
      <p:sp>
        <p:nvSpPr>
          <p:cNvPr id="41" name="Jobbra nyíl 1">
            <a:extLst>
              <a:ext uri="{FF2B5EF4-FFF2-40B4-BE49-F238E27FC236}">
                <a16:creationId xmlns:a16="http://schemas.microsoft.com/office/drawing/2014/main" id="{40BAD252-775B-4926-9C85-914287EEE85E}"/>
              </a:ext>
            </a:extLst>
          </p:cNvPr>
          <p:cNvSpPr/>
          <p:nvPr/>
        </p:nvSpPr>
        <p:spPr>
          <a:xfrm rot="10157905">
            <a:off x="5332088" y="4388062"/>
            <a:ext cx="542107" cy="30474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400"/>
          </a:p>
        </p:txBody>
      </p:sp>
      <p:sp>
        <p:nvSpPr>
          <p:cNvPr id="55" name="Folyamatábra: Másik feldolgozás 54">
            <a:extLst>
              <a:ext uri="{FF2B5EF4-FFF2-40B4-BE49-F238E27FC236}">
                <a16:creationId xmlns:a16="http://schemas.microsoft.com/office/drawing/2014/main" id="{C4876467-711B-4C35-922D-98577605603A}"/>
              </a:ext>
            </a:extLst>
          </p:cNvPr>
          <p:cNvSpPr/>
          <p:nvPr/>
        </p:nvSpPr>
        <p:spPr>
          <a:xfrm>
            <a:off x="1430797" y="2550456"/>
            <a:ext cx="1552575" cy="362393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bg2"/>
                </a:solidFill>
              </a:rPr>
              <a:t>Beteg</a:t>
            </a:r>
          </a:p>
        </p:txBody>
      </p:sp>
      <p:sp>
        <p:nvSpPr>
          <p:cNvPr id="56" name="Folyamatábra: Másik feldolgozás 55">
            <a:extLst>
              <a:ext uri="{FF2B5EF4-FFF2-40B4-BE49-F238E27FC236}">
                <a16:creationId xmlns:a16="http://schemas.microsoft.com/office/drawing/2014/main" id="{579A3652-FBA5-4466-95D4-4522BCDECF42}"/>
              </a:ext>
            </a:extLst>
          </p:cNvPr>
          <p:cNvSpPr/>
          <p:nvPr/>
        </p:nvSpPr>
        <p:spPr>
          <a:xfrm>
            <a:off x="1430797" y="3251055"/>
            <a:ext cx="1552575" cy="542925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>
                <a:solidFill>
                  <a:schemeClr val="bg2"/>
                </a:solidFill>
              </a:rPr>
              <a:t>Betegjogi képviselő</a:t>
            </a:r>
          </a:p>
        </p:txBody>
      </p:sp>
      <p:sp>
        <p:nvSpPr>
          <p:cNvPr id="57" name="Folyamatábra: Másik feldolgozás 56">
            <a:extLst>
              <a:ext uri="{FF2B5EF4-FFF2-40B4-BE49-F238E27FC236}">
                <a16:creationId xmlns:a16="http://schemas.microsoft.com/office/drawing/2014/main" id="{E984D332-6F52-499D-863F-D85C343D245A}"/>
              </a:ext>
            </a:extLst>
          </p:cNvPr>
          <p:cNvSpPr/>
          <p:nvPr/>
        </p:nvSpPr>
        <p:spPr>
          <a:xfrm>
            <a:off x="1430797" y="4132188"/>
            <a:ext cx="1552575" cy="362393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bg2"/>
                </a:solidFill>
              </a:rPr>
              <a:t>Orvos</a:t>
            </a:r>
          </a:p>
        </p:txBody>
      </p:sp>
      <p:sp>
        <p:nvSpPr>
          <p:cNvPr id="58" name="Téglalap: lekerekített 57">
            <a:extLst>
              <a:ext uri="{FF2B5EF4-FFF2-40B4-BE49-F238E27FC236}">
                <a16:creationId xmlns:a16="http://schemas.microsoft.com/office/drawing/2014/main" id="{56296C94-CC49-4FFE-BF4C-78D9D6593469}"/>
              </a:ext>
            </a:extLst>
          </p:cNvPr>
          <p:cNvSpPr/>
          <p:nvPr/>
        </p:nvSpPr>
        <p:spPr>
          <a:xfrm>
            <a:off x="1573669" y="1746565"/>
            <a:ext cx="1266827" cy="40957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bg2"/>
                </a:solidFill>
              </a:rPr>
              <a:t>Panaszos</a:t>
            </a:r>
          </a:p>
        </p:txBody>
      </p:sp>
      <p:sp>
        <p:nvSpPr>
          <p:cNvPr id="59" name="Téglalap: lekerekített 58">
            <a:extLst>
              <a:ext uri="{FF2B5EF4-FFF2-40B4-BE49-F238E27FC236}">
                <a16:creationId xmlns:a16="http://schemas.microsoft.com/office/drawing/2014/main" id="{267307F7-E1D0-4A1F-B18E-B84AAC4E7469}"/>
              </a:ext>
            </a:extLst>
          </p:cNvPr>
          <p:cNvSpPr/>
          <p:nvPr/>
        </p:nvSpPr>
        <p:spPr>
          <a:xfrm>
            <a:off x="5996936" y="2920912"/>
            <a:ext cx="1819737" cy="177717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>
                <a:solidFill>
                  <a:schemeClr val="bg2"/>
                </a:solidFill>
              </a:rPr>
              <a:t>Területi Szervezet Etikai Bizottsága</a:t>
            </a:r>
          </a:p>
          <a:p>
            <a:pPr algn="ctr"/>
            <a:r>
              <a:rPr lang="hu-HU" sz="1600" dirty="0">
                <a:solidFill>
                  <a:schemeClr val="bg2"/>
                </a:solidFill>
              </a:rPr>
              <a:t>(27)</a:t>
            </a:r>
          </a:p>
        </p:txBody>
      </p:sp>
      <p:sp>
        <p:nvSpPr>
          <p:cNvPr id="60" name="Téglalap: lekerekített 59">
            <a:extLst>
              <a:ext uri="{FF2B5EF4-FFF2-40B4-BE49-F238E27FC236}">
                <a16:creationId xmlns:a16="http://schemas.microsoft.com/office/drawing/2014/main" id="{72086442-CBAB-4725-8EE8-C769EE983A6D}"/>
              </a:ext>
            </a:extLst>
          </p:cNvPr>
          <p:cNvSpPr/>
          <p:nvPr/>
        </p:nvSpPr>
        <p:spPr>
          <a:xfrm>
            <a:off x="8109322" y="2920912"/>
            <a:ext cx="1819111" cy="177717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>
                <a:solidFill>
                  <a:schemeClr val="bg2"/>
                </a:solidFill>
              </a:rPr>
              <a:t>Országos</a:t>
            </a:r>
          </a:p>
          <a:p>
            <a:pPr algn="ctr"/>
            <a:r>
              <a:rPr lang="hu-HU" sz="1600" dirty="0">
                <a:solidFill>
                  <a:schemeClr val="bg2"/>
                </a:solidFill>
              </a:rPr>
              <a:t>Etikai </a:t>
            </a:r>
          </a:p>
          <a:p>
            <a:pPr algn="ctr"/>
            <a:r>
              <a:rPr lang="hu-HU" sz="1600" dirty="0">
                <a:solidFill>
                  <a:schemeClr val="bg2"/>
                </a:solidFill>
              </a:rPr>
              <a:t>Bizottság</a:t>
            </a:r>
          </a:p>
        </p:txBody>
      </p:sp>
      <p:sp>
        <p:nvSpPr>
          <p:cNvPr id="61" name="Téglalap: lekerekített 60">
            <a:extLst>
              <a:ext uri="{FF2B5EF4-FFF2-40B4-BE49-F238E27FC236}">
                <a16:creationId xmlns:a16="http://schemas.microsoft.com/office/drawing/2014/main" id="{1ED47C20-4861-4339-A1FC-870EF83456CC}"/>
              </a:ext>
            </a:extLst>
          </p:cNvPr>
          <p:cNvSpPr/>
          <p:nvPr/>
        </p:nvSpPr>
        <p:spPr>
          <a:xfrm>
            <a:off x="3883767" y="1746565"/>
            <a:ext cx="1381128" cy="40957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bg2"/>
                </a:solidFill>
              </a:rPr>
              <a:t>Panaszlott</a:t>
            </a:r>
          </a:p>
        </p:txBody>
      </p:sp>
      <p:sp>
        <p:nvSpPr>
          <p:cNvPr id="62" name="Folyamatábra: Másik feldolgozás 61">
            <a:extLst>
              <a:ext uri="{FF2B5EF4-FFF2-40B4-BE49-F238E27FC236}">
                <a16:creationId xmlns:a16="http://schemas.microsoft.com/office/drawing/2014/main" id="{E633970B-A1FD-454E-A7E2-D5D35BD4D5DD}"/>
              </a:ext>
            </a:extLst>
          </p:cNvPr>
          <p:cNvSpPr/>
          <p:nvPr/>
        </p:nvSpPr>
        <p:spPr>
          <a:xfrm>
            <a:off x="3790341" y="3284008"/>
            <a:ext cx="1552575" cy="1050987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bg2"/>
                </a:solidFill>
              </a:rPr>
              <a:t>MOK tag</a:t>
            </a:r>
          </a:p>
        </p:txBody>
      </p:sp>
      <p:sp>
        <p:nvSpPr>
          <p:cNvPr id="63" name="Folyamatábra: Másik feldolgozás 62">
            <a:extLst>
              <a:ext uri="{FF2B5EF4-FFF2-40B4-BE49-F238E27FC236}">
                <a16:creationId xmlns:a16="http://schemas.microsoft.com/office/drawing/2014/main" id="{305B9EC3-5715-4AF6-94F7-5D16C085AD89}"/>
              </a:ext>
            </a:extLst>
          </p:cNvPr>
          <p:cNvSpPr/>
          <p:nvPr/>
        </p:nvSpPr>
        <p:spPr>
          <a:xfrm>
            <a:off x="1430797" y="4832788"/>
            <a:ext cx="1552575" cy="542925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>
                <a:solidFill>
                  <a:schemeClr val="bg2"/>
                </a:solidFill>
              </a:rPr>
              <a:t>Bárki, akár névtelenül</a:t>
            </a:r>
          </a:p>
        </p:txBody>
      </p:sp>
      <p:sp>
        <p:nvSpPr>
          <p:cNvPr id="65" name="Jobb oldali kapcsos zárójel 64">
            <a:extLst>
              <a:ext uri="{FF2B5EF4-FFF2-40B4-BE49-F238E27FC236}">
                <a16:creationId xmlns:a16="http://schemas.microsoft.com/office/drawing/2014/main" id="{E100ACAE-93A8-4485-9AA9-C93AAEDE7D27}"/>
              </a:ext>
            </a:extLst>
          </p:cNvPr>
          <p:cNvSpPr/>
          <p:nvPr/>
        </p:nvSpPr>
        <p:spPr>
          <a:xfrm>
            <a:off x="3066246" y="2656003"/>
            <a:ext cx="394711" cy="2604052"/>
          </a:xfrm>
          <a:prstGeom prst="rightBrace">
            <a:avLst/>
          </a:prstGeom>
          <a:ln w="28575">
            <a:solidFill>
              <a:schemeClr val="tx2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 sz="1400"/>
          </a:p>
        </p:txBody>
      </p:sp>
      <p:sp>
        <p:nvSpPr>
          <p:cNvPr id="66" name="Téglalap: lekerekített 65">
            <a:extLst>
              <a:ext uri="{FF2B5EF4-FFF2-40B4-BE49-F238E27FC236}">
                <a16:creationId xmlns:a16="http://schemas.microsoft.com/office/drawing/2014/main" id="{25C727EB-6FF4-4C37-9FAF-E9CB3641E87F}"/>
              </a:ext>
            </a:extLst>
          </p:cNvPr>
          <p:cNvSpPr/>
          <p:nvPr/>
        </p:nvSpPr>
        <p:spPr>
          <a:xfrm>
            <a:off x="6798364" y="1738706"/>
            <a:ext cx="2323675" cy="40957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bg2"/>
                </a:solidFill>
              </a:rPr>
              <a:t>Etikai bizottságok</a:t>
            </a:r>
          </a:p>
        </p:txBody>
      </p:sp>
      <p:pic>
        <p:nvPicPr>
          <p:cNvPr id="67" name="Picture 4" descr="Hungary Flag Logo [ Download - Logo - icon ] png svg">
            <a:extLst>
              <a:ext uri="{FF2B5EF4-FFF2-40B4-BE49-F238E27FC236}">
                <a16:creationId xmlns:a16="http://schemas.microsoft.com/office/drawing/2014/main" id="{D341A757-A309-4405-ACAB-F0A6DAC0F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807" y="3416689"/>
            <a:ext cx="423315" cy="211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églalap: lekerekített 24">
            <a:extLst>
              <a:ext uri="{FF2B5EF4-FFF2-40B4-BE49-F238E27FC236}">
                <a16:creationId xmlns:a16="http://schemas.microsoft.com/office/drawing/2014/main" id="{6FA94DB1-53F6-40E3-98AF-C23C98A064D0}"/>
              </a:ext>
            </a:extLst>
          </p:cNvPr>
          <p:cNvSpPr/>
          <p:nvPr/>
        </p:nvSpPr>
        <p:spPr>
          <a:xfrm>
            <a:off x="9804663" y="4053455"/>
            <a:ext cx="1634004" cy="495300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/>
              <a:t>Kúria</a:t>
            </a:r>
          </a:p>
        </p:txBody>
      </p:sp>
      <p:sp>
        <p:nvSpPr>
          <p:cNvPr id="34" name="Téglalap: lekerekített 19">
            <a:extLst>
              <a:ext uri="{FF2B5EF4-FFF2-40B4-BE49-F238E27FC236}">
                <a16:creationId xmlns:a16="http://schemas.microsoft.com/office/drawing/2014/main" id="{A55A6770-EA0F-4EEA-9ADD-3446E07BC58A}"/>
              </a:ext>
            </a:extLst>
          </p:cNvPr>
          <p:cNvSpPr/>
          <p:nvPr/>
        </p:nvSpPr>
        <p:spPr>
          <a:xfrm>
            <a:off x="9804663" y="3330811"/>
            <a:ext cx="1634004" cy="495300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/>
              <a:t>Bíróság</a:t>
            </a:r>
          </a:p>
        </p:txBody>
      </p:sp>
    </p:spTree>
    <p:extLst>
      <p:ext uri="{BB962C8B-B14F-4D97-AF65-F5344CB8AC3E}">
        <p14:creationId xmlns:p14="http://schemas.microsoft.com/office/powerpoint/2010/main" val="2209914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églalap 27">
            <a:extLst>
              <a:ext uri="{FF2B5EF4-FFF2-40B4-BE49-F238E27FC236}">
                <a16:creationId xmlns:a16="http://schemas.microsoft.com/office/drawing/2014/main" id="{63882985-8DA8-3A99-DDDB-5D5190C6F4E9}"/>
              </a:ext>
            </a:extLst>
          </p:cNvPr>
          <p:cNvSpPr/>
          <p:nvPr/>
        </p:nvSpPr>
        <p:spPr>
          <a:xfrm>
            <a:off x="1330960" y="1564640"/>
            <a:ext cx="9672320" cy="42672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2400" b="1" dirty="0"/>
          </a:p>
        </p:txBody>
      </p:sp>
      <p:grpSp>
        <p:nvGrpSpPr>
          <p:cNvPr id="13" name="Csoportba foglalás 12">
            <a:extLst>
              <a:ext uri="{FF2B5EF4-FFF2-40B4-BE49-F238E27FC236}">
                <a16:creationId xmlns:a16="http://schemas.microsoft.com/office/drawing/2014/main" id="{C91741E4-8107-4D5A-84CC-7B704B34F341}"/>
              </a:ext>
            </a:extLst>
          </p:cNvPr>
          <p:cNvGrpSpPr/>
          <p:nvPr/>
        </p:nvGrpSpPr>
        <p:grpSpPr>
          <a:xfrm>
            <a:off x="456291" y="254530"/>
            <a:ext cx="1797807" cy="949348"/>
            <a:chOff x="456291" y="254529"/>
            <a:chExt cx="1797806" cy="949348"/>
          </a:xfrm>
        </p:grpSpPr>
        <p:sp>
          <p:nvSpPr>
            <p:cNvPr id="14" name="Téglalap: lekerekített 13">
              <a:extLst>
                <a:ext uri="{FF2B5EF4-FFF2-40B4-BE49-F238E27FC236}">
                  <a16:creationId xmlns:a16="http://schemas.microsoft.com/office/drawing/2014/main" id="{48629CEC-79F6-4C8D-8887-6F5A734B910D}"/>
                </a:ext>
              </a:extLst>
            </p:cNvPr>
            <p:cNvSpPr/>
            <p:nvPr userDrawn="1"/>
          </p:nvSpPr>
          <p:spPr>
            <a:xfrm>
              <a:off x="485828" y="254529"/>
              <a:ext cx="1738733" cy="949348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400"/>
            </a:p>
          </p:txBody>
        </p:sp>
        <p:pic>
          <p:nvPicPr>
            <p:cNvPr id="15" name="Kép 14" descr="A képen ülő, nagyon nagy, monitor, televízió látható&#10;&#10;Automatikusan generált leírás">
              <a:extLst>
                <a:ext uri="{FF2B5EF4-FFF2-40B4-BE49-F238E27FC236}">
                  <a16:creationId xmlns:a16="http://schemas.microsoft.com/office/drawing/2014/main" id="{6F7FA9C7-E495-4020-94AD-C6DA1FBF998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825753" y="408062"/>
              <a:ext cx="1058883" cy="412183"/>
            </a:xfrm>
            <a:prstGeom prst="rect">
              <a:avLst/>
            </a:prstGeom>
          </p:spPr>
        </p:pic>
        <p:sp>
          <p:nvSpPr>
            <p:cNvPr id="16" name="Téglalap 15">
              <a:extLst>
                <a:ext uri="{FF2B5EF4-FFF2-40B4-BE49-F238E27FC236}">
                  <a16:creationId xmlns:a16="http://schemas.microsoft.com/office/drawing/2014/main" id="{DC91E8A6-4EAF-4652-952A-2993AFD08E37}"/>
                </a:ext>
              </a:extLst>
            </p:cNvPr>
            <p:cNvSpPr/>
            <p:nvPr userDrawn="1"/>
          </p:nvSpPr>
          <p:spPr>
            <a:xfrm>
              <a:off x="456291" y="888646"/>
              <a:ext cx="1797806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hu-HU" sz="1100" dirty="0">
                  <a:solidFill>
                    <a:schemeClr val="accent1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Országos Etikai Bizottság</a:t>
              </a:r>
            </a:p>
          </p:txBody>
        </p:sp>
      </p:grpSp>
      <p:sp>
        <p:nvSpPr>
          <p:cNvPr id="6" name="Téglalap: lekerekített 9">
            <a:extLst>
              <a:ext uri="{FF2B5EF4-FFF2-40B4-BE49-F238E27FC236}">
                <a16:creationId xmlns:a16="http://schemas.microsoft.com/office/drawing/2014/main" id="{6466BE2D-4DE3-4DD8-80BA-DC48AAE2E41A}"/>
              </a:ext>
            </a:extLst>
          </p:cNvPr>
          <p:cNvSpPr/>
          <p:nvPr/>
        </p:nvSpPr>
        <p:spPr>
          <a:xfrm>
            <a:off x="4162147" y="2898399"/>
            <a:ext cx="4172928" cy="1584175"/>
          </a:xfrm>
          <a:prstGeom prst="roundRect">
            <a:avLst/>
          </a:prstGeom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600" b="1" dirty="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7" name="Téglalap 6">
            <a:extLst>
              <a:ext uri="{FF2B5EF4-FFF2-40B4-BE49-F238E27FC236}">
                <a16:creationId xmlns:a16="http://schemas.microsoft.com/office/drawing/2014/main" id="{7A043AA5-CC1A-4C7B-A6BE-6687612D621C}"/>
              </a:ext>
            </a:extLst>
          </p:cNvPr>
          <p:cNvSpPr/>
          <p:nvPr/>
        </p:nvSpPr>
        <p:spPr>
          <a:xfrm>
            <a:off x="6256624" y="2315815"/>
            <a:ext cx="488539" cy="452636"/>
          </a:xfrm>
          <a:prstGeom prst="rect">
            <a:avLst/>
          </a:prstGeom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prstClr val="white"/>
                </a:solidFill>
              </a:rPr>
              <a:t>6</a:t>
            </a:r>
          </a:p>
        </p:txBody>
      </p:sp>
      <p:sp>
        <p:nvSpPr>
          <p:cNvPr id="8" name="Téglalap 7">
            <a:extLst>
              <a:ext uri="{FF2B5EF4-FFF2-40B4-BE49-F238E27FC236}">
                <a16:creationId xmlns:a16="http://schemas.microsoft.com/office/drawing/2014/main" id="{CADCBB6D-ACEA-42ED-BF6D-AFA2461B815F}"/>
              </a:ext>
            </a:extLst>
          </p:cNvPr>
          <p:cNvSpPr/>
          <p:nvPr/>
        </p:nvSpPr>
        <p:spPr>
          <a:xfrm>
            <a:off x="7487061" y="4682730"/>
            <a:ext cx="1012415" cy="276444"/>
          </a:xfrm>
          <a:prstGeom prst="rect">
            <a:avLst/>
          </a:prstGeom>
          <a:noFill/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b="1" dirty="0">
                <a:solidFill>
                  <a:schemeClr val="bg1"/>
                </a:solidFill>
              </a:rPr>
              <a:t>Alelnök</a:t>
            </a:r>
          </a:p>
        </p:txBody>
      </p:sp>
      <p:sp>
        <p:nvSpPr>
          <p:cNvPr id="9" name="Téglalap 8">
            <a:extLst>
              <a:ext uri="{FF2B5EF4-FFF2-40B4-BE49-F238E27FC236}">
                <a16:creationId xmlns:a16="http://schemas.microsoft.com/office/drawing/2014/main" id="{D7143045-967B-4833-9CDE-58B584F8E57C}"/>
              </a:ext>
            </a:extLst>
          </p:cNvPr>
          <p:cNvSpPr/>
          <p:nvPr/>
        </p:nvSpPr>
        <p:spPr>
          <a:xfrm>
            <a:off x="6894253" y="4596131"/>
            <a:ext cx="485177" cy="46250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prstClr val="white"/>
                </a:solidFill>
              </a:rPr>
              <a:t>J</a:t>
            </a:r>
          </a:p>
        </p:txBody>
      </p:sp>
      <p:sp>
        <p:nvSpPr>
          <p:cNvPr id="10" name="Téglalap 9">
            <a:extLst>
              <a:ext uri="{FF2B5EF4-FFF2-40B4-BE49-F238E27FC236}">
                <a16:creationId xmlns:a16="http://schemas.microsoft.com/office/drawing/2014/main" id="{20A1B8E5-C091-4BCE-AE5B-202C843F4916}"/>
              </a:ext>
            </a:extLst>
          </p:cNvPr>
          <p:cNvSpPr/>
          <p:nvPr/>
        </p:nvSpPr>
        <p:spPr>
          <a:xfrm>
            <a:off x="5001533" y="4585819"/>
            <a:ext cx="485177" cy="462508"/>
          </a:xfrm>
          <a:prstGeom prst="rect">
            <a:avLst/>
          </a:prstGeom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prstClr val="white"/>
                </a:solidFill>
              </a:rPr>
              <a:t>8</a:t>
            </a:r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2D918F07-CA9A-4D37-9057-84A33C88E2E2}"/>
              </a:ext>
            </a:extLst>
          </p:cNvPr>
          <p:cNvSpPr/>
          <p:nvPr/>
        </p:nvSpPr>
        <p:spPr>
          <a:xfrm>
            <a:off x="4370625" y="4585819"/>
            <a:ext cx="485177" cy="462508"/>
          </a:xfrm>
          <a:prstGeom prst="rect">
            <a:avLst/>
          </a:prstGeom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prstClr val="white"/>
                </a:solidFill>
              </a:rPr>
              <a:t>7</a:t>
            </a:r>
          </a:p>
        </p:txBody>
      </p:sp>
      <p:sp>
        <p:nvSpPr>
          <p:cNvPr id="12" name="Téglalap 11">
            <a:extLst>
              <a:ext uri="{FF2B5EF4-FFF2-40B4-BE49-F238E27FC236}">
                <a16:creationId xmlns:a16="http://schemas.microsoft.com/office/drawing/2014/main" id="{84A5F2BB-FEBD-4F73-961E-5708D7023698}"/>
              </a:ext>
            </a:extLst>
          </p:cNvPr>
          <p:cNvSpPr/>
          <p:nvPr/>
        </p:nvSpPr>
        <p:spPr>
          <a:xfrm>
            <a:off x="8565300" y="3906511"/>
            <a:ext cx="1105749" cy="288032"/>
          </a:xfrm>
          <a:prstGeom prst="rect">
            <a:avLst/>
          </a:prstGeom>
          <a:noFill/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b="1" dirty="0">
                <a:solidFill>
                  <a:schemeClr val="bg1"/>
                </a:solidFill>
              </a:rPr>
              <a:t>Elnök</a:t>
            </a:r>
          </a:p>
        </p:txBody>
      </p:sp>
      <p:sp>
        <p:nvSpPr>
          <p:cNvPr id="17" name="Téglalap 16">
            <a:extLst>
              <a:ext uri="{FF2B5EF4-FFF2-40B4-BE49-F238E27FC236}">
                <a16:creationId xmlns:a16="http://schemas.microsoft.com/office/drawing/2014/main" id="{25D1E399-B492-4AE6-B463-639B7C3C38A9}"/>
              </a:ext>
            </a:extLst>
          </p:cNvPr>
          <p:cNvSpPr/>
          <p:nvPr/>
        </p:nvSpPr>
        <p:spPr>
          <a:xfrm>
            <a:off x="8698651" y="3119755"/>
            <a:ext cx="486624" cy="4551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prstClr val="white"/>
                </a:solidFill>
              </a:rPr>
              <a:t>J</a:t>
            </a:r>
          </a:p>
        </p:txBody>
      </p:sp>
      <p:sp>
        <p:nvSpPr>
          <p:cNvPr id="18" name="Téglalap 17">
            <a:extLst>
              <a:ext uri="{FF2B5EF4-FFF2-40B4-BE49-F238E27FC236}">
                <a16:creationId xmlns:a16="http://schemas.microsoft.com/office/drawing/2014/main" id="{850235D9-01A7-4961-8C25-20C55E9C5490}"/>
              </a:ext>
            </a:extLst>
          </p:cNvPr>
          <p:cNvSpPr/>
          <p:nvPr/>
        </p:nvSpPr>
        <p:spPr>
          <a:xfrm>
            <a:off x="3536950" y="3430841"/>
            <a:ext cx="506729" cy="510568"/>
          </a:xfrm>
          <a:prstGeom prst="rect">
            <a:avLst/>
          </a:prstGeom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>
                <a:solidFill>
                  <a:prstClr val="white"/>
                </a:solidFill>
              </a:rPr>
              <a:t>11</a:t>
            </a:r>
          </a:p>
        </p:txBody>
      </p:sp>
      <p:sp>
        <p:nvSpPr>
          <p:cNvPr id="19" name="Téglalap 18">
            <a:extLst>
              <a:ext uri="{FF2B5EF4-FFF2-40B4-BE49-F238E27FC236}">
                <a16:creationId xmlns:a16="http://schemas.microsoft.com/office/drawing/2014/main" id="{2FAD0A5C-9ACF-4B35-8849-DB4C04A81D27}"/>
              </a:ext>
            </a:extLst>
          </p:cNvPr>
          <p:cNvSpPr/>
          <p:nvPr/>
        </p:nvSpPr>
        <p:spPr>
          <a:xfrm>
            <a:off x="7525161" y="2315815"/>
            <a:ext cx="488539" cy="452636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prstClr val="white"/>
                </a:solidFill>
              </a:rPr>
              <a:t>Ü</a:t>
            </a:r>
          </a:p>
        </p:txBody>
      </p:sp>
      <p:sp>
        <p:nvSpPr>
          <p:cNvPr id="20" name="Téglalap 19">
            <a:extLst>
              <a:ext uri="{FF2B5EF4-FFF2-40B4-BE49-F238E27FC236}">
                <a16:creationId xmlns:a16="http://schemas.microsoft.com/office/drawing/2014/main" id="{F35FADD2-4D8B-441A-B003-63407F45217F}"/>
              </a:ext>
            </a:extLst>
          </p:cNvPr>
          <p:cNvSpPr/>
          <p:nvPr/>
        </p:nvSpPr>
        <p:spPr>
          <a:xfrm>
            <a:off x="4353820" y="2315815"/>
            <a:ext cx="488539" cy="452636"/>
          </a:xfrm>
          <a:prstGeom prst="rect">
            <a:avLst/>
          </a:prstGeom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21" name="Téglalap 20">
            <a:extLst>
              <a:ext uri="{FF2B5EF4-FFF2-40B4-BE49-F238E27FC236}">
                <a16:creationId xmlns:a16="http://schemas.microsoft.com/office/drawing/2014/main" id="{B9AD094F-30A1-4EF1-B656-214121B84EEA}"/>
              </a:ext>
            </a:extLst>
          </p:cNvPr>
          <p:cNvSpPr/>
          <p:nvPr/>
        </p:nvSpPr>
        <p:spPr>
          <a:xfrm>
            <a:off x="5622356" y="2315815"/>
            <a:ext cx="488539" cy="452636"/>
          </a:xfrm>
          <a:prstGeom prst="rect">
            <a:avLst/>
          </a:prstGeom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prstClr val="white"/>
                </a:solidFill>
              </a:rPr>
              <a:t>5</a:t>
            </a:r>
          </a:p>
        </p:txBody>
      </p:sp>
      <p:sp>
        <p:nvSpPr>
          <p:cNvPr id="22" name="Téglalap 21">
            <a:extLst>
              <a:ext uri="{FF2B5EF4-FFF2-40B4-BE49-F238E27FC236}">
                <a16:creationId xmlns:a16="http://schemas.microsoft.com/office/drawing/2014/main" id="{370D2E35-B5D4-4F1C-9900-76E585BF8A12}"/>
              </a:ext>
            </a:extLst>
          </p:cNvPr>
          <p:cNvSpPr/>
          <p:nvPr/>
        </p:nvSpPr>
        <p:spPr>
          <a:xfrm>
            <a:off x="4988088" y="2315815"/>
            <a:ext cx="488539" cy="452636"/>
          </a:xfrm>
          <a:prstGeom prst="rect">
            <a:avLst/>
          </a:prstGeom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prstClr val="white"/>
                </a:solidFill>
              </a:rPr>
              <a:t>4</a:t>
            </a:r>
          </a:p>
        </p:txBody>
      </p:sp>
      <p:sp>
        <p:nvSpPr>
          <p:cNvPr id="23" name="Téglalap 22">
            <a:extLst>
              <a:ext uri="{FF2B5EF4-FFF2-40B4-BE49-F238E27FC236}">
                <a16:creationId xmlns:a16="http://schemas.microsoft.com/office/drawing/2014/main" id="{CCEFC627-9293-4AEE-A2DF-A75AE9E5D589}"/>
              </a:ext>
            </a:extLst>
          </p:cNvPr>
          <p:cNvSpPr/>
          <p:nvPr/>
        </p:nvSpPr>
        <p:spPr>
          <a:xfrm>
            <a:off x="6890892" y="2315815"/>
            <a:ext cx="488539" cy="452636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prstClr val="white"/>
                </a:solidFill>
              </a:rPr>
              <a:t>Ü</a:t>
            </a:r>
          </a:p>
        </p:txBody>
      </p:sp>
      <p:sp>
        <p:nvSpPr>
          <p:cNvPr id="24" name="Téglalap 23">
            <a:extLst>
              <a:ext uri="{FF2B5EF4-FFF2-40B4-BE49-F238E27FC236}">
                <a16:creationId xmlns:a16="http://schemas.microsoft.com/office/drawing/2014/main" id="{089D5881-4CB0-4363-8AE4-A084B269F0AA}"/>
              </a:ext>
            </a:extLst>
          </p:cNvPr>
          <p:cNvSpPr/>
          <p:nvPr/>
        </p:nvSpPr>
        <p:spPr>
          <a:xfrm>
            <a:off x="5632440" y="4591915"/>
            <a:ext cx="485177" cy="462508"/>
          </a:xfrm>
          <a:prstGeom prst="rect">
            <a:avLst/>
          </a:prstGeom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prstClr val="white"/>
                </a:solidFill>
              </a:rPr>
              <a:t>9</a:t>
            </a:r>
          </a:p>
        </p:txBody>
      </p:sp>
      <p:sp>
        <p:nvSpPr>
          <p:cNvPr id="25" name="Téglalap 24">
            <a:extLst>
              <a:ext uri="{FF2B5EF4-FFF2-40B4-BE49-F238E27FC236}">
                <a16:creationId xmlns:a16="http://schemas.microsoft.com/office/drawing/2014/main" id="{CF834238-2A17-4D71-81F2-175B04132D05}"/>
              </a:ext>
            </a:extLst>
          </p:cNvPr>
          <p:cNvSpPr/>
          <p:nvPr/>
        </p:nvSpPr>
        <p:spPr>
          <a:xfrm>
            <a:off x="6263346" y="4584543"/>
            <a:ext cx="485177" cy="462508"/>
          </a:xfrm>
          <a:prstGeom prst="rect">
            <a:avLst/>
          </a:prstGeom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prstClr val="white"/>
                </a:solidFill>
              </a:rPr>
              <a:t>10</a:t>
            </a:r>
          </a:p>
        </p:txBody>
      </p:sp>
      <p:sp>
        <p:nvSpPr>
          <p:cNvPr id="26" name="Szövegdoboz 25">
            <a:extLst>
              <a:ext uri="{FF2B5EF4-FFF2-40B4-BE49-F238E27FC236}">
                <a16:creationId xmlns:a16="http://schemas.microsoft.com/office/drawing/2014/main" id="{20368B6B-CD4D-4BDC-BAFA-15647B186E01}"/>
              </a:ext>
            </a:extLst>
          </p:cNvPr>
          <p:cNvSpPr txBox="1"/>
          <p:nvPr/>
        </p:nvSpPr>
        <p:spPr>
          <a:xfrm>
            <a:off x="3239423" y="420136"/>
            <a:ext cx="65229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hu-HU" dirty="0"/>
              <a:t>Magyar Orvosi Kamara Országos Etikai Bizottság </a:t>
            </a:r>
          </a:p>
        </p:txBody>
      </p:sp>
      <p:cxnSp>
        <p:nvCxnSpPr>
          <p:cNvPr id="27" name="Egyenes összekötő 26">
            <a:extLst>
              <a:ext uri="{FF2B5EF4-FFF2-40B4-BE49-F238E27FC236}">
                <a16:creationId xmlns:a16="http://schemas.microsoft.com/office/drawing/2014/main" id="{5D0562B1-6254-41CA-8FA4-C824E571CB44}"/>
              </a:ext>
            </a:extLst>
          </p:cNvPr>
          <p:cNvCxnSpPr>
            <a:cxnSpLocks/>
          </p:cNvCxnSpPr>
          <p:nvPr/>
        </p:nvCxnSpPr>
        <p:spPr>
          <a:xfrm>
            <a:off x="476251" y="1352551"/>
            <a:ext cx="11184707" cy="0"/>
          </a:xfrm>
          <a:prstGeom prst="line">
            <a:avLst/>
          </a:prstGeom>
          <a:ln w="2857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" name="Szövegdoboz 1">
            <a:extLst>
              <a:ext uri="{FF2B5EF4-FFF2-40B4-BE49-F238E27FC236}">
                <a16:creationId xmlns:a16="http://schemas.microsoft.com/office/drawing/2014/main" id="{F8071DFC-02A2-492E-9906-BD89175E9642}"/>
              </a:ext>
            </a:extLst>
          </p:cNvPr>
          <p:cNvSpPr txBox="1"/>
          <p:nvPr/>
        </p:nvSpPr>
        <p:spPr>
          <a:xfrm>
            <a:off x="1407442" y="1727032"/>
            <a:ext cx="1933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b="1" dirty="0">
                <a:solidFill>
                  <a:schemeClr val="bg1"/>
                </a:solidFill>
              </a:rPr>
              <a:t>MOK Nagy Tárgyaló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7C86C2D4-67ED-407D-9EA8-FE8AB7D40927}"/>
              </a:ext>
            </a:extLst>
          </p:cNvPr>
          <p:cNvSpPr txBox="1"/>
          <p:nvPr/>
        </p:nvSpPr>
        <p:spPr>
          <a:xfrm>
            <a:off x="472963" y="6059212"/>
            <a:ext cx="11282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dirty="0"/>
              <a:t>Adatok ► rendezés ► kijelölés ► felhő ► referensek ► ülés ► vélemények ► szavazás ► döntés </a:t>
            </a:r>
          </a:p>
        </p:txBody>
      </p:sp>
    </p:spTree>
    <p:extLst>
      <p:ext uri="{BB962C8B-B14F-4D97-AF65-F5344CB8AC3E}">
        <p14:creationId xmlns:p14="http://schemas.microsoft.com/office/powerpoint/2010/main" val="3102067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áblázat 4">
            <a:extLst>
              <a:ext uri="{FF2B5EF4-FFF2-40B4-BE49-F238E27FC236}">
                <a16:creationId xmlns:a16="http://schemas.microsoft.com/office/drawing/2014/main" id="{9A549BFE-CEFB-492F-B733-90E3E714BF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1286328"/>
              </p:ext>
            </p:extLst>
          </p:nvPr>
        </p:nvGraphicFramePr>
        <p:xfrm>
          <a:off x="0" y="2"/>
          <a:ext cx="12192006" cy="6857996"/>
        </p:xfrm>
        <a:graphic>
          <a:graphicData uri="http://schemas.openxmlformats.org/drawingml/2006/table">
            <a:tbl>
              <a:tblPr>
                <a:tableStyleId>{D27102A9-8310-4765-A935-A1911B00CA55}</a:tableStyleId>
              </a:tblPr>
              <a:tblGrid>
                <a:gridCol w="3456719">
                  <a:extLst>
                    <a:ext uri="{9D8B030D-6E8A-4147-A177-3AD203B41FA5}">
                      <a16:colId xmlns:a16="http://schemas.microsoft.com/office/drawing/2014/main" val="2673547987"/>
                    </a:ext>
                  </a:extLst>
                </a:gridCol>
                <a:gridCol w="799136">
                  <a:extLst>
                    <a:ext uri="{9D8B030D-6E8A-4147-A177-3AD203B41FA5}">
                      <a16:colId xmlns:a16="http://schemas.microsoft.com/office/drawing/2014/main" val="1677459919"/>
                    </a:ext>
                  </a:extLst>
                </a:gridCol>
                <a:gridCol w="799136">
                  <a:extLst>
                    <a:ext uri="{9D8B030D-6E8A-4147-A177-3AD203B41FA5}">
                      <a16:colId xmlns:a16="http://schemas.microsoft.com/office/drawing/2014/main" val="142611584"/>
                    </a:ext>
                  </a:extLst>
                </a:gridCol>
                <a:gridCol w="799136">
                  <a:extLst>
                    <a:ext uri="{9D8B030D-6E8A-4147-A177-3AD203B41FA5}">
                      <a16:colId xmlns:a16="http://schemas.microsoft.com/office/drawing/2014/main" val="1557700072"/>
                    </a:ext>
                  </a:extLst>
                </a:gridCol>
                <a:gridCol w="799136">
                  <a:extLst>
                    <a:ext uri="{9D8B030D-6E8A-4147-A177-3AD203B41FA5}">
                      <a16:colId xmlns:a16="http://schemas.microsoft.com/office/drawing/2014/main" val="1707981587"/>
                    </a:ext>
                  </a:extLst>
                </a:gridCol>
                <a:gridCol w="799136">
                  <a:extLst>
                    <a:ext uri="{9D8B030D-6E8A-4147-A177-3AD203B41FA5}">
                      <a16:colId xmlns:a16="http://schemas.microsoft.com/office/drawing/2014/main" val="1067098273"/>
                    </a:ext>
                  </a:extLst>
                </a:gridCol>
                <a:gridCol w="799136">
                  <a:extLst>
                    <a:ext uri="{9D8B030D-6E8A-4147-A177-3AD203B41FA5}">
                      <a16:colId xmlns:a16="http://schemas.microsoft.com/office/drawing/2014/main" val="106629161"/>
                    </a:ext>
                  </a:extLst>
                </a:gridCol>
                <a:gridCol w="799136">
                  <a:extLst>
                    <a:ext uri="{9D8B030D-6E8A-4147-A177-3AD203B41FA5}">
                      <a16:colId xmlns:a16="http://schemas.microsoft.com/office/drawing/2014/main" val="1093408820"/>
                    </a:ext>
                  </a:extLst>
                </a:gridCol>
                <a:gridCol w="799136">
                  <a:extLst>
                    <a:ext uri="{9D8B030D-6E8A-4147-A177-3AD203B41FA5}">
                      <a16:colId xmlns:a16="http://schemas.microsoft.com/office/drawing/2014/main" val="398396647"/>
                    </a:ext>
                  </a:extLst>
                </a:gridCol>
                <a:gridCol w="799136">
                  <a:extLst>
                    <a:ext uri="{9D8B030D-6E8A-4147-A177-3AD203B41FA5}">
                      <a16:colId xmlns:a16="http://schemas.microsoft.com/office/drawing/2014/main" val="2004099496"/>
                    </a:ext>
                  </a:extLst>
                </a:gridCol>
                <a:gridCol w="799136">
                  <a:extLst>
                    <a:ext uri="{9D8B030D-6E8A-4147-A177-3AD203B41FA5}">
                      <a16:colId xmlns:a16="http://schemas.microsoft.com/office/drawing/2014/main" val="2815329058"/>
                    </a:ext>
                  </a:extLst>
                </a:gridCol>
                <a:gridCol w="743927">
                  <a:extLst>
                    <a:ext uri="{9D8B030D-6E8A-4147-A177-3AD203B41FA5}">
                      <a16:colId xmlns:a16="http://schemas.microsoft.com/office/drawing/2014/main" val="3642523945"/>
                    </a:ext>
                  </a:extLst>
                </a:gridCol>
              </a:tblGrid>
              <a:tr h="401835">
                <a:tc>
                  <a:txBody>
                    <a:bodyPr/>
                    <a:lstStyle/>
                    <a:p>
                      <a:pPr marL="36000" algn="l" fontAlgn="b"/>
                      <a:r>
                        <a:rPr lang="hu-HU" sz="1600" b="0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hu-HU" altLang="hu-HU" sz="1600" b="1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Ügyszámok, adatok 2012 - 2021</a:t>
                      </a:r>
                      <a:endParaRPr lang="hu-HU" sz="1600" b="0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6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2012</a:t>
                      </a:r>
                      <a:endParaRPr lang="hu-HU" sz="16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6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2013</a:t>
                      </a:r>
                      <a:endParaRPr lang="hu-HU" sz="16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6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2014</a:t>
                      </a:r>
                      <a:endParaRPr lang="hu-HU" sz="16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6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2015</a:t>
                      </a:r>
                      <a:endParaRPr lang="hu-HU" sz="16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6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2016</a:t>
                      </a:r>
                      <a:endParaRPr lang="hu-HU" sz="16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6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2017</a:t>
                      </a:r>
                      <a:endParaRPr lang="hu-HU" sz="16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6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2018</a:t>
                      </a:r>
                      <a:endParaRPr lang="hu-HU" sz="16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6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2019</a:t>
                      </a:r>
                      <a:endParaRPr lang="hu-HU" sz="16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6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2020</a:t>
                      </a:r>
                      <a:endParaRPr lang="hu-HU" sz="16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6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2021</a:t>
                      </a:r>
                      <a:endParaRPr lang="hu-HU" sz="16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600" b="1" u="none" strike="noStrike" dirty="0" err="1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Össz</a:t>
                      </a:r>
                      <a:endParaRPr lang="hu-HU" sz="16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9324853"/>
                  </a:ext>
                </a:extLst>
              </a:tr>
              <a:tr h="336757">
                <a:tc>
                  <a:txBody>
                    <a:bodyPr/>
                    <a:lstStyle/>
                    <a:p>
                      <a:pPr marL="36000" algn="l" rtl="0" fontAlgn="b"/>
                      <a:r>
                        <a:rPr lang="hu-HU" sz="12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ÜGYSZÁM</a:t>
                      </a:r>
                      <a:endParaRPr lang="hu-HU" sz="12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310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575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485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421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524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465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437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425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533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618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4793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8516641"/>
                  </a:ext>
                </a:extLst>
              </a:tr>
              <a:tr h="320789">
                <a:tc>
                  <a:txBody>
                    <a:bodyPr/>
                    <a:lstStyle/>
                    <a:p>
                      <a:pPr marL="36000" algn="l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Következő évre áthúzódó ügyek 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9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78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58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48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95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74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353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1118978"/>
                  </a:ext>
                </a:extLst>
              </a:tr>
              <a:tr h="250005">
                <a:tc>
                  <a:txBody>
                    <a:bodyPr/>
                    <a:lstStyle/>
                    <a:p>
                      <a:pPr marL="36000" algn="l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Panasz alapján indított eljárások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510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261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207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~166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263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242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1483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6867366"/>
                  </a:ext>
                </a:extLst>
              </a:tr>
              <a:tr h="250005">
                <a:tc>
                  <a:txBody>
                    <a:bodyPr/>
                    <a:lstStyle/>
                    <a:p>
                      <a:pPr marL="36000" algn="l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Hivatalból indított eljárások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42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048579"/>
                  </a:ext>
                </a:extLst>
              </a:tr>
              <a:tr h="360031">
                <a:tc>
                  <a:txBody>
                    <a:bodyPr/>
                    <a:lstStyle/>
                    <a:p>
                      <a:pPr marL="36000" algn="l" rtl="0" fontAlgn="ctr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Nem indított eljárások száma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9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202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229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190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270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373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1264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658390"/>
                  </a:ext>
                </a:extLst>
              </a:tr>
              <a:tr h="320789">
                <a:tc>
                  <a:txBody>
                    <a:bodyPr/>
                    <a:lstStyle/>
                    <a:p>
                      <a:pPr marL="36000" algn="l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I. FOKÚ ELJÁRÁS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9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9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9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9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9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9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9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2100524"/>
                  </a:ext>
                </a:extLst>
              </a:tr>
              <a:tr h="250005">
                <a:tc>
                  <a:txBody>
                    <a:bodyPr/>
                    <a:lstStyle/>
                    <a:p>
                      <a:pPr marL="36000" algn="l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Etikai vétség igazolódott</a:t>
                      </a:r>
                      <a:endParaRPr lang="hu-HU" sz="1500" b="1" i="1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51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53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54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48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63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72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43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31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45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57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517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7198885"/>
                  </a:ext>
                </a:extLst>
              </a:tr>
              <a:tr h="250005">
                <a:tc>
                  <a:txBody>
                    <a:bodyPr/>
                    <a:lstStyle/>
                    <a:p>
                      <a:pPr marL="36000" algn="l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Figyelmeztetés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46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39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34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28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44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48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27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27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37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52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382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4419684"/>
                  </a:ext>
                </a:extLst>
              </a:tr>
              <a:tr h="250005">
                <a:tc>
                  <a:txBody>
                    <a:bodyPr/>
                    <a:lstStyle/>
                    <a:p>
                      <a:pPr marL="36000" algn="l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Megrovás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13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91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339487"/>
                  </a:ext>
                </a:extLst>
              </a:tr>
              <a:tr h="250005">
                <a:tc>
                  <a:txBody>
                    <a:bodyPr/>
                    <a:lstStyle/>
                    <a:p>
                      <a:pPr marL="36000" algn="l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Megrovás + pénzbüntetés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2292102"/>
                  </a:ext>
                </a:extLst>
              </a:tr>
              <a:tr h="250005">
                <a:tc>
                  <a:txBody>
                    <a:bodyPr/>
                    <a:lstStyle/>
                    <a:p>
                      <a:pPr marL="36000" algn="l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Pénzbüntetés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0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0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0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9100863"/>
                  </a:ext>
                </a:extLst>
              </a:tr>
              <a:tr h="250005">
                <a:tc>
                  <a:txBody>
                    <a:bodyPr/>
                    <a:lstStyle/>
                    <a:p>
                      <a:pPr marL="36000" algn="l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Tagviszony felfüggesztés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0 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7567011"/>
                  </a:ext>
                </a:extLst>
              </a:tr>
              <a:tr h="250005">
                <a:tc>
                  <a:txBody>
                    <a:bodyPr/>
                    <a:lstStyle/>
                    <a:p>
                      <a:pPr marL="36000" algn="l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Pénzbüntetés + tagviszony felfügg.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0 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0 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0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0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1978008"/>
                  </a:ext>
                </a:extLst>
              </a:tr>
              <a:tr h="250005">
                <a:tc>
                  <a:txBody>
                    <a:bodyPr/>
                    <a:lstStyle/>
                    <a:p>
                      <a:pPr marL="36000" algn="l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Kizárás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0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0 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2174194"/>
                  </a:ext>
                </a:extLst>
              </a:tr>
              <a:tr h="298072">
                <a:tc>
                  <a:txBody>
                    <a:bodyPr/>
                    <a:lstStyle/>
                    <a:p>
                      <a:pPr marL="36000" algn="l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Etikai vétség nem igazolódott </a:t>
                      </a:r>
                      <a:endParaRPr lang="hu-HU" sz="1500" b="1" i="1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259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522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431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373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381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177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159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85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120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135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2642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2981896"/>
                  </a:ext>
                </a:extLst>
              </a:tr>
              <a:tr h="250005">
                <a:tc>
                  <a:txBody>
                    <a:bodyPr/>
                    <a:lstStyle/>
                    <a:p>
                      <a:pPr marL="36000" algn="l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II. FOKÚ ELJÁRÁS - OEB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58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60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63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57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71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71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72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66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45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613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6240234"/>
                  </a:ext>
                </a:extLst>
              </a:tr>
              <a:tr h="250005">
                <a:tc>
                  <a:txBody>
                    <a:bodyPr/>
                    <a:lstStyle/>
                    <a:p>
                      <a:pPr marL="36000" algn="l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az I. fokú döntést helybenhagyta</a:t>
                      </a:r>
                      <a:endParaRPr lang="hu-HU" sz="1500" b="1" i="1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34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35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32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25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29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13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271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734213"/>
                  </a:ext>
                </a:extLst>
              </a:tr>
              <a:tr h="250005">
                <a:tc>
                  <a:txBody>
                    <a:bodyPr/>
                    <a:lstStyle/>
                    <a:p>
                      <a:pPr marL="36000" algn="l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az I. fokú döntést megváltoztatta</a:t>
                      </a:r>
                      <a:endParaRPr lang="hu-HU" sz="1500" b="1" i="1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23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105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8704603"/>
                  </a:ext>
                </a:extLst>
              </a:tr>
              <a:tr h="497749">
                <a:tc>
                  <a:txBody>
                    <a:bodyPr/>
                    <a:lstStyle/>
                    <a:p>
                      <a:pPr marL="36000" algn="l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új eljárásra / 2017-től eljárás lefolytatására  utasítás</a:t>
                      </a:r>
                      <a:endParaRPr lang="hu-HU" sz="1500" b="1" i="1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97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7307666"/>
                  </a:ext>
                </a:extLst>
              </a:tr>
              <a:tr h="250005">
                <a:tc>
                  <a:txBody>
                    <a:bodyPr/>
                    <a:lstStyle/>
                    <a:p>
                      <a:pPr marL="36000" algn="l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Fővárosi Törvényszék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22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2058055"/>
                  </a:ext>
                </a:extLst>
              </a:tr>
              <a:tr h="266512">
                <a:tc>
                  <a:txBody>
                    <a:bodyPr/>
                    <a:lstStyle/>
                    <a:p>
                      <a:pPr marL="36000" algn="l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Helybenhagyta az OEB döntését</a:t>
                      </a:r>
                      <a:endParaRPr lang="hu-HU" sz="1500" b="1" i="1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~4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082953"/>
                  </a:ext>
                </a:extLst>
              </a:tr>
              <a:tr h="288880">
                <a:tc>
                  <a:txBody>
                    <a:bodyPr/>
                    <a:lstStyle/>
                    <a:p>
                      <a:pPr marL="36000" algn="l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Új eljárásra utasította a MOK-ot</a:t>
                      </a:r>
                      <a:endParaRPr lang="hu-HU" sz="1500" b="1" i="1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~4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761920"/>
                  </a:ext>
                </a:extLst>
              </a:tr>
              <a:tr h="266512">
                <a:tc>
                  <a:txBody>
                    <a:bodyPr/>
                    <a:lstStyle/>
                    <a:p>
                      <a:pPr marL="36000" algn="l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Fellebbezés/felülvizsgálat a Kúriára</a:t>
                      </a:r>
                      <a:endParaRPr lang="hu-HU" sz="1500" b="1" i="1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949" marT="1949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hu-HU" sz="1500" b="1" i="0" u="none" strike="noStrike" cap="non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~3</a:t>
                      </a:r>
                    </a:p>
                  </a:txBody>
                  <a:tcPr marL="1949" marR="1949" marT="1949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u-HU" sz="1500" b="1" u="none" strike="noStrike" dirty="0">
                          <a:ln w="3175">
                            <a:solidFill>
                              <a:schemeClr val="accent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500" b="1" i="0" u="none" strike="noStrike" dirty="0">
                        <a:ln w="3175">
                          <a:solidFill>
                            <a:schemeClr val="accent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49" marR="1949" marT="1949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6116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654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églalap 10">
            <a:extLst>
              <a:ext uri="{FF2B5EF4-FFF2-40B4-BE49-F238E27FC236}">
                <a16:creationId xmlns:a16="http://schemas.microsoft.com/office/drawing/2014/main" id="{74B5D216-86E2-4EFB-855B-5599AABE5B62}"/>
              </a:ext>
            </a:extLst>
          </p:cNvPr>
          <p:cNvSpPr/>
          <p:nvPr/>
        </p:nvSpPr>
        <p:spPr>
          <a:xfrm>
            <a:off x="2638903" y="449089"/>
            <a:ext cx="9070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altLang="hu-H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Etikai Bizottságok   Ügyszámok, adatok, következtetések 2019 – 2020 - 2021</a:t>
            </a:r>
          </a:p>
        </p:txBody>
      </p:sp>
      <p:graphicFrame>
        <p:nvGraphicFramePr>
          <p:cNvPr id="4" name="Táblázat 3">
            <a:extLst>
              <a:ext uri="{FF2B5EF4-FFF2-40B4-BE49-F238E27FC236}">
                <a16:creationId xmlns:a16="http://schemas.microsoft.com/office/drawing/2014/main" id="{3CE71B12-7C8E-41BA-A066-9AD62DD5F4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784808"/>
              </p:ext>
            </p:extLst>
          </p:nvPr>
        </p:nvGraphicFramePr>
        <p:xfrm>
          <a:off x="189185" y="1523999"/>
          <a:ext cx="11803118" cy="5118543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4663211">
                  <a:extLst>
                    <a:ext uri="{9D8B030D-6E8A-4147-A177-3AD203B41FA5}">
                      <a16:colId xmlns:a16="http://schemas.microsoft.com/office/drawing/2014/main" val="430298688"/>
                    </a:ext>
                  </a:extLst>
                </a:gridCol>
                <a:gridCol w="793323">
                  <a:extLst>
                    <a:ext uri="{9D8B030D-6E8A-4147-A177-3AD203B41FA5}">
                      <a16:colId xmlns:a16="http://schemas.microsoft.com/office/drawing/2014/main" val="4040307665"/>
                    </a:ext>
                  </a:extLst>
                </a:gridCol>
                <a:gridCol w="793323">
                  <a:extLst>
                    <a:ext uri="{9D8B030D-6E8A-4147-A177-3AD203B41FA5}">
                      <a16:colId xmlns:a16="http://schemas.microsoft.com/office/drawing/2014/main" val="2744384556"/>
                    </a:ext>
                  </a:extLst>
                </a:gridCol>
                <a:gridCol w="793323">
                  <a:extLst>
                    <a:ext uri="{9D8B030D-6E8A-4147-A177-3AD203B41FA5}">
                      <a16:colId xmlns:a16="http://schemas.microsoft.com/office/drawing/2014/main" val="3044052557"/>
                    </a:ext>
                  </a:extLst>
                </a:gridCol>
                <a:gridCol w="793323">
                  <a:extLst>
                    <a:ext uri="{9D8B030D-6E8A-4147-A177-3AD203B41FA5}">
                      <a16:colId xmlns:a16="http://schemas.microsoft.com/office/drawing/2014/main" val="599145487"/>
                    </a:ext>
                  </a:extLst>
                </a:gridCol>
                <a:gridCol w="793323">
                  <a:extLst>
                    <a:ext uri="{9D8B030D-6E8A-4147-A177-3AD203B41FA5}">
                      <a16:colId xmlns:a16="http://schemas.microsoft.com/office/drawing/2014/main" val="3656064655"/>
                    </a:ext>
                  </a:extLst>
                </a:gridCol>
                <a:gridCol w="793323">
                  <a:extLst>
                    <a:ext uri="{9D8B030D-6E8A-4147-A177-3AD203B41FA5}">
                      <a16:colId xmlns:a16="http://schemas.microsoft.com/office/drawing/2014/main" val="1925913805"/>
                    </a:ext>
                  </a:extLst>
                </a:gridCol>
                <a:gridCol w="793323">
                  <a:extLst>
                    <a:ext uri="{9D8B030D-6E8A-4147-A177-3AD203B41FA5}">
                      <a16:colId xmlns:a16="http://schemas.microsoft.com/office/drawing/2014/main" val="3528292200"/>
                    </a:ext>
                  </a:extLst>
                </a:gridCol>
                <a:gridCol w="793323">
                  <a:extLst>
                    <a:ext uri="{9D8B030D-6E8A-4147-A177-3AD203B41FA5}">
                      <a16:colId xmlns:a16="http://schemas.microsoft.com/office/drawing/2014/main" val="187171759"/>
                    </a:ext>
                  </a:extLst>
                </a:gridCol>
                <a:gridCol w="793323">
                  <a:extLst>
                    <a:ext uri="{9D8B030D-6E8A-4147-A177-3AD203B41FA5}">
                      <a16:colId xmlns:a16="http://schemas.microsoft.com/office/drawing/2014/main" val="3677616632"/>
                    </a:ext>
                  </a:extLst>
                </a:gridCol>
              </a:tblGrid>
              <a:tr h="540596">
                <a:tc>
                  <a:txBody>
                    <a:bodyPr/>
                    <a:lstStyle/>
                    <a:p>
                      <a:pPr marL="72000" algn="ctr" fontAlgn="b"/>
                      <a:endParaRPr lang="hu-HU" sz="2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hu-HU" sz="2100" b="1" u="none" strike="noStrike" dirty="0">
                          <a:effectLst/>
                        </a:rPr>
                        <a:t>2019</a:t>
                      </a:r>
                      <a:endParaRPr lang="hu-HU" sz="2400" dirty="0"/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hu-HU" sz="2100" b="1" u="none" strike="noStrike" dirty="0">
                          <a:effectLst/>
                        </a:rPr>
                        <a:t>2020</a:t>
                      </a:r>
                      <a:endParaRPr lang="hu-HU" sz="2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hu-HU" sz="2100" b="1" u="none" strike="noStrike" dirty="0">
                          <a:effectLst/>
                        </a:rPr>
                        <a:t>2021</a:t>
                      </a:r>
                      <a:endParaRPr lang="hu-HU" sz="2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46161"/>
                  </a:ext>
                </a:extLst>
              </a:tr>
              <a:tr h="416177">
                <a:tc gridSpan="10">
                  <a:txBody>
                    <a:bodyPr/>
                    <a:lstStyle/>
                    <a:p>
                      <a:pPr marL="72000" algn="l" fontAlgn="ctr"/>
                      <a:r>
                        <a:rPr lang="hu-HU" sz="1900" b="1" u="none" strike="noStrike" dirty="0">
                          <a:effectLst/>
                        </a:rPr>
                        <a:t>I. fok</a:t>
                      </a:r>
                      <a:endParaRPr lang="hu-HU" sz="1900" b="1" i="0" u="none" strike="noStrike" dirty="0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 dirty="0"/>
                    </a:p>
                  </a:txBody>
                  <a:tcPr marL="54000" marR="6543" marT="6543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hu-HU" sz="13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hu-HU" sz="13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54000" marR="6543" marT="6543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hu-HU" sz="13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hu-HU" sz="13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hu-HU" sz="13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54000" marR="6543" marT="6543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hu-HU" sz="13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hu-HU" sz="13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/>
                </a:tc>
                <a:extLst>
                  <a:ext uri="{0D108BD9-81ED-4DB2-BD59-A6C34878D82A}">
                    <a16:rowId xmlns:a16="http://schemas.microsoft.com/office/drawing/2014/main" val="211511764"/>
                  </a:ext>
                </a:extLst>
              </a:tr>
              <a:tr h="416177">
                <a:tc>
                  <a:txBody>
                    <a:bodyPr/>
                    <a:lstStyle/>
                    <a:p>
                      <a:pPr marL="72000" algn="l" fontAlgn="ctr"/>
                      <a:endParaRPr lang="hu-HU" sz="12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1300" b="1" i="0" u="none" strike="noStrike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1300" b="1" i="0" u="none" strike="noStrike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200" b="1" u="none" strike="noStrike" dirty="0">
                          <a:effectLst/>
                        </a:rPr>
                        <a:t>Átlag / %</a:t>
                      </a:r>
                      <a:endParaRPr lang="hu-HU" sz="1200" b="1" i="0" u="none" strike="noStrike" dirty="0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12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12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200" b="1" u="none" strike="noStrike" dirty="0">
                          <a:effectLst/>
                        </a:rPr>
                        <a:t>Átlag / %</a:t>
                      </a:r>
                      <a:endParaRPr lang="hu-HU" sz="1200" b="1" i="0" u="none" strike="noStrike" dirty="0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12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12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200" b="1" u="none" strike="noStrike" dirty="0">
                          <a:effectLst/>
                        </a:rPr>
                        <a:t>Átlag / %</a:t>
                      </a:r>
                      <a:endParaRPr lang="hu-HU" sz="1200" b="1" i="0" u="none" strike="noStrike" dirty="0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3619462"/>
                  </a:ext>
                </a:extLst>
              </a:tr>
              <a:tr h="416177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hu-HU" sz="1200" b="1" u="none" strike="noStrike" dirty="0">
                          <a:effectLst/>
                        </a:rPr>
                        <a:t>érkezett panaszok száma / etikai bizottságok száma</a:t>
                      </a:r>
                      <a:endParaRPr lang="hu-HU" sz="1200" b="1" i="0" u="none" strike="noStrike" dirty="0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428</a:t>
                      </a:r>
                      <a:endParaRPr lang="hu-HU" sz="1300" b="1" i="0" u="none" strike="noStrike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27</a:t>
                      </a:r>
                      <a:endParaRPr lang="hu-HU" sz="1300" b="1" i="0" u="none" strike="noStrike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15,9</a:t>
                      </a:r>
                      <a:endParaRPr lang="hu-HU" sz="1300" b="1" i="0" u="none" strike="noStrike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533</a:t>
                      </a:r>
                      <a:endParaRPr lang="hu-HU" sz="1300" b="1" i="0" u="none" strike="noStrike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27</a:t>
                      </a:r>
                      <a:endParaRPr lang="hu-HU" sz="1300" b="1" i="0" u="none" strike="noStrike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 dirty="0">
                          <a:effectLst/>
                        </a:rPr>
                        <a:t>19,7</a:t>
                      </a:r>
                      <a:endParaRPr lang="hu-HU" sz="1300" b="1" i="0" u="none" strike="noStrike" dirty="0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618</a:t>
                      </a:r>
                      <a:endParaRPr lang="hu-HU" sz="13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27</a:t>
                      </a:r>
                      <a:endParaRPr lang="hu-HU" sz="13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 dirty="0">
                          <a:effectLst/>
                        </a:rPr>
                        <a:t>22,9</a:t>
                      </a:r>
                      <a:endParaRPr lang="hu-HU" sz="1300" b="1" i="0" u="none" strike="noStrike" dirty="0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5750244"/>
                  </a:ext>
                </a:extLst>
              </a:tr>
              <a:tr h="416177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hu-HU" sz="1200" b="1" u="none" strike="noStrike" dirty="0">
                          <a:effectLst/>
                        </a:rPr>
                        <a:t>érkezett panaszok száma / megindított eljárások száma</a:t>
                      </a:r>
                      <a:endParaRPr lang="hu-HU" sz="1200" b="1" i="0" u="none" strike="noStrike" dirty="0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428</a:t>
                      </a:r>
                      <a:endParaRPr lang="hu-HU" sz="1300" b="1" i="0" u="none" strike="noStrike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173</a:t>
                      </a:r>
                      <a:endParaRPr lang="hu-HU" sz="1300" b="1" i="0" u="none" strike="noStrike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 dirty="0">
                          <a:effectLst/>
                        </a:rPr>
                        <a:t>40,4 %</a:t>
                      </a:r>
                      <a:endParaRPr lang="hu-HU" sz="1300" b="1" i="0" u="none" strike="noStrike" dirty="0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533</a:t>
                      </a:r>
                      <a:endParaRPr lang="hu-HU" sz="13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170</a:t>
                      </a:r>
                      <a:endParaRPr lang="hu-HU" sz="13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 dirty="0">
                          <a:effectLst/>
                        </a:rPr>
                        <a:t>31,9 %</a:t>
                      </a:r>
                      <a:endParaRPr lang="hu-HU" sz="1300" b="1" i="0" u="none" strike="noStrike" dirty="0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618</a:t>
                      </a:r>
                      <a:endParaRPr lang="hu-HU" sz="13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244</a:t>
                      </a:r>
                      <a:endParaRPr lang="hu-HU" sz="13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 dirty="0">
                          <a:effectLst/>
                        </a:rPr>
                        <a:t>39,5 %</a:t>
                      </a:r>
                      <a:endParaRPr lang="hu-HU" sz="1300" b="1" i="0" u="none" strike="noStrike" dirty="0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1656700"/>
                  </a:ext>
                </a:extLst>
              </a:tr>
              <a:tr h="416177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hu-HU" sz="1200" b="1" u="none" strike="noStrike" dirty="0">
                          <a:effectLst/>
                        </a:rPr>
                        <a:t>érkezett panaszok száma / etikai vétség igazolódott </a:t>
                      </a:r>
                      <a:endParaRPr lang="hu-HU" sz="1200" b="1" i="0" u="none" strike="noStrike" dirty="0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428</a:t>
                      </a:r>
                      <a:endParaRPr lang="hu-HU" sz="1300" b="1" i="0" u="none" strike="noStrike" dirty="0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31</a:t>
                      </a:r>
                      <a:endParaRPr lang="hu-HU" sz="1300" b="1" i="0" u="none" strike="noStrike" dirty="0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 dirty="0">
                          <a:effectLst/>
                        </a:rPr>
                        <a:t>7,2 %</a:t>
                      </a:r>
                      <a:endParaRPr lang="hu-HU" sz="1300" b="1" i="0" u="none" strike="noStrike" dirty="0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533</a:t>
                      </a:r>
                      <a:endParaRPr lang="hu-HU" sz="13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39</a:t>
                      </a:r>
                      <a:endParaRPr lang="hu-HU" sz="13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 dirty="0">
                          <a:effectLst/>
                        </a:rPr>
                        <a:t>7,3 %</a:t>
                      </a:r>
                      <a:endParaRPr lang="hu-HU" sz="1300" b="1" i="0" u="none" strike="noStrike" dirty="0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618</a:t>
                      </a:r>
                      <a:endParaRPr lang="hu-HU" sz="13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57</a:t>
                      </a:r>
                      <a:endParaRPr lang="hu-HU" sz="13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 dirty="0">
                          <a:effectLst/>
                        </a:rPr>
                        <a:t>9,2 %</a:t>
                      </a:r>
                      <a:endParaRPr lang="hu-HU" sz="1300" b="1" i="0" u="none" strike="noStrike" dirty="0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2985788"/>
                  </a:ext>
                </a:extLst>
              </a:tr>
              <a:tr h="416177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hu-HU" sz="12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etikai vétség száma/figyelmeztetés</a:t>
                      </a: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hu-HU" sz="13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1949" marR="1949" marT="19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hu-HU" sz="13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1949" marR="1949" marT="19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hu-HU" sz="13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87 %</a:t>
                      </a:r>
                    </a:p>
                  </a:txBody>
                  <a:tcPr marL="1949" marR="1949" marT="19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3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1949" marR="1949" marT="19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hu-HU" sz="13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1949" marR="1949" marT="19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hu-HU" sz="13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82 %</a:t>
                      </a:r>
                    </a:p>
                  </a:txBody>
                  <a:tcPr marL="1949" marR="1949" marT="19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3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1949" marR="1949" marT="19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hu-HU" sz="13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1949" marR="1949" marT="19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hu-HU" sz="13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91 %</a:t>
                      </a:r>
                    </a:p>
                  </a:txBody>
                  <a:tcPr marL="1949" marR="1949" marT="19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5395350"/>
                  </a:ext>
                </a:extLst>
              </a:tr>
              <a:tr h="416177">
                <a:tc gridSpan="10">
                  <a:txBody>
                    <a:bodyPr/>
                    <a:lstStyle/>
                    <a:p>
                      <a:pPr marL="72000" algn="l" fontAlgn="ctr"/>
                      <a:r>
                        <a:rPr lang="hu-HU" sz="1900" b="1" u="none" strike="noStrike" dirty="0" err="1">
                          <a:effectLst/>
                        </a:rPr>
                        <a:t>II.</a:t>
                      </a:r>
                      <a:r>
                        <a:rPr lang="hu-HU" sz="1900" b="1" i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fok</a:t>
                      </a:r>
                      <a:endParaRPr lang="hu-HU" sz="1900" b="1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 dirty="0"/>
                    </a:p>
                  </a:txBody>
                  <a:tcPr marL="54000" marR="6543" marT="6543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hu-HU" sz="1000" b="1" i="0" u="none" strike="noStrike" dirty="0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hu-HU" sz="1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54000" marR="6543" marT="6543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hu-HU" sz="1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hu-HU" sz="1000" b="1" i="0" u="none" strike="noStrike" dirty="0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hu-HU" sz="1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54000" marR="6543" marT="6543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hu-HU" sz="10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hu-HU" sz="1000" b="1" i="0" u="none" strike="noStrike" dirty="0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/>
                </a:tc>
                <a:extLst>
                  <a:ext uri="{0D108BD9-81ED-4DB2-BD59-A6C34878D82A}">
                    <a16:rowId xmlns:a16="http://schemas.microsoft.com/office/drawing/2014/main" val="1362754978"/>
                  </a:ext>
                </a:extLst>
              </a:tr>
              <a:tr h="416177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hu-HU" sz="1200" b="1" u="none" strike="noStrike" dirty="0">
                          <a:effectLst/>
                        </a:rPr>
                        <a:t>fellebbezések száma / OEB ülések száma </a:t>
                      </a:r>
                      <a:endParaRPr lang="hu-HU" sz="1200" b="1" i="0" u="none" strike="noStrike" dirty="0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61</a:t>
                      </a:r>
                      <a:endParaRPr lang="hu-HU" sz="1300" b="1" i="0" u="none" strike="noStrike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9</a:t>
                      </a:r>
                      <a:endParaRPr lang="hu-HU" sz="1300" b="1" i="0" u="none" strike="noStrike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6,8</a:t>
                      </a:r>
                      <a:endParaRPr lang="hu-HU" sz="1300" b="1" i="0" u="none" strike="noStrike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50</a:t>
                      </a:r>
                      <a:endParaRPr lang="hu-HU" sz="13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5</a:t>
                      </a:r>
                      <a:endParaRPr lang="hu-HU" sz="13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10,0</a:t>
                      </a:r>
                      <a:endParaRPr lang="hu-HU" sz="1300" b="1" i="0" u="none" strike="noStrike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45</a:t>
                      </a:r>
                      <a:endParaRPr lang="hu-HU" sz="13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8</a:t>
                      </a:r>
                      <a:endParaRPr lang="hu-HU" sz="13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 dirty="0">
                          <a:effectLst/>
                        </a:rPr>
                        <a:t>5,6</a:t>
                      </a:r>
                      <a:endParaRPr lang="hu-HU" sz="1300" b="1" i="0" u="none" strike="noStrike" dirty="0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9438333"/>
                  </a:ext>
                </a:extLst>
              </a:tr>
              <a:tr h="416177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hu-HU" sz="1200" b="1" u="none" strike="noStrike" dirty="0">
                          <a:effectLst/>
                        </a:rPr>
                        <a:t>fellebbezések száma / OEB az elsőfok döntését helybenhagyta </a:t>
                      </a:r>
                      <a:endParaRPr lang="hu-HU" sz="1200" b="1" i="0" u="none" strike="noStrike" dirty="0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61</a:t>
                      </a:r>
                      <a:endParaRPr lang="hu-HU" sz="1300" b="1" i="0" u="none" strike="noStrike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18</a:t>
                      </a:r>
                      <a:endParaRPr lang="hu-HU" sz="1300" b="1" i="0" u="none" strike="noStrike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 dirty="0">
                          <a:effectLst/>
                        </a:rPr>
                        <a:t>29,5 %</a:t>
                      </a:r>
                      <a:endParaRPr lang="hu-HU" sz="1300" b="1" i="0" u="none" strike="noStrike" dirty="0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50</a:t>
                      </a:r>
                      <a:endParaRPr lang="hu-HU" sz="13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13</a:t>
                      </a:r>
                      <a:endParaRPr lang="hu-HU" sz="13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 dirty="0">
                          <a:effectLst/>
                        </a:rPr>
                        <a:t>26,0 %</a:t>
                      </a:r>
                      <a:endParaRPr lang="hu-HU" sz="1300" b="1" i="0" u="none" strike="noStrike" dirty="0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45</a:t>
                      </a:r>
                      <a:endParaRPr lang="hu-HU" sz="13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18</a:t>
                      </a:r>
                      <a:endParaRPr lang="hu-HU" sz="13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 dirty="0">
                          <a:effectLst/>
                        </a:rPr>
                        <a:t>40,0 %</a:t>
                      </a:r>
                      <a:endParaRPr lang="hu-HU" sz="1300" b="1" i="0" u="none" strike="noStrike" dirty="0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3668729"/>
                  </a:ext>
                </a:extLst>
              </a:tr>
              <a:tr h="416177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hu-HU" sz="1200" b="1" u="none" strike="noStrike" dirty="0">
                          <a:effectLst/>
                        </a:rPr>
                        <a:t>fellebbezések száma / érkezett keresetlevelek száma   </a:t>
                      </a:r>
                      <a:endParaRPr lang="hu-HU" sz="1200" b="1" i="0" u="none" strike="noStrike" dirty="0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61</a:t>
                      </a:r>
                      <a:endParaRPr lang="hu-HU" sz="1300" b="1" i="0" u="none" strike="noStrike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15</a:t>
                      </a:r>
                      <a:endParaRPr lang="hu-HU" sz="1300" b="1" i="0" u="none" strike="noStrike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 dirty="0">
                          <a:effectLst/>
                        </a:rPr>
                        <a:t>24,6 %</a:t>
                      </a:r>
                      <a:endParaRPr lang="hu-HU" sz="1300" b="1" i="0" u="none" strike="noStrike" dirty="0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50</a:t>
                      </a:r>
                      <a:endParaRPr lang="hu-HU" sz="13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2</a:t>
                      </a:r>
                      <a:endParaRPr lang="hu-HU" sz="13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 dirty="0">
                          <a:effectLst/>
                        </a:rPr>
                        <a:t>4,0 %</a:t>
                      </a:r>
                      <a:endParaRPr lang="hu-HU" sz="1300" b="1" i="0" u="none" strike="noStrike" dirty="0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45</a:t>
                      </a:r>
                      <a:endParaRPr lang="hu-HU" sz="13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>
                          <a:effectLst/>
                        </a:rPr>
                        <a:t>3</a:t>
                      </a:r>
                      <a:endParaRPr lang="hu-HU" sz="13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 dirty="0">
                          <a:effectLst/>
                        </a:rPr>
                        <a:t>6,7 %</a:t>
                      </a:r>
                      <a:endParaRPr lang="hu-HU" sz="1300" b="1" i="0" u="none" strike="noStrike" dirty="0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0316125"/>
                  </a:ext>
                </a:extLst>
              </a:tr>
              <a:tr h="416177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hu-HU" sz="1200" b="1" u="none" strike="noStrike" dirty="0">
                          <a:effectLst/>
                        </a:rPr>
                        <a:t>érkezett panaszok száma / érkezett keresetlevelek száma</a:t>
                      </a:r>
                      <a:endParaRPr lang="hu-HU" sz="12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300" b="1" u="none" strike="noStrike" dirty="0">
                          <a:effectLst/>
                        </a:rPr>
                        <a:t>428</a:t>
                      </a:r>
                      <a:endParaRPr lang="hu-HU" sz="13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300" b="1" u="none" strike="noStrike" dirty="0">
                          <a:effectLst/>
                        </a:rPr>
                        <a:t>15</a:t>
                      </a:r>
                      <a:endParaRPr lang="hu-HU" sz="13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 dirty="0">
                          <a:effectLst/>
                        </a:rPr>
                        <a:t>3,5 %</a:t>
                      </a:r>
                      <a:endParaRPr lang="hu-HU" sz="1300" b="1" i="0" u="none" strike="noStrike" dirty="0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 dirty="0">
                          <a:effectLst/>
                        </a:rPr>
                        <a:t>533</a:t>
                      </a:r>
                      <a:endParaRPr lang="hu-HU" sz="13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 dirty="0">
                          <a:effectLst/>
                        </a:rPr>
                        <a:t>2</a:t>
                      </a:r>
                      <a:endParaRPr lang="hu-HU" sz="13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 dirty="0">
                          <a:effectLst/>
                        </a:rPr>
                        <a:t>0,4 %</a:t>
                      </a:r>
                      <a:endParaRPr lang="hu-HU" sz="1300" b="1" i="0" u="none" strike="noStrike" dirty="0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 dirty="0">
                          <a:effectLst/>
                        </a:rPr>
                        <a:t>618</a:t>
                      </a:r>
                      <a:endParaRPr lang="hu-HU" sz="13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 dirty="0">
                          <a:effectLst/>
                        </a:rPr>
                        <a:t>3</a:t>
                      </a:r>
                      <a:endParaRPr lang="hu-HU" sz="13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300" b="1" u="none" strike="noStrike" dirty="0">
                          <a:effectLst/>
                        </a:rPr>
                        <a:t>0,5 %</a:t>
                      </a:r>
                      <a:endParaRPr lang="hu-HU" sz="1300" b="1" i="0" u="none" strike="noStrike" dirty="0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2000" marR="8724" marT="87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9895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6235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áblázat 1">
            <a:extLst>
              <a:ext uri="{FF2B5EF4-FFF2-40B4-BE49-F238E27FC236}">
                <a16:creationId xmlns:a16="http://schemas.microsoft.com/office/drawing/2014/main" id="{06DF358E-95F8-4F70-87F9-3423BC8B4D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0390516"/>
              </p:ext>
            </p:extLst>
          </p:nvPr>
        </p:nvGraphicFramePr>
        <p:xfrm>
          <a:off x="4" y="0"/>
          <a:ext cx="12191998" cy="7000746"/>
        </p:xfrm>
        <a:graphic>
          <a:graphicData uri="http://schemas.openxmlformats.org/drawingml/2006/table">
            <a:tbl>
              <a:tblPr/>
              <a:tblGrid>
                <a:gridCol w="1104777">
                  <a:extLst>
                    <a:ext uri="{9D8B030D-6E8A-4147-A177-3AD203B41FA5}">
                      <a16:colId xmlns:a16="http://schemas.microsoft.com/office/drawing/2014/main" val="1344602130"/>
                    </a:ext>
                  </a:extLst>
                </a:gridCol>
                <a:gridCol w="463611">
                  <a:extLst>
                    <a:ext uri="{9D8B030D-6E8A-4147-A177-3AD203B41FA5}">
                      <a16:colId xmlns:a16="http://schemas.microsoft.com/office/drawing/2014/main" val="2730048924"/>
                    </a:ext>
                  </a:extLst>
                </a:gridCol>
                <a:gridCol w="493205">
                  <a:extLst>
                    <a:ext uri="{9D8B030D-6E8A-4147-A177-3AD203B41FA5}">
                      <a16:colId xmlns:a16="http://schemas.microsoft.com/office/drawing/2014/main" val="2620230651"/>
                    </a:ext>
                  </a:extLst>
                </a:gridCol>
                <a:gridCol w="332913">
                  <a:extLst>
                    <a:ext uri="{9D8B030D-6E8A-4147-A177-3AD203B41FA5}">
                      <a16:colId xmlns:a16="http://schemas.microsoft.com/office/drawing/2014/main" val="3619206102"/>
                    </a:ext>
                  </a:extLst>
                </a:gridCol>
                <a:gridCol w="332913">
                  <a:extLst>
                    <a:ext uri="{9D8B030D-6E8A-4147-A177-3AD203B41FA5}">
                      <a16:colId xmlns:a16="http://schemas.microsoft.com/office/drawing/2014/main" val="3056522449"/>
                    </a:ext>
                  </a:extLst>
                </a:gridCol>
                <a:gridCol w="332913">
                  <a:extLst>
                    <a:ext uri="{9D8B030D-6E8A-4147-A177-3AD203B41FA5}">
                      <a16:colId xmlns:a16="http://schemas.microsoft.com/office/drawing/2014/main" val="3493440601"/>
                    </a:ext>
                  </a:extLst>
                </a:gridCol>
                <a:gridCol w="332913">
                  <a:extLst>
                    <a:ext uri="{9D8B030D-6E8A-4147-A177-3AD203B41FA5}">
                      <a16:colId xmlns:a16="http://schemas.microsoft.com/office/drawing/2014/main" val="1931874605"/>
                    </a:ext>
                  </a:extLst>
                </a:gridCol>
                <a:gridCol w="430861">
                  <a:extLst>
                    <a:ext uri="{9D8B030D-6E8A-4147-A177-3AD203B41FA5}">
                      <a16:colId xmlns:a16="http://schemas.microsoft.com/office/drawing/2014/main" val="3852797373"/>
                    </a:ext>
                  </a:extLst>
                </a:gridCol>
                <a:gridCol w="430861">
                  <a:extLst>
                    <a:ext uri="{9D8B030D-6E8A-4147-A177-3AD203B41FA5}">
                      <a16:colId xmlns:a16="http://schemas.microsoft.com/office/drawing/2014/main" val="736144210"/>
                    </a:ext>
                  </a:extLst>
                </a:gridCol>
                <a:gridCol w="538977">
                  <a:extLst>
                    <a:ext uri="{9D8B030D-6E8A-4147-A177-3AD203B41FA5}">
                      <a16:colId xmlns:a16="http://schemas.microsoft.com/office/drawing/2014/main" val="1099180847"/>
                    </a:ext>
                  </a:extLst>
                </a:gridCol>
                <a:gridCol w="322748">
                  <a:extLst>
                    <a:ext uri="{9D8B030D-6E8A-4147-A177-3AD203B41FA5}">
                      <a16:colId xmlns:a16="http://schemas.microsoft.com/office/drawing/2014/main" val="2689954359"/>
                    </a:ext>
                  </a:extLst>
                </a:gridCol>
                <a:gridCol w="430861">
                  <a:extLst>
                    <a:ext uri="{9D8B030D-6E8A-4147-A177-3AD203B41FA5}">
                      <a16:colId xmlns:a16="http://schemas.microsoft.com/office/drawing/2014/main" val="401192346"/>
                    </a:ext>
                  </a:extLst>
                </a:gridCol>
                <a:gridCol w="430861">
                  <a:extLst>
                    <a:ext uri="{9D8B030D-6E8A-4147-A177-3AD203B41FA5}">
                      <a16:colId xmlns:a16="http://schemas.microsoft.com/office/drawing/2014/main" val="3836558291"/>
                    </a:ext>
                  </a:extLst>
                </a:gridCol>
                <a:gridCol w="430861">
                  <a:extLst>
                    <a:ext uri="{9D8B030D-6E8A-4147-A177-3AD203B41FA5}">
                      <a16:colId xmlns:a16="http://schemas.microsoft.com/office/drawing/2014/main" val="2963542493"/>
                    </a:ext>
                  </a:extLst>
                </a:gridCol>
                <a:gridCol w="430861">
                  <a:extLst>
                    <a:ext uri="{9D8B030D-6E8A-4147-A177-3AD203B41FA5}">
                      <a16:colId xmlns:a16="http://schemas.microsoft.com/office/drawing/2014/main" val="3493261094"/>
                    </a:ext>
                  </a:extLst>
                </a:gridCol>
                <a:gridCol w="430861">
                  <a:extLst>
                    <a:ext uri="{9D8B030D-6E8A-4147-A177-3AD203B41FA5}">
                      <a16:colId xmlns:a16="http://schemas.microsoft.com/office/drawing/2014/main" val="273551187"/>
                    </a:ext>
                  </a:extLst>
                </a:gridCol>
                <a:gridCol w="430861">
                  <a:extLst>
                    <a:ext uri="{9D8B030D-6E8A-4147-A177-3AD203B41FA5}">
                      <a16:colId xmlns:a16="http://schemas.microsoft.com/office/drawing/2014/main" val="596424064"/>
                    </a:ext>
                  </a:extLst>
                </a:gridCol>
                <a:gridCol w="357091">
                  <a:extLst>
                    <a:ext uri="{9D8B030D-6E8A-4147-A177-3AD203B41FA5}">
                      <a16:colId xmlns:a16="http://schemas.microsoft.com/office/drawing/2014/main" val="4206950449"/>
                    </a:ext>
                  </a:extLst>
                </a:gridCol>
                <a:gridCol w="532660">
                  <a:extLst>
                    <a:ext uri="{9D8B030D-6E8A-4147-A177-3AD203B41FA5}">
                      <a16:colId xmlns:a16="http://schemas.microsoft.com/office/drawing/2014/main" val="497846504"/>
                    </a:ext>
                  </a:extLst>
                </a:gridCol>
                <a:gridCol w="402836">
                  <a:extLst>
                    <a:ext uri="{9D8B030D-6E8A-4147-A177-3AD203B41FA5}">
                      <a16:colId xmlns:a16="http://schemas.microsoft.com/office/drawing/2014/main" val="1954792350"/>
                    </a:ext>
                  </a:extLst>
                </a:gridCol>
                <a:gridCol w="430861">
                  <a:extLst>
                    <a:ext uri="{9D8B030D-6E8A-4147-A177-3AD203B41FA5}">
                      <a16:colId xmlns:a16="http://schemas.microsoft.com/office/drawing/2014/main" val="3987666328"/>
                    </a:ext>
                  </a:extLst>
                </a:gridCol>
                <a:gridCol w="300671">
                  <a:extLst>
                    <a:ext uri="{9D8B030D-6E8A-4147-A177-3AD203B41FA5}">
                      <a16:colId xmlns:a16="http://schemas.microsoft.com/office/drawing/2014/main" val="502774848"/>
                    </a:ext>
                  </a:extLst>
                </a:gridCol>
                <a:gridCol w="611572">
                  <a:extLst>
                    <a:ext uri="{9D8B030D-6E8A-4147-A177-3AD203B41FA5}">
                      <a16:colId xmlns:a16="http://schemas.microsoft.com/office/drawing/2014/main" val="1720156545"/>
                    </a:ext>
                  </a:extLst>
                </a:gridCol>
                <a:gridCol w="305787">
                  <a:extLst>
                    <a:ext uri="{9D8B030D-6E8A-4147-A177-3AD203B41FA5}">
                      <a16:colId xmlns:a16="http://schemas.microsoft.com/office/drawing/2014/main" val="2424047413"/>
                    </a:ext>
                  </a:extLst>
                </a:gridCol>
                <a:gridCol w="424156">
                  <a:extLst>
                    <a:ext uri="{9D8B030D-6E8A-4147-A177-3AD203B41FA5}">
                      <a16:colId xmlns:a16="http://schemas.microsoft.com/office/drawing/2014/main" val="3203042859"/>
                    </a:ext>
                  </a:extLst>
                </a:gridCol>
                <a:gridCol w="394564">
                  <a:extLst>
                    <a:ext uri="{9D8B030D-6E8A-4147-A177-3AD203B41FA5}">
                      <a16:colId xmlns:a16="http://schemas.microsoft.com/office/drawing/2014/main" val="1844025193"/>
                    </a:ext>
                  </a:extLst>
                </a:gridCol>
                <a:gridCol w="301317">
                  <a:extLst>
                    <a:ext uri="{9D8B030D-6E8A-4147-A177-3AD203B41FA5}">
                      <a16:colId xmlns:a16="http://schemas.microsoft.com/office/drawing/2014/main" val="4023902955"/>
                    </a:ext>
                  </a:extLst>
                </a:gridCol>
                <a:gridCol w="428625">
                  <a:extLst>
                    <a:ext uri="{9D8B030D-6E8A-4147-A177-3AD203B41FA5}">
                      <a16:colId xmlns:a16="http://schemas.microsoft.com/office/drawing/2014/main" val="3101149181"/>
                    </a:ext>
                  </a:extLst>
                </a:gridCol>
              </a:tblGrid>
              <a:tr h="428279">
                <a:tc>
                  <a:txBody>
                    <a:bodyPr/>
                    <a:lstStyle/>
                    <a:p>
                      <a:pPr algn="ctr" fontAlgn="b"/>
                      <a:r>
                        <a:rPr lang="hu-HU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Területi Szervezet</a:t>
                      </a:r>
                    </a:p>
                  </a:txBody>
                  <a:tcPr marL="3247" marR="3247" marT="3247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Baranya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B-Kiskun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8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Bp</a:t>
                      </a:r>
                      <a:r>
                        <a:rPr lang="hu-HU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I. 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8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Bp</a:t>
                      </a:r>
                      <a:r>
                        <a:rPr lang="hu-HU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II. 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8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Bp</a:t>
                      </a:r>
                      <a:r>
                        <a:rPr lang="hu-HU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III. 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8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Bp</a:t>
                      </a:r>
                      <a:r>
                        <a:rPr lang="hu-HU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IV.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B-A-Z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Békés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Csongrád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Fejér 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05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Gy</a:t>
                      </a:r>
                      <a:r>
                        <a:rPr lang="hu-HU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-M-S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H-Bihar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Heves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J-N-Sz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K-E-M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Nógrád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Pest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Somogy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Sz-Sz-B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Tolna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Vas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Veszprém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Zala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Fog (3)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05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DTESz</a:t>
                      </a:r>
                      <a:endParaRPr lang="hu-HU" sz="105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∑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Átlag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9458756"/>
                  </a:ext>
                </a:extLst>
              </a:tr>
              <a:tr h="696231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2021. évben érkezett panaszok</a:t>
                      </a:r>
                    </a:p>
                  </a:txBody>
                  <a:tcPr marL="72000" marR="3247" marT="3247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618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22,9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689879"/>
                  </a:ext>
                </a:extLst>
              </a:tr>
              <a:tr h="651313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etikai vétség gyanúja felmerült, eljárás indult</a:t>
                      </a:r>
                    </a:p>
                  </a:txBody>
                  <a:tcPr marL="72000" marR="3247" marT="3247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244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9,76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062885"/>
                  </a:ext>
                </a:extLst>
              </a:tr>
              <a:tr h="651313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panasz alapján indított eljárások </a:t>
                      </a:r>
                    </a:p>
                  </a:txBody>
                  <a:tcPr marL="72000" marR="3247" marT="3247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242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9,68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111630"/>
                  </a:ext>
                </a:extLst>
              </a:tr>
              <a:tr h="651313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hivatalból indított eljárások </a:t>
                      </a:r>
                    </a:p>
                  </a:txBody>
                  <a:tcPr marL="72000" marR="3247" marT="3247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0,12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212270"/>
                  </a:ext>
                </a:extLst>
              </a:tr>
              <a:tr h="651313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véglegessé vált döntések 2021</a:t>
                      </a:r>
                    </a:p>
                  </a:txBody>
                  <a:tcPr marL="72000" marR="3247" marT="3247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251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10,04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015579"/>
                  </a:ext>
                </a:extLst>
              </a:tr>
              <a:tr h="434207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etikai vétség igazolódott</a:t>
                      </a:r>
                    </a:p>
                  </a:txBody>
                  <a:tcPr marL="72000" marR="3247" marT="3247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2,28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6690660"/>
                  </a:ext>
                </a:extLst>
              </a:tr>
              <a:tr h="21828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figyelmeztetés</a:t>
                      </a:r>
                    </a:p>
                  </a:txBody>
                  <a:tcPr marL="72000" marR="3247" marT="3247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2,08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0163030"/>
                  </a:ext>
                </a:extLst>
              </a:tr>
              <a:tr h="434207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figyelmeztetés + </a:t>
                      </a:r>
                      <a:r>
                        <a:rPr lang="hu-H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pénzb</a:t>
                      </a:r>
                      <a:r>
                        <a:rPr lang="hu-H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</a:p>
                  </a:txBody>
                  <a:tcPr marL="72000" marR="3247" marT="3247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252512"/>
                  </a:ext>
                </a:extLst>
              </a:tr>
              <a:tr h="21828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megrovás</a:t>
                      </a:r>
                    </a:p>
                  </a:txBody>
                  <a:tcPr marL="72000" marR="3247" marT="3247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0,32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6965813"/>
                  </a:ext>
                </a:extLst>
              </a:tr>
              <a:tr h="328367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megrovás + </a:t>
                      </a:r>
                      <a:r>
                        <a:rPr lang="hu-H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pénzb</a:t>
                      </a:r>
                      <a:r>
                        <a:rPr lang="hu-H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</a:p>
                  </a:txBody>
                  <a:tcPr marL="72000" marR="3247" marT="3247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0,12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9889217"/>
                  </a:ext>
                </a:extLst>
              </a:tr>
              <a:tr h="312631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csak </a:t>
                      </a:r>
                      <a:r>
                        <a:rPr lang="hu-H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pénzbüntetés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3247" marT="3247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2393913"/>
                  </a:ext>
                </a:extLst>
              </a:tr>
              <a:tr h="434207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tagsági viszony felfüggesztés</a:t>
                      </a:r>
                    </a:p>
                  </a:txBody>
                  <a:tcPr marL="72000" marR="3247" marT="3247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3664126"/>
                  </a:ext>
                </a:extLst>
              </a:tr>
              <a:tr h="21828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kizárás</a:t>
                      </a:r>
                    </a:p>
                  </a:txBody>
                  <a:tcPr marL="72000" marR="3247" marT="3247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385518"/>
                  </a:ext>
                </a:extLst>
              </a:tr>
              <a:tr h="639871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etikai vétség nem igazolódott</a:t>
                      </a:r>
                    </a:p>
                  </a:txBody>
                  <a:tcPr marL="72000" marR="3247" marT="3247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135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5,4</a:t>
                      </a:r>
                    </a:p>
                  </a:txBody>
                  <a:tcPr marL="3247" marR="3247" marT="3247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91112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2844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Szövegdoboz 3">
            <a:extLst>
              <a:ext uri="{FF2B5EF4-FFF2-40B4-BE49-F238E27FC236}">
                <a16:creationId xmlns:a16="http://schemas.microsoft.com/office/drawing/2014/main" id="{9FFA206C-0AE3-0F26-81B9-195B9C3CB0FB}"/>
              </a:ext>
            </a:extLst>
          </p:cNvPr>
          <p:cNvSpPr txBox="1"/>
          <p:nvPr/>
        </p:nvSpPr>
        <p:spPr>
          <a:xfrm>
            <a:off x="924910" y="2022601"/>
            <a:ext cx="11267090" cy="4610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5744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u-HU" dirty="0"/>
          </a:p>
          <a:p>
            <a:pPr marL="525744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dirty="0"/>
              <a:t>A bizottságok közötti információ áramlás, a „belső nyilvánosság”</a:t>
            </a:r>
          </a:p>
          <a:p>
            <a:pPr marL="525744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u-HU" dirty="0"/>
          </a:p>
          <a:p>
            <a:pPr marL="525744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dirty="0"/>
              <a:t>Nyilvánosság az orvosok, a kamara tagjai számára</a:t>
            </a:r>
          </a:p>
          <a:p>
            <a:pPr marL="525744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u-HU" dirty="0"/>
          </a:p>
          <a:p>
            <a:pPr marL="239994">
              <a:lnSpc>
                <a:spcPct val="150000"/>
              </a:lnSpc>
            </a:pPr>
            <a:r>
              <a:rPr lang="hu-HU" dirty="0"/>
              <a:t>			etikai tárgyalások, ülések</a:t>
            </a:r>
          </a:p>
          <a:p>
            <a:pPr marL="239994">
              <a:lnSpc>
                <a:spcPct val="150000"/>
              </a:lnSpc>
            </a:pPr>
            <a:r>
              <a:rPr lang="hu-HU" dirty="0"/>
              <a:t>			etikai jegyzőkönyvek</a:t>
            </a:r>
          </a:p>
          <a:p>
            <a:pPr marL="239994">
              <a:lnSpc>
                <a:spcPct val="150000"/>
              </a:lnSpc>
            </a:pPr>
            <a:r>
              <a:rPr lang="hu-HU" dirty="0"/>
              <a:t>			etikai végzések, határozatok</a:t>
            </a:r>
          </a:p>
          <a:p>
            <a:pPr marL="525744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u-HU" dirty="0"/>
          </a:p>
          <a:p>
            <a:pPr marL="525744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dirty="0"/>
              <a:t>Nyilvánosság a nagyközönség számára</a:t>
            </a:r>
          </a:p>
          <a:p>
            <a:pPr marL="525744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u-HU" dirty="0"/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9B9E9E26-0ABA-23C3-2A8C-DBCF045E3FA7}"/>
              </a:ext>
            </a:extLst>
          </p:cNvPr>
          <p:cNvSpPr txBox="1"/>
          <p:nvPr/>
        </p:nvSpPr>
        <p:spPr>
          <a:xfrm>
            <a:off x="3281196" y="506666"/>
            <a:ext cx="6600499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defRPr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hu-HU" dirty="0"/>
              <a:t>Nyilvánosság az etikai eljárások során  </a:t>
            </a:r>
          </a:p>
        </p:txBody>
      </p:sp>
      <p:cxnSp>
        <p:nvCxnSpPr>
          <p:cNvPr id="5" name="Egyenes összekötő 4">
            <a:extLst>
              <a:ext uri="{FF2B5EF4-FFF2-40B4-BE49-F238E27FC236}">
                <a16:creationId xmlns:a16="http://schemas.microsoft.com/office/drawing/2014/main" id="{421B8005-6369-2C8E-3CF8-54C9D289F8FD}"/>
              </a:ext>
            </a:extLst>
          </p:cNvPr>
          <p:cNvCxnSpPr>
            <a:cxnSpLocks/>
          </p:cNvCxnSpPr>
          <p:nvPr/>
        </p:nvCxnSpPr>
        <p:spPr>
          <a:xfrm>
            <a:off x="476251" y="1352550"/>
            <a:ext cx="11184706" cy="0"/>
          </a:xfrm>
          <a:prstGeom prst="line">
            <a:avLst/>
          </a:prstGeom>
          <a:ln w="2857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69230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Szövegdoboz 3">
            <a:extLst>
              <a:ext uri="{FF2B5EF4-FFF2-40B4-BE49-F238E27FC236}">
                <a16:creationId xmlns:a16="http://schemas.microsoft.com/office/drawing/2014/main" id="{9FFA206C-0AE3-0F26-81B9-195B9C3CB0FB}"/>
              </a:ext>
            </a:extLst>
          </p:cNvPr>
          <p:cNvSpPr txBox="1"/>
          <p:nvPr/>
        </p:nvSpPr>
        <p:spPr>
          <a:xfrm>
            <a:off x="462455" y="1534201"/>
            <a:ext cx="11267090" cy="4695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9994">
              <a:lnSpc>
                <a:spcPct val="150000"/>
              </a:lnSpc>
            </a:pPr>
            <a:r>
              <a:rPr lang="hu-HU" dirty="0"/>
              <a:t>A bizottságok között nincs információcsere, a bizottságok függetlenül működnek.</a:t>
            </a:r>
          </a:p>
          <a:p>
            <a:pPr marL="239994">
              <a:lnSpc>
                <a:spcPct val="150000"/>
              </a:lnSpc>
            </a:pPr>
            <a:r>
              <a:rPr lang="hu-HU" dirty="0"/>
              <a:t>A másodfok, vagy egy másik elsőfok nem tud a konkrét ügyről. </a:t>
            </a:r>
          </a:p>
          <a:p>
            <a:pPr marL="239994">
              <a:lnSpc>
                <a:spcPct val="150000"/>
              </a:lnSpc>
            </a:pPr>
            <a:r>
              <a:rPr lang="hu-HU" dirty="0"/>
              <a:t>A „közérdeklődésre számot tartó” </a:t>
            </a:r>
            <a:r>
              <a:rPr lang="hu-HU" dirty="0" err="1"/>
              <a:t>media</a:t>
            </a:r>
            <a:r>
              <a:rPr lang="hu-HU" dirty="0"/>
              <a:t> megkeresések az Elnökséghez, vagy onnan továbbítva az OEB-hoz érkeznek. </a:t>
            </a:r>
          </a:p>
          <a:p>
            <a:pPr marL="239994">
              <a:lnSpc>
                <a:spcPct val="150000"/>
              </a:lnSpc>
            </a:pPr>
            <a:r>
              <a:rPr lang="hu-HU" dirty="0"/>
              <a:t>A külső szemlélő azt érzékeli, és kifogásolja, hogy az OEB nem tud („nem akar”) tájékoztatást adni konkrét ügyről. </a:t>
            </a:r>
          </a:p>
          <a:p>
            <a:pPr marL="239994">
              <a:lnSpc>
                <a:spcPct val="150000"/>
              </a:lnSpc>
            </a:pPr>
            <a:endParaRPr lang="hu-HU" dirty="0"/>
          </a:p>
          <a:p>
            <a:pPr marL="239994">
              <a:lnSpc>
                <a:spcPct val="150000"/>
              </a:lnSpc>
            </a:pPr>
            <a:r>
              <a:rPr lang="hu-HU" dirty="0"/>
              <a:t>A honlapon </a:t>
            </a:r>
            <a:r>
              <a:rPr lang="hu-HU" sz="2000" b="1" dirty="0"/>
              <a:t>adatkezelési tájékoztató</a:t>
            </a:r>
            <a:r>
              <a:rPr lang="hu-HU" dirty="0"/>
              <a:t>t készítettünk, ebben megjelöltük a megfelelő jogszabály helyeket, így a </a:t>
            </a:r>
            <a:r>
              <a:rPr lang="hu-HU" dirty="0" err="1"/>
              <a:t>media</a:t>
            </a:r>
            <a:r>
              <a:rPr lang="hu-HU" dirty="0"/>
              <a:t> képviselője illetve bárki tájékozódhat. </a:t>
            </a:r>
          </a:p>
          <a:p>
            <a:pPr marL="239994">
              <a:lnSpc>
                <a:spcPct val="150000"/>
              </a:lnSpc>
            </a:pPr>
            <a:endParaRPr lang="hu-HU" dirty="0"/>
          </a:p>
          <a:p>
            <a:pPr marL="239994">
              <a:lnSpc>
                <a:spcPct val="150000"/>
              </a:lnSpc>
            </a:pPr>
            <a:r>
              <a:rPr lang="hu-HU" dirty="0"/>
              <a:t>A bizottságok közötti információcserét módszertani szempontból az </a:t>
            </a:r>
            <a:r>
              <a:rPr lang="hu-HU" sz="2000" b="1" dirty="0"/>
              <a:t>Etikai Konferencia </a:t>
            </a:r>
            <a:r>
              <a:rPr lang="hu-HU" dirty="0"/>
              <a:t>biztosítja. </a:t>
            </a: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9B9E9E26-0ABA-23C3-2A8C-DBCF045E3FA7}"/>
              </a:ext>
            </a:extLst>
          </p:cNvPr>
          <p:cNvSpPr txBox="1"/>
          <p:nvPr/>
        </p:nvSpPr>
        <p:spPr>
          <a:xfrm>
            <a:off x="3605046" y="544766"/>
            <a:ext cx="6600499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defRPr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hu-HU" dirty="0"/>
              <a:t>Nyilvánosság szempontjai, lehetőségei 1.</a:t>
            </a:r>
          </a:p>
        </p:txBody>
      </p:sp>
      <p:cxnSp>
        <p:nvCxnSpPr>
          <p:cNvPr id="5" name="Egyenes összekötő 4">
            <a:extLst>
              <a:ext uri="{FF2B5EF4-FFF2-40B4-BE49-F238E27FC236}">
                <a16:creationId xmlns:a16="http://schemas.microsoft.com/office/drawing/2014/main" id="{91020810-D271-4CC9-6E78-E6339ABFB5CC}"/>
              </a:ext>
            </a:extLst>
          </p:cNvPr>
          <p:cNvCxnSpPr>
            <a:cxnSpLocks/>
          </p:cNvCxnSpPr>
          <p:nvPr/>
        </p:nvCxnSpPr>
        <p:spPr>
          <a:xfrm>
            <a:off x="476251" y="1352550"/>
            <a:ext cx="11184706" cy="0"/>
          </a:xfrm>
          <a:prstGeom prst="line">
            <a:avLst/>
          </a:prstGeom>
          <a:ln w="2857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27841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Szövegdoboz 3">
            <a:extLst>
              <a:ext uri="{FF2B5EF4-FFF2-40B4-BE49-F238E27FC236}">
                <a16:creationId xmlns:a16="http://schemas.microsoft.com/office/drawing/2014/main" id="{9FFA206C-0AE3-0F26-81B9-195B9C3CB0FB}"/>
              </a:ext>
            </a:extLst>
          </p:cNvPr>
          <p:cNvSpPr txBox="1"/>
          <p:nvPr/>
        </p:nvSpPr>
        <p:spPr>
          <a:xfrm>
            <a:off x="596279" y="1454770"/>
            <a:ext cx="1099944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9994">
              <a:lnSpc>
                <a:spcPct val="150000"/>
              </a:lnSpc>
            </a:pPr>
            <a:r>
              <a:rPr lang="hu-H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Az etikai eljárások nyilvános működésének kérdése</a:t>
            </a:r>
          </a:p>
          <a:p>
            <a:pPr marL="239994">
              <a:lnSpc>
                <a:spcPct val="150000"/>
              </a:lnSpc>
            </a:pPr>
            <a:r>
              <a:rPr lang="hu-H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Elvi szempontok</a:t>
            </a:r>
          </a:p>
          <a:p>
            <a:pPr algn="just"/>
            <a:r>
              <a:rPr lang="hu-H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Magyarország Alaptörvénye XXVIII. Cikk: rögzíti a bírósági tárgyalások nyilvánosságának alapelvét….. A nyilvánosság követelménye garanciális jelentőségű alapelv: biztosítja az igazságszolgáltatás működésének átláthatóságát, ellenőrizhetőségét</a:t>
            </a:r>
          </a:p>
          <a:p>
            <a:pPr algn="just"/>
            <a:endParaRPr lang="hu-H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hu-H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hu-H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MAGYAR ORVOSI KAMARA ALAPSZABÁLYA</a:t>
            </a:r>
          </a:p>
          <a:p>
            <a:pPr algn="just"/>
            <a:r>
              <a:rPr lang="hu-H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57./ A kamarai ülések — az etikai bizottsági ülések kivételével — a tagok számára nyilvánosak. Indokolt esetben bármely kamarai szerv jogosult zárt ülést elrendelni.</a:t>
            </a:r>
          </a:p>
          <a:p>
            <a:pPr algn="just"/>
            <a:endParaRPr lang="hu-H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hu-H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hu-H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Eredmény:  	Kívülről: az orvosok összezárnak, megvédik egymást, eltussolják az ügyeket…….</a:t>
            </a:r>
          </a:p>
          <a:p>
            <a:pPr algn="just"/>
            <a:endParaRPr lang="hu-H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hu-H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Belülről: együvé tartozás érzése, kollegialitás, a mi ügyeink ránk tartoznak, nem másokra</a:t>
            </a:r>
          </a:p>
          <a:p>
            <a:pPr algn="just"/>
            <a:r>
              <a:rPr lang="hu-H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</a:t>
            </a:r>
          </a:p>
          <a:p>
            <a:pPr algn="just"/>
            <a:r>
              <a:rPr lang="hu-H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Valójában: kamarai igazságszolgáltatás és bírósági eljárás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134465C5-7B10-B116-05D4-1BD3CCF6113C}"/>
              </a:ext>
            </a:extLst>
          </p:cNvPr>
          <p:cNvSpPr txBox="1"/>
          <p:nvPr/>
        </p:nvSpPr>
        <p:spPr>
          <a:xfrm>
            <a:off x="3605046" y="544766"/>
            <a:ext cx="6600499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defRPr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hu-HU" dirty="0"/>
              <a:t> Nyilvánosság szempontjai, lehetőségei 2.</a:t>
            </a:r>
          </a:p>
        </p:txBody>
      </p:sp>
      <p:cxnSp>
        <p:nvCxnSpPr>
          <p:cNvPr id="5" name="Egyenes összekötő 4">
            <a:extLst>
              <a:ext uri="{FF2B5EF4-FFF2-40B4-BE49-F238E27FC236}">
                <a16:creationId xmlns:a16="http://schemas.microsoft.com/office/drawing/2014/main" id="{169DF303-DB3D-A71A-89C9-E136F01A70AE}"/>
              </a:ext>
            </a:extLst>
          </p:cNvPr>
          <p:cNvCxnSpPr>
            <a:cxnSpLocks/>
          </p:cNvCxnSpPr>
          <p:nvPr/>
        </p:nvCxnSpPr>
        <p:spPr>
          <a:xfrm>
            <a:off x="476251" y="1352550"/>
            <a:ext cx="11184706" cy="0"/>
          </a:xfrm>
          <a:prstGeom prst="line">
            <a:avLst/>
          </a:prstGeom>
          <a:ln w="2857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51902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Szövegdoboz 3">
            <a:extLst>
              <a:ext uri="{FF2B5EF4-FFF2-40B4-BE49-F238E27FC236}">
                <a16:creationId xmlns:a16="http://schemas.microsoft.com/office/drawing/2014/main" id="{9FFA206C-0AE3-0F26-81B9-195B9C3CB0FB}"/>
              </a:ext>
            </a:extLst>
          </p:cNvPr>
          <p:cNvSpPr txBox="1"/>
          <p:nvPr/>
        </p:nvSpPr>
        <p:spPr>
          <a:xfrm>
            <a:off x="336332" y="1416563"/>
            <a:ext cx="11414233" cy="4951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9994" algn="just">
              <a:lnSpc>
                <a:spcPct val="150000"/>
              </a:lnSpc>
            </a:pPr>
            <a:r>
              <a:rPr lang="hu-HU" dirty="0"/>
              <a:t>Határozatok nyilvánossá tétele</a:t>
            </a:r>
          </a:p>
          <a:p>
            <a:pPr marL="239994" algn="just">
              <a:lnSpc>
                <a:spcPct val="150000"/>
              </a:lnSpc>
            </a:pPr>
            <a:endParaRPr lang="hu-HU" sz="1000" dirty="0"/>
          </a:p>
          <a:p>
            <a:pPr marL="239994" algn="just">
              <a:lnSpc>
                <a:spcPct val="150000"/>
              </a:lnSpc>
            </a:pPr>
            <a:r>
              <a:rPr lang="hu-H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MAGYAR ORVOSI KAMARA ALAPSZABÁLYA</a:t>
            </a:r>
          </a:p>
          <a:p>
            <a:pPr marL="239994" algn="just">
              <a:lnSpc>
                <a:spcPct val="150000"/>
              </a:lnSpc>
            </a:pPr>
            <a:r>
              <a:rPr lang="hu-HU" dirty="0"/>
              <a:t>67./ A MOK etikai bizottsága(i): a) a MOK hivatalos lapjában </a:t>
            </a:r>
            <a:r>
              <a:rPr lang="hu-HU" dirty="0" err="1"/>
              <a:t>közzétehetik</a:t>
            </a:r>
            <a:r>
              <a:rPr lang="hu-HU" dirty="0"/>
              <a:t> jogerős marasztaló, illetve felmentő határozatukat személyazonosításra alkalmatlan módon;</a:t>
            </a:r>
          </a:p>
          <a:p>
            <a:pPr marL="239994" algn="just">
              <a:lnSpc>
                <a:spcPct val="150000"/>
              </a:lnSpc>
            </a:pPr>
            <a:endParaRPr lang="hu-HU" sz="1000" dirty="0"/>
          </a:p>
          <a:p>
            <a:pPr marL="239994">
              <a:lnSpc>
                <a:spcPct val="150000"/>
              </a:lnSpc>
            </a:pPr>
            <a:r>
              <a:rPr lang="hu-HU" sz="1800" dirty="0"/>
              <a:t>A MOK Etikai Bizottságai nem éltek ezzel a lehetőséggel</a:t>
            </a:r>
          </a:p>
          <a:p>
            <a:pPr marL="239994">
              <a:lnSpc>
                <a:spcPct val="150000"/>
              </a:lnSpc>
            </a:pPr>
            <a:r>
              <a:rPr lang="hu-HU" sz="1800" dirty="0"/>
              <a:t>A nyilvános tárgyalások, ülések, határozatok és a „ személyazonosításra alkalmatlan módon” ügyében véleményt, állásfoglalást kértünk a NAIH-</a:t>
            </a:r>
            <a:r>
              <a:rPr lang="hu-HU" sz="1800" dirty="0" err="1"/>
              <a:t>tól</a:t>
            </a:r>
            <a:r>
              <a:rPr lang="hu-HU" sz="1800" dirty="0"/>
              <a:t>, majd az állásfoglalás gyakorlati interpretációját kértük adatvédelmi szakjogászunktól. </a:t>
            </a:r>
          </a:p>
          <a:p>
            <a:pPr marL="239994">
              <a:lnSpc>
                <a:spcPct val="150000"/>
              </a:lnSpc>
            </a:pPr>
            <a:endParaRPr lang="hu-HU" sz="1050" dirty="0"/>
          </a:p>
          <a:p>
            <a:pPr algn="just"/>
            <a:r>
              <a:rPr lang="hu-HU" dirty="0"/>
              <a:t>Vélemény: „Álláspontunk szerint az etikai ülések és jegyzőkönyvek nyilvánossága – figyelemmel az etikai eljárások jellegére – a hatályos alapszabállyal szemben álló és esetleges módosítása esetében is csupán elvi lehetőség, a gyakorlatban jelenleg nem megvalósítható”. 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05331A2C-CCD6-AC0A-A968-F7926B510AF2}"/>
              </a:ext>
            </a:extLst>
          </p:cNvPr>
          <p:cNvSpPr txBox="1"/>
          <p:nvPr/>
        </p:nvSpPr>
        <p:spPr>
          <a:xfrm>
            <a:off x="3605046" y="544766"/>
            <a:ext cx="6600499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defRPr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hu-HU" dirty="0"/>
              <a:t>Nyilvánosság szempontjai, lehetőségei  3.</a:t>
            </a:r>
          </a:p>
        </p:txBody>
      </p:sp>
      <p:cxnSp>
        <p:nvCxnSpPr>
          <p:cNvPr id="5" name="Egyenes összekötő 4">
            <a:extLst>
              <a:ext uri="{FF2B5EF4-FFF2-40B4-BE49-F238E27FC236}">
                <a16:creationId xmlns:a16="http://schemas.microsoft.com/office/drawing/2014/main" id="{E6F53525-8E30-8650-AF82-285DCD6B0B43}"/>
              </a:ext>
            </a:extLst>
          </p:cNvPr>
          <p:cNvCxnSpPr>
            <a:cxnSpLocks/>
          </p:cNvCxnSpPr>
          <p:nvPr/>
        </p:nvCxnSpPr>
        <p:spPr>
          <a:xfrm>
            <a:off x="476251" y="1352550"/>
            <a:ext cx="11184706" cy="0"/>
          </a:xfrm>
          <a:prstGeom prst="line">
            <a:avLst/>
          </a:prstGeom>
          <a:ln w="2857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68908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>
            <a:extLst>
              <a:ext uri="{FF2B5EF4-FFF2-40B4-BE49-F238E27FC236}">
                <a16:creationId xmlns:a16="http://schemas.microsoft.com/office/drawing/2014/main" id="{B6C26D1C-CF84-72C3-CB51-EAD85C0804A7}"/>
              </a:ext>
            </a:extLst>
          </p:cNvPr>
          <p:cNvSpPr txBox="1"/>
          <p:nvPr/>
        </p:nvSpPr>
        <p:spPr>
          <a:xfrm>
            <a:off x="346841" y="1354408"/>
            <a:ext cx="11088415" cy="502188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L="239994">
              <a:lnSpc>
                <a:spcPct val="150000"/>
              </a:lnSpc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hu-HU" dirty="0"/>
              <a:t>A nyilvánosság eszköz lehet az etikai eljárásokkal kapcsolatos ismereteink bővítéséhez, hogy betekintést kapjunk az eljárások sokszor nem egyszerű menetébe, a döntéshozatal nehézségeibe. </a:t>
            </a:r>
          </a:p>
          <a:p>
            <a:r>
              <a:rPr lang="hu-HU" dirty="0"/>
              <a:t>Az </a:t>
            </a:r>
            <a:r>
              <a:rPr lang="hu-HU" dirty="0" err="1"/>
              <a:t>anonimizált</a:t>
            </a:r>
            <a:r>
              <a:rPr lang="hu-HU" dirty="0"/>
              <a:t>, ismertetett ügyek, azok tanulságai segíthetnek abban, hogy orvosi tevékenységünk során még nagyobb körültekintéssel, gondossággal végezzük a munkánkat, hogy nem csak szakmailag, de </a:t>
            </a:r>
            <a:r>
              <a:rPr lang="hu-HU" dirty="0" err="1"/>
              <a:t>etikailag</a:t>
            </a:r>
            <a:r>
              <a:rPr lang="hu-HU" dirty="0"/>
              <a:t> is felkészültebbek legyünk.  </a:t>
            </a:r>
          </a:p>
          <a:p>
            <a:r>
              <a:rPr lang="hu-HU" dirty="0"/>
              <a:t>Jusson vissza az etikai ügyek tapasztalata a mindennapi orvosi gyakorlatba, tanuljunk és tanulhassunk más hibájából, vagy megpróbáltatásából. </a:t>
            </a:r>
          </a:p>
          <a:p>
            <a:r>
              <a:rPr lang="hu-HU" dirty="0"/>
              <a:t>Az internetes felületnek köszönhetően van lehetőség érdemi kérdésekre és párbeszédre is.</a:t>
            </a:r>
          </a:p>
          <a:p>
            <a:r>
              <a:rPr lang="hu-HU" dirty="0"/>
              <a:t>Adatvédelmi szakjogászi vélemény: "Azonosításra alkalmatlan módon"</a:t>
            </a:r>
          </a:p>
          <a:p>
            <a:r>
              <a:rPr lang="hu-HU" dirty="0"/>
              <a:t>„Az </a:t>
            </a:r>
            <a:r>
              <a:rPr lang="hu-HU" dirty="0" err="1"/>
              <a:t>anonimizálás</a:t>
            </a:r>
            <a:r>
              <a:rPr lang="hu-HU" dirty="0"/>
              <a:t> során tehát ki kell szűrni az összes olyan azonosító elemet, amellyel az érintetteket azonosítani lehet. A fenti követelményeknek történő teljes megfelelés esetén egy etikai határozat, jegyzőkönyv olyannyira kiüresedik, hogy értelmetlenné válik a megjelentetése”.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FF2912EF-911B-252E-6D71-86CCFFB2CE53}"/>
              </a:ext>
            </a:extLst>
          </p:cNvPr>
          <p:cNvSpPr txBox="1"/>
          <p:nvPr/>
        </p:nvSpPr>
        <p:spPr>
          <a:xfrm>
            <a:off x="2249211" y="481704"/>
            <a:ext cx="8839203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defRPr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hu-HU" dirty="0"/>
              <a:t>Nyilvánosság a kamarai tagok számára; </a:t>
            </a:r>
            <a:r>
              <a:rPr lang="hu-HU" dirty="0" err="1"/>
              <a:t>anonimizált</a:t>
            </a:r>
            <a:r>
              <a:rPr lang="hu-HU" dirty="0"/>
              <a:t> esetismertetések</a:t>
            </a:r>
          </a:p>
        </p:txBody>
      </p:sp>
      <p:cxnSp>
        <p:nvCxnSpPr>
          <p:cNvPr id="4" name="Egyenes összekötő 3">
            <a:extLst>
              <a:ext uri="{FF2B5EF4-FFF2-40B4-BE49-F238E27FC236}">
                <a16:creationId xmlns:a16="http://schemas.microsoft.com/office/drawing/2014/main" id="{42C9513A-AD66-4F30-0C92-58DADD58AC37}"/>
              </a:ext>
            </a:extLst>
          </p:cNvPr>
          <p:cNvCxnSpPr>
            <a:cxnSpLocks/>
          </p:cNvCxnSpPr>
          <p:nvPr/>
        </p:nvCxnSpPr>
        <p:spPr>
          <a:xfrm>
            <a:off x="476251" y="1352550"/>
            <a:ext cx="11184706" cy="0"/>
          </a:xfrm>
          <a:prstGeom prst="line">
            <a:avLst/>
          </a:prstGeom>
          <a:ln w="2857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90900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ABAD6376-B618-238F-92B4-1C0CA2B5D46D}"/>
              </a:ext>
            </a:extLst>
          </p:cNvPr>
          <p:cNvSpPr txBox="1"/>
          <p:nvPr/>
        </p:nvSpPr>
        <p:spPr>
          <a:xfrm>
            <a:off x="2921873" y="513235"/>
            <a:ext cx="6600499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defRPr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hu-HU" dirty="0"/>
              <a:t>Nyilvánosság a nagyközönség számára; kérdések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E65F8CD8-9B6D-0C98-E62E-D2792DF364F4}"/>
              </a:ext>
            </a:extLst>
          </p:cNvPr>
          <p:cNvSpPr txBox="1"/>
          <p:nvPr/>
        </p:nvSpPr>
        <p:spPr>
          <a:xfrm>
            <a:off x="902575" y="1952452"/>
            <a:ext cx="10386849" cy="3779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9994">
              <a:lnSpc>
                <a:spcPct val="150000"/>
              </a:lnSpc>
            </a:pPr>
            <a:r>
              <a:rPr lang="hu-HU" dirty="0"/>
              <a:t>A hivatásrend védelmét szolgáló köztestület az orvosokba, az orvoslásba vetett bizalom szempontjából a nyilvánosságra törekvéssel, vagy annak kizárásával teljesítheti jobban feladatát ?</a:t>
            </a:r>
          </a:p>
          <a:p>
            <a:pPr marL="239994">
              <a:lnSpc>
                <a:spcPct val="150000"/>
              </a:lnSpc>
            </a:pPr>
            <a:endParaRPr lang="hu-HU" dirty="0"/>
          </a:p>
          <a:p>
            <a:pPr marL="239994">
              <a:lnSpc>
                <a:spcPct val="150000"/>
              </a:lnSpc>
            </a:pPr>
            <a:r>
              <a:rPr lang="hu-HU" dirty="0"/>
              <a:t>A MOK Etikai Bizottságai vállalják-e a nyilvánosságból származó </a:t>
            </a:r>
            <a:r>
              <a:rPr lang="hu-HU" dirty="0" err="1"/>
              <a:t>terheket</a:t>
            </a:r>
            <a:r>
              <a:rPr lang="hu-HU" dirty="0"/>
              <a:t>, következményeket?</a:t>
            </a:r>
          </a:p>
          <a:p>
            <a:pPr marL="239994">
              <a:lnSpc>
                <a:spcPct val="150000"/>
              </a:lnSpc>
            </a:pPr>
            <a:endParaRPr lang="hu-HU" dirty="0"/>
          </a:p>
          <a:p>
            <a:pPr marL="239994">
              <a:lnSpc>
                <a:spcPct val="150000"/>
              </a:lnSpc>
            </a:pPr>
            <a:r>
              <a:rPr lang="hu-HU" dirty="0"/>
              <a:t>Alkalmas a társadalom, a média az etikai ügyek megfelelő értékelésére, interpretációjára, elfogulatlan megítélésére?</a:t>
            </a:r>
          </a:p>
        </p:txBody>
      </p:sp>
      <p:cxnSp>
        <p:nvCxnSpPr>
          <p:cNvPr id="4" name="Egyenes összekötő 3">
            <a:extLst>
              <a:ext uri="{FF2B5EF4-FFF2-40B4-BE49-F238E27FC236}">
                <a16:creationId xmlns:a16="http://schemas.microsoft.com/office/drawing/2014/main" id="{63E1C1EA-FA14-2DC9-820D-C2ED4CFE6F09}"/>
              </a:ext>
            </a:extLst>
          </p:cNvPr>
          <p:cNvCxnSpPr>
            <a:cxnSpLocks/>
          </p:cNvCxnSpPr>
          <p:nvPr/>
        </p:nvCxnSpPr>
        <p:spPr>
          <a:xfrm>
            <a:off x="476251" y="1352550"/>
            <a:ext cx="11184706" cy="0"/>
          </a:xfrm>
          <a:prstGeom prst="line">
            <a:avLst/>
          </a:prstGeom>
          <a:ln w="28575">
            <a:solidFill>
              <a:schemeClr val="accent1">
                <a:lumMod val="20000"/>
                <a:lumOff val="80000"/>
                <a:alpha val="6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86187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D3D6877B-FF91-4F2F-A387-8C4A863FE1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402" y="392770"/>
            <a:ext cx="60965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altLang="hu-HU" sz="2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Etikai bizottságokban </a:t>
            </a:r>
            <a:r>
              <a:rPr lang="hu-HU" altLang="hu-HU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dolgozók száma</a:t>
            </a:r>
          </a:p>
        </p:txBody>
      </p:sp>
      <p:sp>
        <p:nvSpPr>
          <p:cNvPr id="6" name="Szövegdoboz 1">
            <a:extLst>
              <a:ext uri="{FF2B5EF4-FFF2-40B4-BE49-F238E27FC236}">
                <a16:creationId xmlns:a16="http://schemas.microsoft.com/office/drawing/2014/main" id="{0390B523-AF87-4C5B-9C5D-98CDEE508C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0854" y="2043461"/>
            <a:ext cx="4285147" cy="29854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hu-HU" altLang="hu-HU" dirty="0"/>
              <a:t>27  I. fokú Etikai Bizottság</a:t>
            </a:r>
          </a:p>
          <a:p>
            <a:pPr lvl="1"/>
            <a:r>
              <a:rPr lang="hu-HU" altLang="hu-H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189 tag</a:t>
            </a:r>
          </a:p>
          <a:p>
            <a:pPr lvl="1"/>
            <a:r>
              <a:rPr lang="hu-HU" altLang="hu-H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jogi tanácsadók</a:t>
            </a:r>
          </a:p>
          <a:p>
            <a:pPr lvl="1"/>
            <a:r>
              <a:rPr lang="hu-HU" altLang="hu-H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Ügyintézők</a:t>
            </a:r>
          </a:p>
          <a:p>
            <a:pPr lvl="1"/>
            <a:endParaRPr lang="hu-HU" altLang="hu-HU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endParaRPr lang="hu-HU" altLang="hu-HU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endParaRPr lang="hu-HU" altLang="hu-HU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hu-HU" altLang="hu-HU" dirty="0"/>
              <a:t>Országos Etikai Bizottság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hu-HU" altLang="hu-H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 tag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hu-HU" altLang="hu-H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jogi tanácsadó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hu-HU" altLang="hu-H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ügyintéző</a:t>
            </a:r>
            <a:endParaRPr lang="en-GB" altLang="hu-HU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endParaRPr lang="en-GB" altLang="hu-HU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33A0A864-6A46-40F3-AE97-0FAB8BD14B2C}"/>
              </a:ext>
            </a:extLst>
          </p:cNvPr>
          <p:cNvSpPr txBox="1"/>
          <p:nvPr/>
        </p:nvSpPr>
        <p:spPr>
          <a:xfrm flipH="1">
            <a:off x="6575553" y="2048988"/>
            <a:ext cx="950901" cy="21443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lvl="1"/>
          </a:lstStyle>
          <a:p>
            <a:r>
              <a:rPr lang="en-GB" altLang="hu-HU" dirty="0"/>
              <a:t>̴</a:t>
            </a:r>
            <a:r>
              <a:rPr lang="hu-HU" altLang="hu-HU" dirty="0"/>
              <a:t>  </a:t>
            </a:r>
            <a:r>
              <a:rPr lang="hu-HU" dirty="0"/>
              <a:t>250</a:t>
            </a:r>
          </a:p>
          <a:p>
            <a:endParaRPr lang="hu-HU" sz="1867" dirty="0"/>
          </a:p>
          <a:p>
            <a:endParaRPr lang="hu-HU" sz="1867" dirty="0"/>
          </a:p>
          <a:p>
            <a:endParaRPr lang="hu-HU" dirty="0"/>
          </a:p>
          <a:p>
            <a:endParaRPr lang="hu-HU" dirty="0"/>
          </a:p>
          <a:p>
            <a:r>
              <a:rPr lang="hu-HU" dirty="0"/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895203682"/>
      </p:ext>
    </p:extLst>
  </p:cSld>
  <p:clrMapOvr>
    <a:masterClrMapping/>
  </p:clrMapOvr>
</p:sld>
</file>

<file path=ppt/theme/theme1.xml><?xml version="1.0" encoding="utf-8"?>
<a:theme xmlns:a="http://schemas.openxmlformats.org/drawingml/2006/main" name="Szelet">
  <a:themeElements>
    <a:clrScheme name="Szelet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zelet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zelet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zelet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2.xml><?xml version="1.0" encoding="utf-8"?>
<a:themeOverride xmlns:a="http://schemas.openxmlformats.org/drawingml/2006/main">
  <a:clrScheme name="Szelet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3.xml><?xml version="1.0" encoding="utf-8"?>
<a:themeOverride xmlns:a="http://schemas.openxmlformats.org/drawingml/2006/main">
  <a:clrScheme name="Szelet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4.xml><?xml version="1.0" encoding="utf-8"?>
<a:themeOverride xmlns:a="http://schemas.openxmlformats.org/drawingml/2006/main">
  <a:clrScheme name="Szelet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5.xml><?xml version="1.0" encoding="utf-8"?>
<a:themeOverride xmlns:a="http://schemas.openxmlformats.org/drawingml/2006/main">
  <a:clrScheme name="Szelet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6.xml><?xml version="1.0" encoding="utf-8"?>
<a:themeOverride xmlns:a="http://schemas.openxmlformats.org/drawingml/2006/main">
  <a:clrScheme name="Szelet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FE76448-B9B5-444F-ABF0-3E2949E5B924}">
  <ds:schemaRefs>
    <ds:schemaRef ds:uri="http://purl.org/dc/terms/"/>
    <ds:schemaRef ds:uri="16c05727-aa75-4e4a-9b5f-8a80a1165891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71af3243-3dd4-4a8d-8c0d-dd76da1f02a5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2CC082E-8DE3-449F-B604-FF5FA628FBD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FA93B6D-1597-4D86-B6EB-52CA39D989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2164</Words>
  <Application>Microsoft Office PowerPoint</Application>
  <PresentationFormat>Szélesvásznú</PresentationFormat>
  <Paragraphs>958</Paragraphs>
  <Slides>17</Slides>
  <Notes>3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17</vt:i4>
      </vt:variant>
    </vt:vector>
  </HeadingPairs>
  <TitlesOfParts>
    <vt:vector size="24" baseType="lpstr">
      <vt:lpstr>Arial</vt:lpstr>
      <vt:lpstr>Calibri</vt:lpstr>
      <vt:lpstr>Century Gothic</vt:lpstr>
      <vt:lpstr>Tahoma</vt:lpstr>
      <vt:lpstr>Wingdings</vt:lpstr>
      <vt:lpstr>Wingdings 3</vt:lpstr>
      <vt:lpstr>Szelet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2020-01-28T18:28:41Z</dcterms:created>
  <dcterms:modified xsi:type="dcterms:W3CDTF">2022-05-25T14:57:44Z</dcterms:modified>
</cp:coreProperties>
</file>