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94"/>
  </p:normalViewPr>
  <p:slideViewPr>
    <p:cSldViewPr snapToGrid="0" snapToObjects="1">
      <p:cViewPr varScale="1">
        <p:scale>
          <a:sx n="33" d="100"/>
          <a:sy n="33" d="100"/>
        </p:scale>
        <p:origin x="85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ím és al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ímszöveg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Címszöveg</a:t>
            </a:r>
          </a:p>
        </p:txBody>
      </p:sp>
      <p:sp>
        <p:nvSpPr>
          <p:cNvPr id="12" name="1. szövegtörzsszint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13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énykép - vízszi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>
            <a:spLocks noGrp="1"/>
          </p:cNvSpPr>
          <p:nvPr>
            <p:ph type="pic" sz="half" idx="21"/>
          </p:nvPr>
        </p:nvSpPr>
        <p:spPr>
          <a:xfrm>
            <a:off x="5334000" y="526851"/>
            <a:ext cx="13716000" cy="9144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Címszöveg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Címszöveg</a:t>
            </a:r>
          </a:p>
        </p:txBody>
      </p:sp>
      <p:sp>
        <p:nvSpPr>
          <p:cNvPr id="22" name="1. szövegtörzsszint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23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ím – középre igazít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szöveg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Címszöveg</a:t>
            </a:r>
          </a:p>
        </p:txBody>
      </p:sp>
      <p:sp>
        <p:nvSpPr>
          <p:cNvPr id="31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ó - függőle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>
            <a:spLocks noGrp="1"/>
          </p:cNvSpPr>
          <p:nvPr>
            <p:ph type="pic" sz="half" idx="21"/>
          </p:nvPr>
        </p:nvSpPr>
        <p:spPr>
          <a:xfrm>
            <a:off x="12013406" y="892968"/>
            <a:ext cx="11555016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Címszöveg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Címszöveg</a:t>
            </a:r>
          </a:p>
        </p:txBody>
      </p:sp>
      <p:sp>
        <p:nvSpPr>
          <p:cNvPr id="40" name="1. szövegtörzsszint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41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ím - felü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ímszöve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Címszöveg</a:t>
            </a:r>
          </a:p>
        </p:txBody>
      </p:sp>
      <p:sp>
        <p:nvSpPr>
          <p:cNvPr id="49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ím és listaje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ímszöve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Címszöveg</a:t>
            </a:r>
          </a:p>
        </p:txBody>
      </p:sp>
      <p:sp>
        <p:nvSpPr>
          <p:cNvPr id="57" name="1. szövegtörzsszin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58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ím, listajelek és fény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>
            <a:spLocks noGrp="1"/>
          </p:cNvSpPr>
          <p:nvPr>
            <p:ph type="pic" sz="half" idx="21"/>
          </p:nvPr>
        </p:nvSpPr>
        <p:spPr>
          <a:xfrm>
            <a:off x="8405812" y="3643312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Címszöve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Címszöveg</a:t>
            </a:r>
          </a:p>
        </p:txBody>
      </p:sp>
      <p:sp>
        <p:nvSpPr>
          <p:cNvPr id="67" name="1. szövegtörzsszint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68" name="Diasorszám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lsorolásje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1. szövegtörzsszint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76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énykép - hár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>
            <a:spLocks noGrp="1"/>
          </p:cNvSpPr>
          <p:nvPr>
            <p:ph type="pic" sz="quarter" idx="21"/>
          </p:nvPr>
        </p:nvSpPr>
        <p:spPr>
          <a:xfrm>
            <a:off x="12267902" y="7161609"/>
            <a:ext cx="7956352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eg"/>
          <p:cNvSpPr>
            <a:spLocks noGrp="1"/>
          </p:cNvSpPr>
          <p:nvPr>
            <p:ph type="pic" sz="quarter" idx="22"/>
          </p:nvPr>
        </p:nvSpPr>
        <p:spPr>
          <a:xfrm>
            <a:off x="12495609" y="1053703"/>
            <a:ext cx="7500938" cy="75009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eg"/>
          <p:cNvSpPr>
            <a:spLocks noGrp="1"/>
          </p:cNvSpPr>
          <p:nvPr>
            <p:ph type="pic" idx="23"/>
          </p:nvPr>
        </p:nvSpPr>
        <p:spPr>
          <a:xfrm>
            <a:off x="-934641" y="1250156"/>
            <a:ext cx="16823532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déz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Kiss János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–Kiss János</a:t>
            </a:r>
          </a:p>
        </p:txBody>
      </p:sp>
      <p:sp>
        <p:nvSpPr>
          <p:cNvPr id="94" name="„Írjon be ide egy idézetet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„Írjon be ide egy idézetet.”</a:t>
            </a:r>
          </a:p>
        </p:txBody>
      </p:sp>
      <p:sp>
        <p:nvSpPr>
          <p:cNvPr id="95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ény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>
            <a:spLocks noGrp="1"/>
          </p:cNvSpPr>
          <p:nvPr>
            <p:ph type="pic" idx="21"/>
          </p:nvPr>
        </p:nvSpPr>
        <p:spPr>
          <a:xfrm>
            <a:off x="1208484" y="-71438"/>
            <a:ext cx="20788313" cy="13858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sorszám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ímszöveg"/>
          <p:cNvSpPr txBox="1">
            <a:spLocks noGrp="1"/>
          </p:cNvSpPr>
          <p:nvPr>
            <p:ph type="title"/>
          </p:nvPr>
        </p:nvSpPr>
        <p:spPr>
          <a:xfrm>
            <a:off x="4833937" y="357187"/>
            <a:ext cx="14716126" cy="34290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Címszöveg</a:t>
            </a:r>
          </a:p>
        </p:txBody>
      </p:sp>
      <p:sp>
        <p:nvSpPr>
          <p:cNvPr id="118" name="1. szövegtörzsszint…"/>
          <p:cNvSpPr txBox="1">
            <a:spLocks noGrp="1"/>
          </p:cNvSpPr>
          <p:nvPr>
            <p:ph type="body" sz="half" idx="1"/>
          </p:nvPr>
        </p:nvSpPr>
        <p:spPr>
          <a:xfrm>
            <a:off x="4833937" y="3893343"/>
            <a:ext cx="14716126" cy="8036720"/>
          </a:xfrm>
          <a:prstGeom prst="rect">
            <a:avLst/>
          </a:prstGeom>
        </p:spPr>
        <p:txBody>
          <a:bodyPr>
            <a:noAutofit/>
          </a:bodyPr>
          <a:lstStyle>
            <a:lvl1pPr marL="1106714" indent="-789214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1pPr>
            <a:lvl2pPr marL="1551214" indent="-789214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2pPr>
            <a:lvl3pPr marL="1995714" indent="-789214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3pPr>
            <a:lvl4pPr marL="2440214" indent="-789214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4pPr>
            <a:lvl5pPr marL="2884714" indent="-789214">
              <a:spcBef>
                <a:spcPts val="3300"/>
              </a:spcBef>
              <a:buSzPct val="171000"/>
              <a:defRPr sz="58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119" name="Diasorszám"/>
          <p:cNvSpPr txBox="1">
            <a:spLocks noGrp="1"/>
          </p:cNvSpPr>
          <p:nvPr>
            <p:ph type="sldNum" sz="quarter" idx="2"/>
          </p:nvPr>
        </p:nvSpPr>
        <p:spPr>
          <a:xfrm>
            <a:off x="11952882" y="13019484"/>
            <a:ext cx="460376" cy="498476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ímszöveg"/>
          <p:cNvSpPr txBox="1">
            <a:spLocks noGrp="1"/>
          </p:cNvSpPr>
          <p:nvPr>
            <p:ph type="title"/>
          </p:nvPr>
        </p:nvSpPr>
        <p:spPr>
          <a:xfrm>
            <a:off x="6673453" y="3442394"/>
            <a:ext cx="11037095" cy="3482579"/>
          </a:xfrm>
          <a:prstGeom prst="rect">
            <a:avLst/>
          </a:prstGeom>
        </p:spPr>
        <p:txBody>
          <a:bodyPr lIns="53578" tIns="53578" rIns="53578" bIns="53578" anchor="b"/>
          <a:lstStyle>
            <a:lvl1pPr>
              <a:defRPr sz="10800"/>
            </a:lvl1pPr>
          </a:lstStyle>
          <a:p>
            <a:r>
              <a:t>Címszöveg</a:t>
            </a:r>
          </a:p>
        </p:txBody>
      </p:sp>
      <p:sp>
        <p:nvSpPr>
          <p:cNvPr id="127" name="1. szövegtörzsszint…"/>
          <p:cNvSpPr txBox="1">
            <a:spLocks noGrp="1"/>
          </p:cNvSpPr>
          <p:nvPr>
            <p:ph type="body" sz="quarter" idx="1"/>
          </p:nvPr>
        </p:nvSpPr>
        <p:spPr>
          <a:xfrm>
            <a:off x="6673453" y="7032128"/>
            <a:ext cx="11037095" cy="1192115"/>
          </a:xfrm>
          <a:prstGeom prst="rect">
            <a:avLst/>
          </a:prstGeom>
        </p:spPr>
        <p:txBody>
          <a:bodyPr lIns="53578" tIns="53578" rIns="53578" bIns="53578"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128" name="Diasorszám"/>
          <p:cNvSpPr txBox="1">
            <a:spLocks noGrp="1"/>
          </p:cNvSpPr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szöveg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Címszöveg</a:t>
            </a:r>
          </a:p>
        </p:txBody>
      </p:sp>
      <p:sp>
        <p:nvSpPr>
          <p:cNvPr id="3" name="1. szövegtörzsszint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  <p:sp>
        <p:nvSpPr>
          <p:cNvPr id="4" name="Diasorszám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ugdijguru.h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facebook.com/nyugdijgur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ugdijguru.h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facebook.com/nyugdijgu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nyg_youtube.png" descr="nyg_youtu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96929" y="-6113953"/>
            <a:ext cx="35577857" cy="20012547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Dr. Farkas András…"/>
          <p:cNvSpPr/>
          <p:nvPr/>
        </p:nvSpPr>
        <p:spPr>
          <a:xfrm>
            <a:off x="-52006" y="9034243"/>
            <a:ext cx="24488013" cy="3837588"/>
          </a:xfrm>
          <a:prstGeom prst="rect">
            <a:avLst/>
          </a:prstGeom>
          <a:solidFill>
            <a:srgbClr val="0365C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6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Dr. Farkas András</a:t>
            </a:r>
          </a:p>
          <a:p>
            <a:pPr>
              <a:defRPr sz="5800" b="0" i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NyugdíjGuru</a:t>
            </a:r>
            <a:r>
              <a:rPr dirty="0"/>
              <a:t> News</a:t>
            </a:r>
          </a:p>
          <a:p>
            <a:pPr>
              <a:defRPr sz="58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www.nyugdijguru.hu</a:t>
            </a:r>
          </a:p>
          <a:p>
            <a:pPr>
              <a:defRPr sz="58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www.facebook.com/nyugdijguru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 nyugdíjkorrekció esélyei…"/>
          <p:cNvSpPr txBox="1">
            <a:spLocks noGrp="1"/>
          </p:cNvSpPr>
          <p:nvPr>
            <p:ph type="body" sz="half" idx="1"/>
          </p:nvPr>
        </p:nvSpPr>
        <p:spPr>
          <a:xfrm>
            <a:off x="-15932" y="5152469"/>
            <a:ext cx="24415865" cy="341106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nyugdíjkorrekció esélyei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az egészségügyi árnyék-nyugdíjrendszerben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Hatások és mellékhatások…"/>
          <p:cNvSpPr txBox="1">
            <a:spLocks noGrp="1"/>
          </p:cNvSpPr>
          <p:nvPr>
            <p:ph type="body" idx="1"/>
          </p:nvPr>
        </p:nvSpPr>
        <p:spPr>
          <a:xfrm>
            <a:off x="-15933" y="-6113"/>
            <a:ext cx="24415866" cy="13716001"/>
          </a:xfrm>
          <a:prstGeom prst="rect">
            <a:avLst/>
          </a:prstGeom>
          <a:solidFill>
            <a:schemeClr val="accent1">
              <a:lumOff val="-13575"/>
            </a:schemeClr>
          </a:solidFill>
        </p:spPr>
        <p:txBody>
          <a:bodyPr/>
          <a:lstStyle/>
          <a:p>
            <a:pPr defTabSz="542210">
              <a:defRPr sz="1848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42210">
              <a:defRPr sz="594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Hatások és mellékhatások</a:t>
            </a:r>
          </a:p>
          <a:p>
            <a:pPr defTabSz="542210">
              <a:defRPr sz="5808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POZITÍV HATÁS: 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magas keresetek miatt a nyugdíjváromány magas lesz (nincs járulékplafon, nincs nyugdíjplafon)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MELLÉKHATÁS: 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 a nyugdíj magas lesz, kevésbé várható, hogy a jövőben a nyugdíjas orvosok tömegesen dolgozzanak tovább a nyugdíjuk mellett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 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KÁROS HATÁS: </a:t>
            </a:r>
          </a:p>
          <a:p>
            <a:pPr defTabSz="301752">
              <a:defRPr sz="5808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régebben megállapított nyugdíjban részesülő orvosok nyugdíját nem korrigálják - ehhez általános rendkívüli valorizációs korrekcióra van szükség (vagy a 2005-ös törvény mintájára, vagy a nyugdíjemelés eljárásának megváltoztatásával)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zelektív pótlólagos nyugdíjemelés…"/>
          <p:cNvSpPr txBox="1">
            <a:spLocks noGrp="1"/>
          </p:cNvSpPr>
          <p:nvPr>
            <p:ph type="body" sz="half" idx="1"/>
          </p:nvPr>
        </p:nvSpPr>
        <p:spPr>
          <a:xfrm>
            <a:off x="-1" y="470336"/>
            <a:ext cx="24384001" cy="3453330"/>
          </a:xfrm>
          <a:prstGeom prst="rect">
            <a:avLst/>
          </a:prstGeom>
          <a:solidFill>
            <a:srgbClr val="5E5E5E"/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Szelektív pótlólagos nyugdíjemelés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az emelkedő orvosi bérekre tekintettel</a:t>
            </a:r>
          </a:p>
        </p:txBody>
      </p:sp>
      <p:sp>
        <p:nvSpPr>
          <p:cNvPr id="145" name="Öregségi nyugdíj esetén:…"/>
          <p:cNvSpPr/>
          <p:nvPr/>
        </p:nvSpPr>
        <p:spPr>
          <a:xfrm>
            <a:off x="-1" y="4407336"/>
            <a:ext cx="24384001" cy="3585986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>
              <a:defRPr sz="28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Öregségi nyugdíj esetén:</a:t>
            </a:r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NINCS lehetőség erre</a:t>
            </a:r>
          </a:p>
        </p:txBody>
      </p:sp>
      <p:sp>
        <p:nvSpPr>
          <p:cNvPr id="146" name="A nyugdíj mellett bármely jogviszonyban szerzett kereset…"/>
          <p:cNvSpPr/>
          <p:nvPr/>
        </p:nvSpPr>
        <p:spPr>
          <a:xfrm>
            <a:off x="0" y="8043703"/>
            <a:ext cx="24384001" cy="5122289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 defTabSz="533995">
              <a:defRPr sz="5719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297179">
              <a:defRPr sz="5719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nyugdíj mellett bármely jogviszonyban szerzett kereset </a:t>
            </a:r>
          </a:p>
          <a:p>
            <a:pPr defTabSz="297179">
              <a:defRPr sz="5719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(amely 2021. július 1-jétől járulékmentes)  </a:t>
            </a:r>
          </a:p>
          <a:p>
            <a:pPr defTabSz="297179">
              <a:defRPr sz="5719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nem képez nyugdíjalapot és </a:t>
            </a:r>
          </a:p>
          <a:p>
            <a:pPr defTabSz="297179">
              <a:defRPr sz="5719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munkavégzés révén további szolgálati idő sem szerezhető.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Nyugdíjas (korbetöltött + Nők40)…"/>
          <p:cNvSpPr txBox="1">
            <a:spLocks noGrp="1"/>
          </p:cNvSpPr>
          <p:nvPr>
            <p:ph type="body" sz="half" idx="1"/>
          </p:nvPr>
        </p:nvSpPr>
        <p:spPr>
          <a:xfrm>
            <a:off x="-2397" y="-9883"/>
            <a:ext cx="24384001" cy="4590575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Nyugdíjas (korbetöltött + Nők40) 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egészségügyi dolgozó</a:t>
            </a:r>
          </a:p>
          <a:p>
            <a:pPr>
              <a:defRPr sz="90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előnyök</a:t>
            </a:r>
          </a:p>
        </p:txBody>
      </p:sp>
      <p:sp>
        <p:nvSpPr>
          <p:cNvPr id="149" name="járulékmentes kereset…"/>
          <p:cNvSpPr/>
          <p:nvPr/>
        </p:nvSpPr>
        <p:spPr>
          <a:xfrm>
            <a:off x="0" y="5281652"/>
            <a:ext cx="24384001" cy="4274365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 lnSpcReduction="10000"/>
          </a:bodyPr>
          <a:lstStyle/>
          <a:p>
            <a:pPr defTabSz="788669">
              <a:defRPr sz="2688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788669">
              <a:defRPr sz="864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járulékmentes</a:t>
            </a:r>
            <a:r>
              <a:rPr dirty="0"/>
              <a:t> </a:t>
            </a:r>
            <a:r>
              <a:rPr dirty="0" err="1"/>
              <a:t>kereset</a:t>
            </a:r>
            <a:endParaRPr dirty="0"/>
          </a:p>
          <a:p>
            <a:pPr defTabSz="788669">
              <a:defRPr sz="864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+</a:t>
            </a:r>
          </a:p>
          <a:p>
            <a:pPr defTabSz="788669">
              <a:defRPr sz="864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járulékmentes</a:t>
            </a:r>
            <a:r>
              <a:rPr dirty="0"/>
              <a:t> </a:t>
            </a:r>
            <a:r>
              <a:rPr dirty="0" err="1"/>
              <a:t>nyugdíjpótló</a:t>
            </a:r>
            <a:r>
              <a:rPr dirty="0"/>
              <a:t> </a:t>
            </a:r>
            <a:r>
              <a:rPr dirty="0" err="1"/>
              <a:t>jövedelemkiegészítés</a:t>
            </a:r>
            <a:endParaRPr lang="hu-HU" dirty="0"/>
          </a:p>
          <a:p>
            <a:pPr defTabSz="788669">
              <a:defRPr sz="864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sp>
        <p:nvSpPr>
          <p:cNvPr id="150" name="A jövedelemkiegészítést nem korlátozza az éves keretösszeg"/>
          <p:cNvSpPr/>
          <p:nvPr/>
        </p:nvSpPr>
        <p:spPr>
          <a:xfrm>
            <a:off x="0" y="10800397"/>
            <a:ext cx="24384001" cy="1374995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>
            <a:lvl1pPr defTabSz="406908">
              <a:defRPr sz="783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A jövedelemkiegészítést nem korlátozza az éves keretösszeg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Nyugdíjas (korbetöltött + Nők40)…"/>
          <p:cNvSpPr txBox="1">
            <a:spLocks noGrp="1"/>
          </p:cNvSpPr>
          <p:nvPr>
            <p:ph type="body" sz="half" idx="1"/>
          </p:nvPr>
        </p:nvSpPr>
        <p:spPr>
          <a:xfrm>
            <a:off x="-2397" y="-9883"/>
            <a:ext cx="24384001" cy="4590575"/>
          </a:xfrm>
          <a:prstGeom prst="rect">
            <a:avLst/>
          </a:prstGeom>
          <a:solidFill>
            <a:srgbClr val="5E5E5E"/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Nyugdíjas (korbetöltött + Nők40) 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egészségügyi dolgozó</a:t>
            </a:r>
          </a:p>
          <a:p>
            <a:pPr>
              <a:defRPr sz="90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hátrányok</a:t>
            </a:r>
          </a:p>
        </p:txBody>
      </p:sp>
      <p:sp>
        <p:nvSpPr>
          <p:cNvPr id="153" name="az eszj megszűnését követően az ismét folyósított nyugdíj újraszámítása nem kérhető"/>
          <p:cNvSpPr/>
          <p:nvPr/>
        </p:nvSpPr>
        <p:spPr>
          <a:xfrm>
            <a:off x="0" y="5408652"/>
            <a:ext cx="24384001" cy="4156989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>
              <a:defRPr sz="28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az eszj megszűnését követően az ismét folyósított nyugdíj újraszámítása nem kérhető</a:t>
            </a:r>
          </a:p>
        </p:txBody>
      </p:sp>
      <p:sp>
        <p:nvSpPr>
          <p:cNvPr id="154" name="A jövedelemkiegészítés nem terjed ki…"/>
          <p:cNvSpPr/>
          <p:nvPr/>
        </p:nvSpPr>
        <p:spPr>
          <a:xfrm>
            <a:off x="0" y="10393600"/>
            <a:ext cx="24384001" cy="217489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 lnSpcReduction="10000"/>
          </a:bodyPr>
          <a:lstStyle/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jövedelemkiegészítés</a:t>
            </a:r>
            <a:r>
              <a:rPr dirty="0"/>
              <a:t> </a:t>
            </a:r>
            <a:r>
              <a:rPr dirty="0" err="1"/>
              <a:t>nem</a:t>
            </a:r>
            <a:r>
              <a:rPr dirty="0"/>
              <a:t> </a:t>
            </a:r>
            <a:r>
              <a:rPr dirty="0" err="1"/>
              <a:t>terjed</a:t>
            </a:r>
            <a:r>
              <a:rPr dirty="0"/>
              <a:t> </a:t>
            </a:r>
            <a:r>
              <a:rPr dirty="0" err="1"/>
              <a:t>ki</a:t>
            </a:r>
            <a:r>
              <a:rPr dirty="0"/>
              <a:t> </a:t>
            </a:r>
          </a:p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13. </a:t>
            </a:r>
            <a:r>
              <a:rPr dirty="0" err="1"/>
              <a:t>havi</a:t>
            </a:r>
            <a:r>
              <a:rPr dirty="0"/>
              <a:t> </a:t>
            </a:r>
            <a:r>
              <a:rPr dirty="0" err="1"/>
              <a:t>nyugdíjra</a:t>
            </a:r>
            <a:r>
              <a:rPr dirty="0"/>
              <a:t> és a </a:t>
            </a:r>
            <a:r>
              <a:rPr dirty="0" err="1"/>
              <a:t>nyugdíjprémiumra</a:t>
            </a:r>
            <a:endParaRPr lang="hu-HU" dirty="0"/>
          </a:p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&quot;Szelektív pótlólagos nyugdíjemelés&quot;…"/>
          <p:cNvSpPr txBox="1">
            <a:spLocks noGrp="1"/>
          </p:cNvSpPr>
          <p:nvPr>
            <p:ph type="body" sz="half" idx="1"/>
          </p:nvPr>
        </p:nvSpPr>
        <p:spPr>
          <a:xfrm>
            <a:off x="0" y="-12264"/>
            <a:ext cx="24384000" cy="2945330"/>
          </a:xfrm>
          <a:prstGeom prst="rect">
            <a:avLst/>
          </a:prstGeom>
          <a:solidFill>
            <a:srgbClr val="5E5E5E"/>
          </a:solidFill>
        </p:spPr>
        <p:txBody>
          <a:bodyPr>
            <a:normAutofit lnSpcReduction="10000"/>
          </a:bodyPr>
          <a:lstStyle/>
          <a:p>
            <a:pPr defTabSz="780454">
              <a:defRPr sz="266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780454">
              <a:defRPr sz="85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"</a:t>
            </a:r>
            <a:r>
              <a:rPr dirty="0" err="1"/>
              <a:t>Szelektív</a:t>
            </a:r>
            <a:r>
              <a:rPr dirty="0"/>
              <a:t> </a:t>
            </a:r>
            <a:r>
              <a:rPr dirty="0" err="1"/>
              <a:t>pótlólagos</a:t>
            </a:r>
            <a:r>
              <a:rPr dirty="0"/>
              <a:t> </a:t>
            </a:r>
            <a:r>
              <a:rPr dirty="0" err="1"/>
              <a:t>nyugdíjemelés</a:t>
            </a:r>
            <a:r>
              <a:rPr dirty="0"/>
              <a:t>"</a:t>
            </a:r>
          </a:p>
          <a:p>
            <a:pPr defTabSz="780454">
              <a:defRPr sz="85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az</a:t>
            </a:r>
            <a:r>
              <a:rPr dirty="0"/>
              <a:t> </a:t>
            </a:r>
            <a:r>
              <a:rPr dirty="0" err="1"/>
              <a:t>emelkedő</a:t>
            </a:r>
            <a:r>
              <a:rPr dirty="0"/>
              <a:t> </a:t>
            </a:r>
            <a:r>
              <a:rPr dirty="0" err="1"/>
              <a:t>orvosi</a:t>
            </a:r>
            <a:r>
              <a:rPr dirty="0"/>
              <a:t> </a:t>
            </a:r>
            <a:r>
              <a:rPr dirty="0" err="1"/>
              <a:t>bérekre</a:t>
            </a:r>
            <a:r>
              <a:rPr dirty="0"/>
              <a:t> </a:t>
            </a:r>
            <a:r>
              <a:rPr dirty="0" err="1"/>
              <a:t>tekintettel</a:t>
            </a:r>
            <a:endParaRPr lang="hu-HU" dirty="0"/>
          </a:p>
          <a:p>
            <a:pPr defTabSz="780454">
              <a:defRPr sz="855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sp>
        <p:nvSpPr>
          <p:cNvPr id="157" name="Korhatár előtti ellátás esetén:…"/>
          <p:cNvSpPr/>
          <p:nvPr/>
        </p:nvSpPr>
        <p:spPr>
          <a:xfrm>
            <a:off x="-1" y="3442136"/>
            <a:ext cx="24384001" cy="3766068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>
              <a:defRPr sz="28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Korhatár előtti ellátás esetén:</a:t>
            </a:r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újraszámítási lehetőség</a:t>
            </a:r>
          </a:p>
        </p:txBody>
      </p:sp>
      <p:sp>
        <p:nvSpPr>
          <p:cNvPr id="158" name="A korhatár előtti ellátás tartama alatt…"/>
          <p:cNvSpPr/>
          <p:nvPr/>
        </p:nvSpPr>
        <p:spPr>
          <a:xfrm>
            <a:off x="0" y="8082918"/>
            <a:ext cx="24384001" cy="4676499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 defTabSz="575071">
              <a:defRPr sz="616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320039">
              <a:defRPr sz="616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ellátás</a:t>
            </a:r>
            <a:r>
              <a:rPr dirty="0"/>
              <a:t> </a:t>
            </a:r>
            <a:r>
              <a:rPr dirty="0" err="1"/>
              <a:t>tartama</a:t>
            </a:r>
            <a:r>
              <a:rPr dirty="0"/>
              <a:t> </a:t>
            </a:r>
            <a:r>
              <a:rPr dirty="0" err="1"/>
              <a:t>alatt</a:t>
            </a:r>
            <a:r>
              <a:rPr dirty="0"/>
              <a:t> </a:t>
            </a:r>
          </a:p>
          <a:p>
            <a:pPr defTabSz="320039">
              <a:defRPr sz="616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nyugdíjkorhatár</a:t>
            </a:r>
            <a:r>
              <a:rPr dirty="0"/>
              <a:t> </a:t>
            </a:r>
            <a:r>
              <a:rPr dirty="0" err="1"/>
              <a:t>betöltéséig</a:t>
            </a:r>
            <a:r>
              <a:rPr dirty="0"/>
              <a:t> </a:t>
            </a:r>
          </a:p>
          <a:p>
            <a:pPr defTabSz="320039">
              <a:defRPr sz="616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legalább</a:t>
            </a:r>
            <a:r>
              <a:rPr dirty="0"/>
              <a:t> 365 nap </a:t>
            </a:r>
            <a:r>
              <a:rPr dirty="0" err="1"/>
              <a:t>szolgálati</a:t>
            </a:r>
            <a:r>
              <a:rPr dirty="0"/>
              <a:t> </a:t>
            </a:r>
            <a:r>
              <a:rPr dirty="0" err="1"/>
              <a:t>idő</a:t>
            </a:r>
            <a:r>
              <a:rPr dirty="0"/>
              <a:t> </a:t>
            </a:r>
            <a:r>
              <a:rPr dirty="0" err="1"/>
              <a:t>szerzése</a:t>
            </a:r>
            <a:r>
              <a:rPr dirty="0"/>
              <a:t> </a:t>
            </a:r>
            <a:r>
              <a:rPr dirty="0" err="1"/>
              <a:t>esetén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Addicionális szolgálati idő…"/>
          <p:cNvSpPr txBox="1">
            <a:spLocks noGrp="1"/>
          </p:cNvSpPr>
          <p:nvPr>
            <p:ph type="body" sz="half" idx="1"/>
          </p:nvPr>
        </p:nvSpPr>
        <p:spPr>
          <a:xfrm>
            <a:off x="0" y="13136"/>
            <a:ext cx="24384000" cy="2945330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</p:spPr>
        <p:txBody>
          <a:bodyPr>
            <a:normAutofit lnSpcReduction="10000"/>
          </a:bodyPr>
          <a:lstStyle/>
          <a:p>
            <a:pPr defTabSz="484703">
              <a:defRPr sz="165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484703">
              <a:defRPr sz="707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Addicionális</a:t>
            </a:r>
            <a:r>
              <a:rPr dirty="0"/>
              <a:t> </a:t>
            </a:r>
            <a:r>
              <a:rPr dirty="0" err="1"/>
              <a:t>szolgálati</a:t>
            </a:r>
            <a:r>
              <a:rPr dirty="0"/>
              <a:t> </a:t>
            </a:r>
            <a:r>
              <a:rPr dirty="0" err="1"/>
              <a:t>idő</a:t>
            </a:r>
            <a:endParaRPr dirty="0"/>
          </a:p>
          <a:p>
            <a:pPr defTabSz="484703">
              <a:defRPr sz="531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(</a:t>
            </a:r>
            <a:r>
              <a:rPr dirty="0" err="1"/>
              <a:t>minden</a:t>
            </a:r>
            <a:r>
              <a:rPr dirty="0"/>
              <a:t> </a:t>
            </a:r>
            <a:r>
              <a:rPr dirty="0" err="1"/>
              <a:t>egészségügyi</a:t>
            </a:r>
            <a:r>
              <a:rPr dirty="0"/>
              <a:t> </a:t>
            </a:r>
            <a:r>
              <a:rPr dirty="0" err="1"/>
              <a:t>dolgozóra</a:t>
            </a:r>
            <a:r>
              <a:rPr dirty="0"/>
              <a:t> </a:t>
            </a:r>
            <a:r>
              <a:rPr dirty="0" err="1"/>
              <a:t>vonatkozik</a:t>
            </a:r>
            <a:r>
              <a:rPr dirty="0"/>
              <a:t>, </a:t>
            </a:r>
            <a:r>
              <a:rPr dirty="0" err="1"/>
              <a:t>akinek</a:t>
            </a:r>
            <a:r>
              <a:rPr dirty="0"/>
              <a:t> </a:t>
            </a:r>
            <a:r>
              <a:rPr dirty="0" err="1"/>
              <a:t>még</a:t>
            </a:r>
            <a:r>
              <a:rPr dirty="0"/>
              <a:t> </a:t>
            </a:r>
            <a:r>
              <a:rPr dirty="0" err="1"/>
              <a:t>nem</a:t>
            </a:r>
            <a:r>
              <a:rPr dirty="0"/>
              <a:t> </a:t>
            </a:r>
            <a:r>
              <a:rPr dirty="0" err="1"/>
              <a:t>állapították</a:t>
            </a:r>
            <a:r>
              <a:rPr dirty="0"/>
              <a:t> meg a </a:t>
            </a:r>
            <a:r>
              <a:rPr dirty="0" err="1"/>
              <a:t>nyugdíját</a:t>
            </a:r>
            <a:r>
              <a:rPr dirty="0"/>
              <a:t>)</a:t>
            </a:r>
            <a:endParaRPr lang="hu-HU" dirty="0"/>
          </a:p>
          <a:p>
            <a:pPr defTabSz="484703">
              <a:defRPr sz="531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sp>
        <p:nvSpPr>
          <p:cNvPr id="161" name="Önként vállalt többletmunka (ÖVT) révén a nyugdíjszámítás során figyelembe veendő plusz szolgálati idő szerezhető"/>
          <p:cNvSpPr/>
          <p:nvPr/>
        </p:nvSpPr>
        <p:spPr>
          <a:xfrm>
            <a:off x="0" y="3262451"/>
            <a:ext cx="24384001" cy="4676498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>
              <a:defRPr sz="660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457200">
              <a:defRPr sz="660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Önként vállalt többletmunka (ÖVT) révén a nyugdíjszámítás során figyelembe veendő plusz szolgálati idő szerezhető</a:t>
            </a:r>
            <a:endParaRPr b="0"/>
          </a:p>
        </p:txBody>
      </p:sp>
      <p:sp>
        <p:nvSpPr>
          <p:cNvPr id="162" name="Tny. 43/A.§ (1) bekezdés…"/>
          <p:cNvSpPr/>
          <p:nvPr/>
        </p:nvSpPr>
        <p:spPr>
          <a:xfrm>
            <a:off x="-1" y="6539051"/>
            <a:ext cx="24384001" cy="526169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 defTabSz="714732">
              <a:defRPr sz="5742" b="0">
                <a:solidFill>
                  <a:srgbClr val="D6D5D5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  <a:p>
            <a:pPr defTabSz="397763">
              <a:defRPr sz="3828" b="0">
                <a:solidFill>
                  <a:srgbClr val="D6D5D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Tny</a:t>
            </a:r>
            <a:r>
              <a:rPr dirty="0"/>
              <a:t>. 43/A.§ (1) </a:t>
            </a:r>
            <a:r>
              <a:rPr dirty="0" err="1"/>
              <a:t>bekezdés</a:t>
            </a:r>
            <a:endParaRPr dirty="0"/>
          </a:p>
          <a:p>
            <a:pPr defTabSz="397763">
              <a:defRPr sz="3828" b="0">
                <a:solidFill>
                  <a:srgbClr val="D6D5D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Az </a:t>
            </a:r>
            <a:r>
              <a:rPr dirty="0" err="1"/>
              <a:t>egészségügyi</a:t>
            </a:r>
            <a:r>
              <a:rPr dirty="0"/>
              <a:t> </a:t>
            </a:r>
            <a:r>
              <a:rPr dirty="0" err="1"/>
              <a:t>dolgozók</a:t>
            </a:r>
            <a:r>
              <a:rPr dirty="0"/>
              <a:t> </a:t>
            </a:r>
            <a:r>
              <a:rPr dirty="0" err="1"/>
              <a:t>esetében</a:t>
            </a:r>
            <a:r>
              <a:rPr dirty="0"/>
              <a:t> </a:t>
            </a:r>
            <a:r>
              <a:rPr dirty="0" err="1"/>
              <a:t>kiegészítő</a:t>
            </a:r>
            <a:r>
              <a:rPr dirty="0"/>
              <a:t> </a:t>
            </a:r>
            <a:r>
              <a:rPr dirty="0" err="1"/>
              <a:t>szolgálati</a:t>
            </a:r>
            <a:r>
              <a:rPr dirty="0"/>
              <a:t> </a:t>
            </a:r>
            <a:r>
              <a:rPr dirty="0" err="1"/>
              <a:t>időként</a:t>
            </a:r>
            <a:r>
              <a:rPr dirty="0"/>
              <a:t> </a:t>
            </a:r>
            <a:r>
              <a:rPr dirty="0" err="1"/>
              <a:t>kell</a:t>
            </a:r>
            <a:r>
              <a:rPr dirty="0"/>
              <a:t> </a:t>
            </a:r>
            <a:r>
              <a:rPr dirty="0" err="1"/>
              <a:t>figyelembe</a:t>
            </a:r>
            <a:r>
              <a:rPr dirty="0"/>
              <a:t> </a:t>
            </a:r>
            <a:r>
              <a:rPr dirty="0" err="1"/>
              <a:t>venni</a:t>
            </a:r>
            <a:r>
              <a:rPr dirty="0"/>
              <a:t> a </a:t>
            </a:r>
            <a:r>
              <a:rPr dirty="0" err="1"/>
              <a:t>külön</a:t>
            </a:r>
            <a:r>
              <a:rPr dirty="0"/>
              <a:t> </a:t>
            </a:r>
            <a:r>
              <a:rPr dirty="0" err="1"/>
              <a:t>törvényben</a:t>
            </a:r>
            <a:r>
              <a:rPr dirty="0"/>
              <a:t> </a:t>
            </a:r>
            <a:r>
              <a:rPr dirty="0" err="1"/>
              <a:t>meghatározott</a:t>
            </a:r>
            <a:r>
              <a:rPr dirty="0"/>
              <a:t>, a </a:t>
            </a:r>
            <a:r>
              <a:rPr dirty="0" err="1"/>
              <a:t>heti</a:t>
            </a:r>
            <a:r>
              <a:rPr dirty="0"/>
              <a:t> 48 </a:t>
            </a:r>
            <a:r>
              <a:rPr dirty="0" err="1"/>
              <a:t>órát</a:t>
            </a:r>
            <a:r>
              <a:rPr dirty="0"/>
              <a:t> </a:t>
            </a:r>
            <a:r>
              <a:rPr dirty="0" err="1"/>
              <a:t>meghaladó</a:t>
            </a:r>
            <a:r>
              <a:rPr dirty="0"/>
              <a:t> </a:t>
            </a:r>
            <a:r>
              <a:rPr dirty="0" err="1"/>
              <a:t>önként</a:t>
            </a:r>
            <a:r>
              <a:rPr dirty="0"/>
              <a:t> </a:t>
            </a:r>
            <a:r>
              <a:rPr dirty="0" err="1"/>
              <a:t>vállalt</a:t>
            </a:r>
            <a:r>
              <a:rPr dirty="0"/>
              <a:t> </a:t>
            </a:r>
            <a:r>
              <a:rPr dirty="0" err="1"/>
              <a:t>többletmunkavégzésnek</a:t>
            </a:r>
            <a:r>
              <a:rPr dirty="0"/>
              <a:t> </a:t>
            </a:r>
          </a:p>
          <a:p>
            <a:pPr defTabSz="397763">
              <a:defRPr sz="3828" b="0">
                <a:solidFill>
                  <a:srgbClr val="D6D5D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(</a:t>
            </a:r>
            <a:r>
              <a:rPr dirty="0" err="1"/>
              <a:t>Eütev</a:t>
            </a:r>
            <a:r>
              <a:rPr dirty="0"/>
              <a:t>. 12/B.§ (1) </a:t>
            </a:r>
            <a:r>
              <a:rPr dirty="0" err="1"/>
              <a:t>bekezdés</a:t>
            </a:r>
            <a:r>
              <a:rPr dirty="0"/>
              <a:t> </a:t>
            </a:r>
            <a:r>
              <a:rPr dirty="0" err="1"/>
              <a:t>szerinti</a:t>
            </a:r>
            <a:r>
              <a:rPr dirty="0"/>
              <a:t> </a:t>
            </a:r>
            <a:r>
              <a:rPr sz="5742" i="1" dirty="0" err="1"/>
              <a:t>heti</a:t>
            </a:r>
            <a:r>
              <a:rPr sz="5742" i="1" dirty="0"/>
              <a:t> </a:t>
            </a:r>
            <a:r>
              <a:rPr sz="5742" i="1" dirty="0" err="1"/>
              <a:t>plusz</a:t>
            </a:r>
            <a:r>
              <a:rPr sz="5742" i="1" dirty="0"/>
              <a:t> 12 </a:t>
            </a:r>
            <a:r>
              <a:rPr sz="5742" i="1" dirty="0" err="1"/>
              <a:t>óra</a:t>
            </a:r>
            <a:r>
              <a:rPr sz="5742" i="1" dirty="0"/>
              <a:t> </a:t>
            </a:r>
            <a:r>
              <a:rPr sz="5742" i="1" dirty="0" err="1"/>
              <a:t>vagy</a:t>
            </a:r>
            <a:r>
              <a:rPr sz="5742" i="1" dirty="0"/>
              <a:t> </a:t>
            </a:r>
            <a:r>
              <a:rPr sz="5742" i="1" dirty="0" err="1"/>
              <a:t>ügyeleti</a:t>
            </a:r>
            <a:r>
              <a:rPr sz="5742" i="1" dirty="0"/>
              <a:t> 24 </a:t>
            </a:r>
            <a:r>
              <a:rPr sz="5742" i="1" dirty="0" err="1"/>
              <a:t>óra</a:t>
            </a:r>
            <a:r>
              <a:rPr dirty="0"/>
              <a:t>)</a:t>
            </a:r>
          </a:p>
          <a:p>
            <a:pPr defTabSz="397763">
              <a:defRPr sz="3828" b="0">
                <a:solidFill>
                  <a:srgbClr val="D6D5D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 - a </a:t>
            </a:r>
            <a:r>
              <a:rPr dirty="0" err="1"/>
              <a:t>munkáltató</a:t>
            </a:r>
            <a:r>
              <a:rPr dirty="0"/>
              <a:t> </a:t>
            </a:r>
            <a:r>
              <a:rPr dirty="0" err="1"/>
              <a:t>által</a:t>
            </a:r>
            <a:r>
              <a:rPr dirty="0"/>
              <a:t> </a:t>
            </a:r>
            <a:r>
              <a:rPr dirty="0" err="1"/>
              <a:t>munkaórában</a:t>
            </a:r>
            <a:r>
              <a:rPr dirty="0"/>
              <a:t> </a:t>
            </a:r>
            <a:r>
              <a:rPr dirty="0" err="1"/>
              <a:t>igazolt</a:t>
            </a:r>
            <a:r>
              <a:rPr dirty="0"/>
              <a:t> - 2004. </a:t>
            </a:r>
            <a:r>
              <a:rPr dirty="0" err="1"/>
              <a:t>május</a:t>
            </a:r>
            <a:r>
              <a:rPr dirty="0"/>
              <a:t> 1-jét </a:t>
            </a:r>
            <a:r>
              <a:rPr dirty="0" err="1"/>
              <a:t>követő</a:t>
            </a:r>
            <a:r>
              <a:rPr dirty="0"/>
              <a:t>, - </a:t>
            </a:r>
            <a:r>
              <a:rPr dirty="0" err="1"/>
              <a:t>napi</a:t>
            </a:r>
            <a:r>
              <a:rPr dirty="0"/>
              <a:t> 8 </a:t>
            </a:r>
            <a:r>
              <a:rPr dirty="0" err="1"/>
              <a:t>óra</a:t>
            </a:r>
            <a:r>
              <a:rPr dirty="0"/>
              <a:t> </a:t>
            </a:r>
            <a:r>
              <a:rPr dirty="0" err="1"/>
              <a:t>alapulvételével</a:t>
            </a:r>
            <a:r>
              <a:rPr dirty="0"/>
              <a:t> </a:t>
            </a:r>
            <a:r>
              <a:rPr dirty="0" err="1"/>
              <a:t>átszámított</a:t>
            </a:r>
            <a:r>
              <a:rPr dirty="0"/>
              <a:t> - </a:t>
            </a:r>
            <a:r>
              <a:rPr dirty="0" err="1"/>
              <a:t>időtartamát</a:t>
            </a:r>
            <a:r>
              <a:rPr dirty="0"/>
              <a:t>. </a:t>
            </a:r>
          </a:p>
        </p:txBody>
      </p:sp>
      <p:sp>
        <p:nvSpPr>
          <p:cNvPr id="163" name="Csak a nyugdíjszámítási eljárásban vehető figyelembe,…"/>
          <p:cNvSpPr txBox="1"/>
          <p:nvPr/>
        </p:nvSpPr>
        <p:spPr>
          <a:xfrm>
            <a:off x="33300" y="11414881"/>
            <a:ext cx="24384003" cy="2062238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440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Csak</a:t>
            </a:r>
            <a:r>
              <a:rPr dirty="0"/>
              <a:t> a </a:t>
            </a:r>
            <a:r>
              <a:rPr dirty="0" err="1"/>
              <a:t>nyugdíjszámítási</a:t>
            </a:r>
            <a:r>
              <a:rPr dirty="0"/>
              <a:t> </a:t>
            </a:r>
            <a:r>
              <a:rPr dirty="0" err="1"/>
              <a:t>eljárásban</a:t>
            </a:r>
            <a:r>
              <a:rPr dirty="0"/>
              <a:t> </a:t>
            </a:r>
            <a:r>
              <a:rPr dirty="0" err="1"/>
              <a:t>vehető</a:t>
            </a:r>
            <a:r>
              <a:rPr dirty="0"/>
              <a:t> </a:t>
            </a:r>
            <a:r>
              <a:rPr dirty="0" err="1"/>
              <a:t>figyelembe</a:t>
            </a:r>
            <a:r>
              <a:rPr dirty="0"/>
              <a:t>, </a:t>
            </a:r>
          </a:p>
          <a:p>
            <a:pPr>
              <a:defRPr sz="440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ellátás</a:t>
            </a:r>
            <a:r>
              <a:rPr dirty="0"/>
              <a:t> </a:t>
            </a:r>
            <a:r>
              <a:rPr dirty="0" err="1"/>
              <a:t>mellett</a:t>
            </a:r>
            <a:r>
              <a:rPr dirty="0"/>
              <a:t> </a:t>
            </a:r>
            <a:r>
              <a:rPr dirty="0" err="1"/>
              <a:t>végzett</a:t>
            </a:r>
            <a:r>
              <a:rPr dirty="0"/>
              <a:t> </a:t>
            </a:r>
            <a:r>
              <a:rPr dirty="0" err="1"/>
              <a:t>munkával</a:t>
            </a:r>
            <a:r>
              <a:rPr dirty="0"/>
              <a:t> </a:t>
            </a:r>
            <a:r>
              <a:rPr dirty="0" err="1"/>
              <a:t>szerzendő</a:t>
            </a:r>
            <a:r>
              <a:rPr dirty="0"/>
              <a:t> </a:t>
            </a:r>
            <a:r>
              <a:rPr dirty="0" err="1"/>
              <a:t>legalább</a:t>
            </a:r>
            <a:r>
              <a:rPr dirty="0"/>
              <a:t> 365 nap </a:t>
            </a:r>
            <a:r>
              <a:rPr dirty="0" err="1"/>
              <a:t>szolgálati</a:t>
            </a:r>
            <a:r>
              <a:rPr dirty="0"/>
              <a:t> </a:t>
            </a:r>
            <a:r>
              <a:rPr dirty="0" err="1"/>
              <a:t>idő</a:t>
            </a:r>
            <a:r>
              <a:rPr dirty="0"/>
              <a:t> </a:t>
            </a:r>
          </a:p>
          <a:p>
            <a:pPr>
              <a:defRPr sz="440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ezzel</a:t>
            </a:r>
            <a:r>
              <a:rPr dirty="0"/>
              <a:t> </a:t>
            </a:r>
            <a:r>
              <a:rPr dirty="0" err="1"/>
              <a:t>nem</a:t>
            </a:r>
            <a:r>
              <a:rPr dirty="0"/>
              <a:t> </a:t>
            </a:r>
            <a:r>
              <a:rPr dirty="0" err="1"/>
              <a:t>növelhető</a:t>
            </a:r>
            <a:r>
              <a:rPr dirty="0"/>
              <a:t>!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Korhatár előtti ellátásban részesülő…"/>
          <p:cNvSpPr txBox="1">
            <a:spLocks noGrp="1"/>
          </p:cNvSpPr>
          <p:nvPr>
            <p:ph type="body" sz="half" idx="1"/>
          </p:nvPr>
        </p:nvSpPr>
        <p:spPr>
          <a:xfrm>
            <a:off x="-2397" y="-9883"/>
            <a:ext cx="24384001" cy="4590575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Korhatár előtti ellátásban részesülő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egészségügyi dolgozó </a:t>
            </a:r>
          </a:p>
          <a:p>
            <a:pPr>
              <a:defRPr sz="90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előnyök</a:t>
            </a:r>
          </a:p>
        </p:txBody>
      </p:sp>
      <p:sp>
        <p:nvSpPr>
          <p:cNvPr id="166" name="kereset (nem járulékmentes!)…"/>
          <p:cNvSpPr/>
          <p:nvPr/>
        </p:nvSpPr>
        <p:spPr>
          <a:xfrm>
            <a:off x="0" y="6219418"/>
            <a:ext cx="24384001" cy="4868288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>
              <a:defRPr sz="28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kereset (nem járulékmentes!)</a:t>
            </a:r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+</a:t>
            </a:r>
          </a:p>
          <a:p>
            <a:pPr>
              <a:defRPr sz="90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járulékmentes nyugdíjpótló jövedelemkiegészítés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Korhatár előtti ellátásban részesülő…"/>
          <p:cNvSpPr txBox="1">
            <a:spLocks noGrp="1"/>
          </p:cNvSpPr>
          <p:nvPr>
            <p:ph type="body" sz="half" idx="1"/>
          </p:nvPr>
        </p:nvSpPr>
        <p:spPr>
          <a:xfrm>
            <a:off x="-2397" y="-9883"/>
            <a:ext cx="24384001" cy="4590575"/>
          </a:xfrm>
          <a:prstGeom prst="rect">
            <a:avLst/>
          </a:prstGeom>
          <a:solidFill>
            <a:srgbClr val="5E5E5E"/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Korhatár előtti ellátásban részesülő</a:t>
            </a:r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egészségügyi dolgozó</a:t>
            </a:r>
          </a:p>
          <a:p>
            <a:pPr>
              <a:defRPr sz="900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hátrányok</a:t>
            </a:r>
          </a:p>
        </p:txBody>
      </p:sp>
      <p:sp>
        <p:nvSpPr>
          <p:cNvPr id="169" name="A jövedelemkiegészítést KORLÁTOZZA…"/>
          <p:cNvSpPr/>
          <p:nvPr/>
        </p:nvSpPr>
        <p:spPr>
          <a:xfrm>
            <a:off x="0" y="5577075"/>
            <a:ext cx="24384001" cy="4212354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 defTabSz="457200">
              <a:defRPr sz="880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jövedelemkiegészítést KORLÁTOZZA </a:t>
            </a:r>
          </a:p>
          <a:p>
            <a:pPr defTabSz="457200">
              <a:defRPr sz="880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az éves keretösszeg </a:t>
            </a:r>
          </a:p>
          <a:p>
            <a:pPr defTabSz="457200">
              <a:defRPr sz="8800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(2022: 3,6 millió Ft)</a:t>
            </a:r>
          </a:p>
        </p:txBody>
      </p:sp>
      <p:sp>
        <p:nvSpPr>
          <p:cNvPr id="170" name="A jövedelemkiegészítés nem terjed ki…"/>
          <p:cNvSpPr/>
          <p:nvPr/>
        </p:nvSpPr>
        <p:spPr>
          <a:xfrm>
            <a:off x="0" y="10785812"/>
            <a:ext cx="24384001" cy="217489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 lnSpcReduction="10000"/>
          </a:bodyPr>
          <a:lstStyle/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jövedelemkiegészítés</a:t>
            </a:r>
            <a:r>
              <a:rPr dirty="0"/>
              <a:t> </a:t>
            </a:r>
            <a:r>
              <a:rPr dirty="0" err="1"/>
              <a:t>nem</a:t>
            </a:r>
            <a:r>
              <a:rPr dirty="0"/>
              <a:t> </a:t>
            </a:r>
            <a:r>
              <a:rPr dirty="0" err="1"/>
              <a:t>terjed</a:t>
            </a:r>
            <a:r>
              <a:rPr dirty="0"/>
              <a:t> </a:t>
            </a:r>
            <a:r>
              <a:rPr dirty="0" err="1"/>
              <a:t>ki</a:t>
            </a:r>
            <a:r>
              <a:rPr dirty="0"/>
              <a:t> </a:t>
            </a:r>
          </a:p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13. </a:t>
            </a:r>
            <a:r>
              <a:rPr dirty="0" err="1"/>
              <a:t>havi</a:t>
            </a:r>
            <a:r>
              <a:rPr dirty="0"/>
              <a:t> </a:t>
            </a:r>
            <a:r>
              <a:rPr dirty="0" err="1"/>
              <a:t>nyugdíjra</a:t>
            </a:r>
            <a:r>
              <a:rPr dirty="0"/>
              <a:t> és a </a:t>
            </a:r>
            <a:r>
              <a:rPr dirty="0" err="1"/>
              <a:t>nyugdíjprémiumra</a:t>
            </a:r>
            <a:endParaRPr lang="hu-HU" dirty="0"/>
          </a:p>
          <a:p>
            <a:pPr defTabSz="370331">
              <a:defRPr sz="712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Off val="-1357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Lehetséges lobbizási irányok"/>
          <p:cNvSpPr txBox="1">
            <a:spLocks noGrp="1"/>
          </p:cNvSpPr>
          <p:nvPr>
            <p:ph type="body" sz="quarter" idx="1"/>
          </p:nvPr>
        </p:nvSpPr>
        <p:spPr>
          <a:xfrm>
            <a:off x="-15932" y="682069"/>
            <a:ext cx="24415865" cy="2269650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Lehetséges lobbizási irányok</a:t>
            </a:r>
          </a:p>
        </p:txBody>
      </p:sp>
      <p:sp>
        <p:nvSpPr>
          <p:cNvPr id="173" name="A közszférában se szüneteljen a nyugdíj és a korhatár előtti ellátás…"/>
          <p:cNvSpPr/>
          <p:nvPr/>
        </p:nvSpPr>
        <p:spPr>
          <a:xfrm>
            <a:off x="-15933" y="3856622"/>
            <a:ext cx="24415866" cy="4033661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 lnSpcReduction="10000"/>
          </a:bodyPr>
          <a:lstStyle/>
          <a:p>
            <a:pPr>
              <a:defRPr sz="66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>
              <a:defRPr sz="66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közszférában</a:t>
            </a:r>
            <a:r>
              <a:rPr dirty="0"/>
              <a:t> se </a:t>
            </a:r>
            <a:r>
              <a:rPr dirty="0" err="1"/>
              <a:t>szüneteljen</a:t>
            </a:r>
            <a:r>
              <a:rPr dirty="0"/>
              <a:t> a </a:t>
            </a:r>
            <a:r>
              <a:rPr dirty="0" err="1"/>
              <a:t>nyugdíj</a:t>
            </a:r>
            <a:r>
              <a:rPr dirty="0"/>
              <a:t> és a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ellátás</a:t>
            </a:r>
            <a:r>
              <a:rPr dirty="0"/>
              <a:t> </a:t>
            </a:r>
          </a:p>
          <a:p>
            <a:pPr>
              <a:defRPr sz="66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közszolgálati</a:t>
            </a:r>
            <a:r>
              <a:rPr dirty="0"/>
              <a:t> </a:t>
            </a:r>
            <a:r>
              <a:rPr dirty="0" err="1"/>
              <a:t>jellegű</a:t>
            </a:r>
            <a:r>
              <a:rPr dirty="0"/>
              <a:t> </a:t>
            </a:r>
            <a:r>
              <a:rPr dirty="0" err="1"/>
              <a:t>jogviszonyok</a:t>
            </a:r>
            <a:r>
              <a:rPr dirty="0"/>
              <a:t> </a:t>
            </a:r>
            <a:r>
              <a:rPr dirty="0" err="1"/>
              <a:t>fennállása</a:t>
            </a:r>
            <a:r>
              <a:rPr dirty="0"/>
              <a:t> </a:t>
            </a:r>
            <a:r>
              <a:rPr dirty="0" err="1"/>
              <a:t>alatt</a:t>
            </a:r>
            <a:endParaRPr dirty="0"/>
          </a:p>
          <a:p>
            <a:pPr>
              <a:defRPr sz="6600" b="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(a </a:t>
            </a:r>
            <a:r>
              <a:rPr dirty="0" err="1"/>
              <a:t>versenyszférában</a:t>
            </a:r>
            <a:r>
              <a:rPr dirty="0"/>
              <a:t> </a:t>
            </a:r>
            <a:r>
              <a:rPr dirty="0" err="1"/>
              <a:t>nincs</a:t>
            </a:r>
            <a:r>
              <a:rPr dirty="0"/>
              <a:t> </a:t>
            </a:r>
            <a:r>
              <a:rPr dirty="0" err="1"/>
              <a:t>ilyen</a:t>
            </a:r>
            <a:r>
              <a:rPr dirty="0"/>
              <a:t> </a:t>
            </a:r>
            <a:r>
              <a:rPr dirty="0" err="1"/>
              <a:t>korlátozás</a:t>
            </a:r>
            <a:r>
              <a:rPr dirty="0"/>
              <a:t>)</a:t>
            </a:r>
            <a:endParaRPr lang="hu-HU" dirty="0"/>
          </a:p>
          <a:p>
            <a:pPr>
              <a:defRPr sz="6600" b="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sp>
        <p:nvSpPr>
          <p:cNvPr id="174" name="A korhatár előtti ellátásban részesülő az éves keretösszeg korlátozása nélkül…"/>
          <p:cNvSpPr/>
          <p:nvPr/>
        </p:nvSpPr>
        <p:spPr>
          <a:xfrm>
            <a:off x="-15933" y="8337986"/>
            <a:ext cx="24415866" cy="385804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 lnSpcReduction="10000"/>
          </a:bodyPr>
          <a:lstStyle/>
          <a:p>
            <a:pPr defTabSz="780454">
              <a:defRPr sz="627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780454">
              <a:defRPr sz="627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ellátásban</a:t>
            </a:r>
            <a:r>
              <a:rPr dirty="0"/>
              <a:t> </a:t>
            </a:r>
            <a:r>
              <a:rPr dirty="0" err="1"/>
              <a:t>részesülő</a:t>
            </a:r>
            <a:r>
              <a:rPr dirty="0"/>
              <a:t> </a:t>
            </a:r>
            <a:r>
              <a:rPr dirty="0" err="1"/>
              <a:t>az</a:t>
            </a:r>
            <a:r>
              <a:rPr dirty="0"/>
              <a:t> </a:t>
            </a:r>
            <a:r>
              <a:rPr dirty="0" err="1"/>
              <a:t>éves</a:t>
            </a:r>
            <a:r>
              <a:rPr dirty="0"/>
              <a:t> </a:t>
            </a:r>
            <a:r>
              <a:rPr dirty="0" err="1"/>
              <a:t>keretösszeg</a:t>
            </a:r>
            <a:r>
              <a:rPr dirty="0"/>
              <a:t> </a:t>
            </a:r>
            <a:r>
              <a:rPr dirty="0" err="1"/>
              <a:t>korlátozása</a:t>
            </a:r>
            <a:r>
              <a:rPr dirty="0"/>
              <a:t> </a:t>
            </a:r>
            <a:r>
              <a:rPr dirty="0" err="1"/>
              <a:t>nélkül</a:t>
            </a:r>
            <a:r>
              <a:rPr dirty="0"/>
              <a:t> </a:t>
            </a:r>
          </a:p>
          <a:p>
            <a:pPr defTabSz="780454">
              <a:defRPr sz="627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vehesse</a:t>
            </a:r>
            <a:r>
              <a:rPr dirty="0"/>
              <a:t> </a:t>
            </a:r>
            <a:r>
              <a:rPr dirty="0" err="1"/>
              <a:t>föl</a:t>
            </a:r>
            <a:r>
              <a:rPr dirty="0"/>
              <a:t> </a:t>
            </a:r>
            <a:r>
              <a:rPr dirty="0" err="1"/>
              <a:t>az</a:t>
            </a:r>
            <a:r>
              <a:rPr dirty="0"/>
              <a:t> </a:t>
            </a:r>
            <a:r>
              <a:rPr dirty="0" err="1"/>
              <a:t>ellátása</a:t>
            </a:r>
            <a:r>
              <a:rPr dirty="0"/>
              <a:t> </a:t>
            </a:r>
            <a:r>
              <a:rPr dirty="0" err="1"/>
              <a:t>mellett</a:t>
            </a:r>
            <a:r>
              <a:rPr dirty="0"/>
              <a:t> </a:t>
            </a:r>
            <a:r>
              <a:rPr dirty="0" err="1"/>
              <a:t>szerzett</a:t>
            </a:r>
            <a:r>
              <a:rPr dirty="0"/>
              <a:t> </a:t>
            </a:r>
            <a:r>
              <a:rPr dirty="0" err="1"/>
              <a:t>keresetét</a:t>
            </a:r>
            <a:r>
              <a:rPr dirty="0"/>
              <a:t> </a:t>
            </a:r>
          </a:p>
          <a:p>
            <a:pPr defTabSz="780454">
              <a:defRPr sz="6270" b="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(</a:t>
            </a:r>
            <a:r>
              <a:rPr dirty="0" err="1"/>
              <a:t>akárcsak</a:t>
            </a:r>
            <a:r>
              <a:rPr dirty="0"/>
              <a:t> a Nők40-ben </a:t>
            </a:r>
            <a:r>
              <a:rPr dirty="0" err="1"/>
              <a:t>részesülők</a:t>
            </a:r>
            <a:r>
              <a:rPr dirty="0"/>
              <a:t>)</a:t>
            </a:r>
            <a:endParaRPr lang="hu-HU" dirty="0"/>
          </a:p>
          <a:p>
            <a:pPr defTabSz="780454">
              <a:defRPr sz="6270" b="0" i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Másodlagos lobbizási irányok"/>
          <p:cNvSpPr txBox="1">
            <a:spLocks noGrp="1"/>
          </p:cNvSpPr>
          <p:nvPr>
            <p:ph type="body" sz="quarter" idx="1"/>
          </p:nvPr>
        </p:nvSpPr>
        <p:spPr>
          <a:xfrm>
            <a:off x="-15932" y="-3731"/>
            <a:ext cx="24415865" cy="2269650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Másodlagos lobbizási irányok</a:t>
            </a:r>
          </a:p>
        </p:txBody>
      </p:sp>
      <p:sp>
        <p:nvSpPr>
          <p:cNvPr id="177" name="legalább az eszj-ben dolgozó nyugdíjas és korhatár előtti ellátott…"/>
          <p:cNvSpPr/>
          <p:nvPr/>
        </p:nvSpPr>
        <p:spPr>
          <a:xfrm>
            <a:off x="-15933" y="2199818"/>
            <a:ext cx="24415866" cy="1152457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642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i="1" dirty="0" err="1"/>
              <a:t>legalább</a:t>
            </a:r>
            <a:r>
              <a:rPr b="1" i="1" dirty="0"/>
              <a:t> </a:t>
            </a:r>
            <a:r>
              <a:rPr b="1" i="1" dirty="0" err="1"/>
              <a:t>az</a:t>
            </a:r>
            <a:r>
              <a:rPr b="1" i="1" dirty="0"/>
              <a:t> </a:t>
            </a:r>
            <a:r>
              <a:rPr b="1" i="1" dirty="0" err="1"/>
              <a:t>eszj</a:t>
            </a:r>
            <a:r>
              <a:rPr b="1" i="1" dirty="0"/>
              <a:t>-ben</a:t>
            </a:r>
            <a:r>
              <a:rPr dirty="0"/>
              <a:t> </a:t>
            </a:r>
            <a:r>
              <a:rPr dirty="0" err="1"/>
              <a:t>dolgozó</a:t>
            </a:r>
            <a:r>
              <a:rPr dirty="0"/>
              <a:t> </a:t>
            </a:r>
            <a:r>
              <a:rPr dirty="0" err="1"/>
              <a:t>nyugdíjas</a:t>
            </a:r>
            <a:r>
              <a:rPr dirty="0"/>
              <a:t> és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ellátott</a:t>
            </a:r>
            <a:r>
              <a:rPr dirty="0"/>
              <a:t> </a:t>
            </a:r>
          </a:p>
          <a:p>
            <a:pPr defTabSz="599717">
              <a:defRPr sz="642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korlátozás</a:t>
            </a:r>
            <a:r>
              <a:rPr dirty="0"/>
              <a:t> </a:t>
            </a:r>
            <a:r>
              <a:rPr dirty="0" err="1"/>
              <a:t>nélkül</a:t>
            </a:r>
            <a:r>
              <a:rPr dirty="0"/>
              <a:t> </a:t>
            </a:r>
            <a:r>
              <a:rPr dirty="0" err="1"/>
              <a:t>vehesse</a:t>
            </a:r>
            <a:r>
              <a:rPr dirty="0"/>
              <a:t> </a:t>
            </a:r>
            <a:r>
              <a:rPr dirty="0" err="1"/>
              <a:t>föl</a:t>
            </a:r>
            <a:r>
              <a:rPr dirty="0"/>
              <a:t> </a:t>
            </a:r>
          </a:p>
          <a:p>
            <a:pPr defTabSz="599717">
              <a:defRPr sz="642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 </a:t>
            </a:r>
            <a:r>
              <a:rPr dirty="0" err="1"/>
              <a:t>nyugdíja</a:t>
            </a:r>
            <a:r>
              <a:rPr dirty="0"/>
              <a:t>/</a:t>
            </a:r>
            <a:r>
              <a:rPr dirty="0" err="1"/>
              <a:t>ellátása</a:t>
            </a:r>
            <a:r>
              <a:rPr dirty="0"/>
              <a:t> </a:t>
            </a:r>
            <a:r>
              <a:rPr dirty="0" err="1"/>
              <a:t>mellett</a:t>
            </a:r>
            <a:r>
              <a:rPr dirty="0"/>
              <a:t> a </a:t>
            </a:r>
            <a:r>
              <a:rPr dirty="0" err="1"/>
              <a:t>keresetét</a:t>
            </a:r>
            <a:r>
              <a:rPr dirty="0"/>
              <a:t> is, </a:t>
            </a:r>
          </a:p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4818" b="0" i="1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vagyis</a:t>
            </a:r>
            <a:endParaRPr dirty="0"/>
          </a:p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4818" b="0" i="1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váljék</a:t>
            </a:r>
            <a:r>
              <a:rPr dirty="0"/>
              <a:t> </a:t>
            </a:r>
            <a:r>
              <a:rPr dirty="0" err="1"/>
              <a:t>okafogyottá</a:t>
            </a:r>
            <a:r>
              <a:rPr dirty="0"/>
              <a:t> a JKR </a:t>
            </a:r>
            <a:r>
              <a:rPr dirty="0" err="1"/>
              <a:t>árnyék-nyugdíjrendszere</a:t>
            </a:r>
            <a:r>
              <a:rPr lang="hu-HU" dirty="0"/>
              <a:t>, vagy legalább</a:t>
            </a:r>
            <a:r>
              <a:rPr dirty="0"/>
              <a:t> </a:t>
            </a:r>
          </a:p>
          <a:p>
            <a:pPr defTabSz="599717">
              <a:defRPr sz="4818" b="0" i="1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4818" b="0" i="1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szűnjék</a:t>
            </a:r>
            <a:r>
              <a:rPr dirty="0"/>
              <a:t> meg a </a:t>
            </a:r>
            <a:r>
              <a:rPr dirty="0" err="1"/>
              <a:t>korhatár</a:t>
            </a:r>
            <a:r>
              <a:rPr dirty="0"/>
              <a:t> </a:t>
            </a:r>
            <a:r>
              <a:rPr dirty="0" err="1"/>
              <a:t>előtti</a:t>
            </a:r>
            <a:r>
              <a:rPr dirty="0"/>
              <a:t> </a:t>
            </a:r>
            <a:r>
              <a:rPr dirty="0" err="1"/>
              <a:t>ellátásban</a:t>
            </a:r>
            <a:r>
              <a:rPr dirty="0"/>
              <a:t> </a:t>
            </a:r>
            <a:r>
              <a:rPr dirty="0" err="1"/>
              <a:t>részesülőnek</a:t>
            </a:r>
            <a:r>
              <a:rPr dirty="0"/>
              <a:t> </a:t>
            </a:r>
            <a:r>
              <a:rPr dirty="0" err="1"/>
              <a:t>járó</a:t>
            </a:r>
            <a:r>
              <a:rPr dirty="0"/>
              <a:t> </a:t>
            </a:r>
            <a:r>
              <a:rPr dirty="0" err="1"/>
              <a:t>jövedelemkiegészítésre</a:t>
            </a:r>
            <a:r>
              <a:rPr dirty="0"/>
              <a:t> </a:t>
            </a:r>
            <a:r>
              <a:rPr dirty="0" err="1"/>
              <a:t>vonatkozó</a:t>
            </a:r>
            <a:r>
              <a:rPr dirty="0"/>
              <a:t> </a:t>
            </a:r>
            <a:r>
              <a:rPr dirty="0" err="1"/>
              <a:t>éves</a:t>
            </a:r>
            <a:r>
              <a:rPr dirty="0"/>
              <a:t> </a:t>
            </a:r>
            <a:r>
              <a:rPr dirty="0" err="1"/>
              <a:t>keretösszeg</a:t>
            </a:r>
            <a:r>
              <a:rPr dirty="0"/>
              <a:t> </a:t>
            </a:r>
            <a:r>
              <a:rPr dirty="0" err="1"/>
              <a:t>korlátozása</a:t>
            </a:r>
            <a:endParaRPr dirty="0"/>
          </a:p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599717">
              <a:defRPr sz="481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Harmadlagos lobbizási irány"/>
          <p:cNvSpPr txBox="1">
            <a:spLocks noGrp="1"/>
          </p:cNvSpPr>
          <p:nvPr>
            <p:ph type="body" sz="quarter" idx="1"/>
          </p:nvPr>
        </p:nvSpPr>
        <p:spPr>
          <a:xfrm>
            <a:off x="-15932" y="-3731"/>
            <a:ext cx="24415865" cy="2269650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Harmadlagos lobbizási irány</a:t>
            </a:r>
          </a:p>
        </p:txBody>
      </p:sp>
      <p:sp>
        <p:nvSpPr>
          <p:cNvPr id="180" name="A JKR-ben…"/>
          <p:cNvSpPr/>
          <p:nvPr/>
        </p:nvSpPr>
        <p:spPr>
          <a:xfrm>
            <a:off x="-15933" y="2199818"/>
            <a:ext cx="24415866" cy="1152457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JKR-ben</a:t>
            </a:r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nyugdíjpótló jövedelemkiegészítés</a:t>
            </a:r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818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terjedjen ki a 13. havi nyugdíjra és </a:t>
            </a:r>
          </a:p>
          <a:p>
            <a:pPr defTabSz="764024">
              <a:defRPr sz="818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nyugdíjprémiumra is</a:t>
            </a:r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764024">
              <a:defRPr sz="6138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Harmadlagos lobbizási irány"/>
          <p:cNvSpPr txBox="1">
            <a:spLocks noGrp="1"/>
          </p:cNvSpPr>
          <p:nvPr>
            <p:ph type="body" sz="quarter" idx="1"/>
          </p:nvPr>
        </p:nvSpPr>
        <p:spPr>
          <a:xfrm>
            <a:off x="-15932" y="-3731"/>
            <a:ext cx="24415865" cy="2269650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Harmadlagos lobbizási irány</a:t>
            </a:r>
          </a:p>
        </p:txBody>
      </p:sp>
      <p:sp>
        <p:nvSpPr>
          <p:cNvPr id="183" name="Eütev. (2003. évi 84.) törvény 16/B. § (2) bekezdés módosított szövege lehet:…"/>
          <p:cNvSpPr/>
          <p:nvPr/>
        </p:nvSpPr>
        <p:spPr>
          <a:xfrm>
            <a:off x="-15933" y="2199818"/>
            <a:ext cx="24415866" cy="1152457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Eütev. (2003. évi 84.) törvény 16/B. § (2) bekezdés módosított szövege lehet:</a:t>
            </a:r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283463">
              <a:defRPr sz="477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(2) A munkáltató által meghatározott jövedelemkiegészítésnek az egészségügyi dolgozót megillető, a kifizetést terhelő adók és járulékok nélkül számított (a továbbiakban: nettó) mértéke nem lehet magasabb az egészségügyi dolgozót az egészségügyi szolgálati, honvédelmi alkalmazotti, kormányzati szolgálati, adó- és vámhatósági szolgálati jogviszony fennállása miatt történő szüneteltetés hiányában egyébként megillető pénzellátás</a:t>
            </a:r>
            <a:r>
              <a:rPr b="1" i="1">
                <a:solidFill>
                  <a:schemeClr val="accent4"/>
                </a:solidFill>
              </a:rPr>
              <a:t>nak a 13. havi nyugdíj, a nyugdíjprémium, valamint a kötelező és rendkívüli nyugdíjemelések figyelembevételével számított</a:t>
            </a:r>
            <a:r>
              <a:rPr>
                <a:solidFill>
                  <a:schemeClr val="accent4"/>
                </a:solidFill>
              </a:rPr>
              <a:t> </a:t>
            </a:r>
            <a:r>
              <a:t>havi összegénél.</a:t>
            </a:r>
          </a:p>
          <a:p>
            <a:pPr defTabSz="283463">
              <a:defRPr sz="4092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 defTabSz="509349">
              <a:defRPr sz="4092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Negyedleges lobbizási irány"/>
          <p:cNvSpPr txBox="1">
            <a:spLocks noGrp="1"/>
          </p:cNvSpPr>
          <p:nvPr>
            <p:ph type="body" sz="quarter" idx="1"/>
          </p:nvPr>
        </p:nvSpPr>
        <p:spPr>
          <a:xfrm>
            <a:off x="-15932" y="-3731"/>
            <a:ext cx="24415865" cy="2269650"/>
          </a:xfrm>
          <a:prstGeom prst="rect">
            <a:avLst/>
          </a:prstGeom>
          <a:solidFill>
            <a:schemeClr val="accent3">
              <a:hueOff val="914337"/>
              <a:satOff val="31515"/>
              <a:lumOff val="-30790"/>
            </a:schemeClr>
          </a:solidFill>
        </p:spPr>
        <p:txBody>
          <a:bodyPr/>
          <a:lstStyle/>
          <a:p>
            <a:pPr>
              <a:defRPr sz="28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  <a:p>
            <a:pPr>
              <a:defRPr sz="9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Negyedleges lobbizási irány</a:t>
            </a:r>
          </a:p>
        </p:txBody>
      </p:sp>
      <p:sp>
        <p:nvSpPr>
          <p:cNvPr id="186" name="Az ÖVT-vel szerezhető többlet szolgálati idő igazolása…"/>
          <p:cNvSpPr/>
          <p:nvPr/>
        </p:nvSpPr>
        <p:spPr>
          <a:xfrm>
            <a:off x="-15933" y="2199818"/>
            <a:ext cx="24415866" cy="11524577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361188"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361188"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Az ÖVT-vel </a:t>
            </a:r>
            <a:r>
              <a:rPr dirty="0" err="1"/>
              <a:t>szerezhető</a:t>
            </a:r>
            <a:r>
              <a:rPr dirty="0"/>
              <a:t> </a:t>
            </a:r>
            <a:r>
              <a:rPr dirty="0" err="1"/>
              <a:t>többlet</a:t>
            </a:r>
            <a:r>
              <a:rPr dirty="0"/>
              <a:t> </a:t>
            </a:r>
            <a:r>
              <a:rPr dirty="0" err="1"/>
              <a:t>szolgálati</a:t>
            </a:r>
            <a:r>
              <a:rPr dirty="0"/>
              <a:t> </a:t>
            </a:r>
            <a:r>
              <a:rPr dirty="0" err="1"/>
              <a:t>idő</a:t>
            </a:r>
            <a:endParaRPr dirty="0"/>
          </a:p>
          <a:p>
            <a:pPr defTabSz="361188"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 </a:t>
            </a:r>
          </a:p>
          <a:p>
            <a:pPr defTabSz="361188">
              <a:buSzPct val="100000"/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hu-HU" dirty="0"/>
              <a:t>1. igazolása </a:t>
            </a:r>
            <a:r>
              <a:rPr dirty="0" err="1"/>
              <a:t>automatizált</a:t>
            </a:r>
            <a:r>
              <a:rPr dirty="0"/>
              <a:t> </a:t>
            </a:r>
            <a:r>
              <a:rPr dirty="0" err="1"/>
              <a:t>legyen</a:t>
            </a:r>
            <a:endParaRPr dirty="0"/>
          </a:p>
          <a:p>
            <a:pPr marL="1207095" indent="-1207095" defTabSz="361188">
              <a:buSzPct val="100000"/>
              <a:buAutoNum type="romanLcParenBoth"/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361188">
              <a:buSzPct val="100000"/>
              <a:defRPr sz="6083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hu-HU" dirty="0"/>
              <a:t>2. a nem ügyeleti órák 2-es szorzóval számítsanak be</a:t>
            </a:r>
          </a:p>
          <a:p>
            <a:pPr defTabSz="361188">
              <a:defRPr sz="5214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defTabSz="649009">
              <a:defRPr sz="5214" b="0">
                <a:solidFill>
                  <a:srgbClr val="D6D5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nyg_youtube.png" descr="nyg_youtu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96929" y="-6113953"/>
            <a:ext cx="35577857" cy="20012547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Dr. Farkas András…"/>
          <p:cNvSpPr/>
          <p:nvPr/>
        </p:nvSpPr>
        <p:spPr>
          <a:xfrm>
            <a:off x="-52006" y="9034243"/>
            <a:ext cx="24488013" cy="3837588"/>
          </a:xfrm>
          <a:prstGeom prst="rect">
            <a:avLst/>
          </a:prstGeom>
          <a:solidFill>
            <a:srgbClr val="0365C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6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Dr. Farkas András</a:t>
            </a:r>
          </a:p>
          <a:p>
            <a:pPr>
              <a:defRPr sz="5800" b="0" i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NyugdíjGuru</a:t>
            </a:r>
            <a:r>
              <a:rPr dirty="0"/>
              <a:t> News</a:t>
            </a:r>
          </a:p>
          <a:p>
            <a:pPr>
              <a:defRPr sz="58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www.nyugdijguru.hu</a:t>
            </a:r>
          </a:p>
          <a:p>
            <a:pPr>
              <a:defRPr sz="58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www.facebook.com/nyugdijguru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678</Words>
  <Application>Microsoft Office PowerPoint</Application>
  <PresentationFormat>Egyéni</PresentationFormat>
  <Paragraphs>148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5" baseType="lpstr">
      <vt:lpstr>Calibri</vt:lpstr>
      <vt:lpstr>Gill Sans</vt:lpstr>
      <vt:lpstr>Helvetica Light</vt:lpstr>
      <vt:lpstr>Helvetica Neue</vt:lpstr>
      <vt:lpstr>Helvetica Neue Light</vt:lpstr>
      <vt:lpstr>Helvetica Neue Medium</vt:lpstr>
      <vt:lpstr>Helvetica Neue Thin</vt:lpstr>
      <vt:lpstr>Times New Roman</vt:lpstr>
      <vt:lpstr>White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cp:lastModifiedBy>Csík Melinda Hajnalka</cp:lastModifiedBy>
  <cp:revision>5</cp:revision>
  <dcterms:modified xsi:type="dcterms:W3CDTF">2022-06-02T13:30:47Z</dcterms:modified>
</cp:coreProperties>
</file>