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65" r:id="rId6"/>
    <p:sldId id="261" r:id="rId7"/>
    <p:sldId id="266" r:id="rId8"/>
    <p:sldId id="262" r:id="rId9"/>
    <p:sldId id="267" r:id="rId10"/>
    <p:sldId id="268" r:id="rId11"/>
    <p:sldId id="270" r:id="rId12"/>
    <p:sldId id="269" r:id="rId1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raulg\Desktop\Ideiglenes\G&#243;gl%20&#193;rp&#225;d%202018.09.08.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00287166111764"/>
          <c:y val="0.18940335525954741"/>
          <c:w val="0.59923783284055987"/>
          <c:h val="0.6352472233224267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Sheet3!$D$4</c:f>
              <c:strCache>
                <c:ptCount val="1"/>
                <c:pt idx="0">
                  <c:v>Beteg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Sheet3!$B$5:$B$9</c:f>
              <c:strCache>
                <c:ptCount val="5"/>
                <c:pt idx="0">
                  <c:v>Egyén, kisközösség</c:v>
                </c:pt>
                <c:pt idx="1">
                  <c:v>Alapellátás</c:v>
                </c:pt>
                <c:pt idx="2">
                  <c:v>Járóbeteg </c:v>
                </c:pt>
                <c:pt idx="3">
                  <c:v>Fekvőbeteg </c:v>
                </c:pt>
                <c:pt idx="4">
                  <c:v>Különleges</c:v>
                </c:pt>
              </c:strCache>
            </c:strRef>
          </c:cat>
          <c:val>
            <c:numRef>
              <c:f>Sheet3!$D$5:$D$9</c:f>
              <c:numCache>
                <c:formatCode>General</c:formatCode>
                <c:ptCount val="5"/>
                <c:pt idx="0">
                  <c:v>100</c:v>
                </c:pt>
                <c:pt idx="1">
                  <c:v>40</c:v>
                </c:pt>
                <c:pt idx="2">
                  <c:v>10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04-4151-9F65-EF7E78ABD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59024"/>
        <c:axId val="2035956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Sheet3!$C$4</c15:sqref>
                        </c15:formulaRef>
                      </c:ext>
                    </c:extLst>
                    <c:strCache>
                      <c:ptCount val="1"/>
                      <c:pt idx="0">
                        <c:v>Gyógyult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Sheet3!$B$5:$B$9</c15:sqref>
                        </c15:formulaRef>
                      </c:ext>
                    </c:extLst>
                    <c:strCache>
                      <c:ptCount val="5"/>
                      <c:pt idx="0">
                        <c:v>Egyén, kisközösség</c:v>
                      </c:pt>
                      <c:pt idx="1">
                        <c:v>Alapellátás</c:v>
                      </c:pt>
                      <c:pt idx="2">
                        <c:v>Járóbeteg </c:v>
                      </c:pt>
                      <c:pt idx="3">
                        <c:v>Fekvőbeteg </c:v>
                      </c:pt>
                      <c:pt idx="4">
                        <c:v>Különleges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Sheet3!$C$5:$C$9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15</c:v>
                      </c:pt>
                      <c:pt idx="1">
                        <c:v>60</c:v>
                      </c:pt>
                      <c:pt idx="2">
                        <c:v>90</c:v>
                      </c:pt>
                      <c:pt idx="3">
                        <c:v>98</c:v>
                      </c:pt>
                      <c:pt idx="4">
                        <c:v>100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6304-4151-9F65-EF7E78ABDB45}"/>
                  </c:ext>
                </c:extLst>
              </c15:ser>
            </c15:filteredBarSeries>
          </c:ext>
        </c:extLst>
      </c:barChart>
      <c:catAx>
        <c:axId val="203590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59568"/>
        <c:crosses val="autoZero"/>
        <c:auto val="1"/>
        <c:lblAlgn val="ctr"/>
        <c:lblOffset val="100"/>
        <c:noMultiLvlLbl val="0"/>
      </c:catAx>
      <c:valAx>
        <c:axId val="2035956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 b="1" dirty="0" err="1"/>
                  <a:t>Arány</a:t>
                </a:r>
                <a:r>
                  <a:rPr lang="en-GB" sz="1600" b="1" baseline="0" dirty="0"/>
                  <a:t> 0-100 (%)</a:t>
                </a:r>
                <a:endParaRPr lang="en-GB" sz="16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0359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0.10751</cdr:x>
      <cdr:y>0.05534</cdr:y>
    </cdr:from>
    <cdr:to>
      <cdr:x>0.22066</cdr:x>
      <cdr:y>0.187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E22F0ECC-636D-E55F-05B8-95CB993B99D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63064" y="281270"/>
          <a:ext cx="803129" cy="66916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0.06177</cdr:x>
      <cdr:y>0.83095</cdr:y>
    </cdr:from>
    <cdr:to>
      <cdr:x>0.26403</cdr:x>
      <cdr:y>0.96147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38458" y="4223336"/>
          <a:ext cx="1435610" cy="6633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400" dirty="0" err="1"/>
            <a:t>Egyén</a:t>
          </a:r>
          <a:r>
            <a:rPr lang="en-GB" sz="1400" dirty="0"/>
            <a:t>, </a:t>
          </a:r>
          <a:r>
            <a:rPr lang="en-GB" sz="1400" dirty="0" err="1"/>
            <a:t>kisközösség</a:t>
          </a:r>
          <a:endParaRPr lang="en-GB" sz="1400" dirty="0"/>
        </a:p>
      </cdr:txBody>
    </cdr:sp>
  </cdr:relSizeAnchor>
  <cdr:relSizeAnchor xmlns:cdr="http://schemas.openxmlformats.org/drawingml/2006/chartDrawing">
    <cdr:from>
      <cdr:x>0.21301</cdr:x>
      <cdr:y>0.83308</cdr:y>
    </cdr:from>
    <cdr:to>
      <cdr:x>0.36097</cdr:x>
      <cdr:y>0.9156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511959" y="4053172"/>
          <a:ext cx="1050174" cy="4014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 err="1"/>
            <a:t>Alapellátás</a:t>
          </a:r>
          <a:endParaRPr lang="en-GB" sz="1400" dirty="0"/>
        </a:p>
      </cdr:txBody>
    </cdr:sp>
  </cdr:relSizeAnchor>
  <cdr:relSizeAnchor xmlns:cdr="http://schemas.openxmlformats.org/drawingml/2006/chartDrawing">
    <cdr:from>
      <cdr:x>0.35525</cdr:x>
      <cdr:y>0.83095</cdr:y>
    </cdr:from>
    <cdr:to>
      <cdr:x>0.48724</cdr:x>
      <cdr:y>0.91347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21535" y="4042785"/>
          <a:ext cx="936890" cy="4014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 err="1"/>
            <a:t>Járóbeteg</a:t>
          </a:r>
          <a:endParaRPr lang="en-GB" sz="1400" dirty="0"/>
        </a:p>
      </cdr:txBody>
    </cdr:sp>
  </cdr:relSizeAnchor>
  <cdr:relSizeAnchor xmlns:cdr="http://schemas.openxmlformats.org/drawingml/2006/chartDrawing">
    <cdr:from>
      <cdr:x>0.46606</cdr:x>
      <cdr:y>0.83095</cdr:y>
    </cdr:from>
    <cdr:to>
      <cdr:x>0.61607</cdr:x>
      <cdr:y>0.91347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308055" y="4042785"/>
          <a:ext cx="1064769" cy="4014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 err="1"/>
            <a:t>Fekvőbeteg</a:t>
          </a:r>
          <a:endParaRPr lang="en-GB" sz="1400" dirty="0"/>
        </a:p>
      </cdr:txBody>
    </cdr:sp>
  </cdr:relSizeAnchor>
  <cdr:relSizeAnchor xmlns:cdr="http://schemas.openxmlformats.org/drawingml/2006/chartDrawing">
    <cdr:from>
      <cdr:x>0.59716</cdr:x>
      <cdr:y>0.83095</cdr:y>
    </cdr:from>
    <cdr:to>
      <cdr:x>0.74107</cdr:x>
      <cdr:y>0.91347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238593" y="4042785"/>
          <a:ext cx="1021472" cy="4014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 err="1"/>
            <a:t>Különleges</a:t>
          </a:r>
          <a:endParaRPr lang="en-GB" sz="1400" dirty="0"/>
        </a:p>
      </cdr:txBody>
    </cdr:sp>
  </cdr:relSizeAnchor>
  <cdr:relSizeAnchor xmlns:cdr="http://schemas.openxmlformats.org/drawingml/2006/chartDrawing">
    <cdr:from>
      <cdr:x>0.48512</cdr:x>
      <cdr:y>0.72028</cdr:y>
    </cdr:from>
    <cdr:to>
      <cdr:x>0.51749</cdr:x>
      <cdr:y>0.77875</cdr:y>
    </cdr:to>
    <cdr:pic>
      <cdr:nvPicPr>
        <cdr:cNvPr id="8" name="Picture 7">
          <a:extLst xmlns:a="http://schemas.openxmlformats.org/drawingml/2006/main">
            <a:ext uri="{FF2B5EF4-FFF2-40B4-BE49-F238E27FC236}">
              <a16:creationId xmlns:a16="http://schemas.microsoft.com/office/drawing/2014/main" id="{A68B0F49-EC76-472A-5714-FA03EE4C8812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2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3443336" y="3660854"/>
          <a:ext cx="229762" cy="297180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  <cdr:relSizeAnchor xmlns:cdr="http://schemas.openxmlformats.org/drawingml/2006/chartDrawing">
    <cdr:from>
      <cdr:x>0.5212</cdr:x>
      <cdr:y>0.72028</cdr:y>
    </cdr:from>
    <cdr:to>
      <cdr:x>0.55357</cdr:x>
      <cdr:y>0.77875</cdr:y>
    </cdr:to>
    <cdr:pic>
      <cdr:nvPicPr>
        <cdr:cNvPr id="11" name="Picture 10">
          <a:extLst xmlns:a="http://schemas.openxmlformats.org/drawingml/2006/main">
            <a:ext uri="{FF2B5EF4-FFF2-40B4-BE49-F238E27FC236}">
              <a16:creationId xmlns:a16="http://schemas.microsoft.com/office/drawing/2014/main" id="{6C445FA4-5FE7-DE2E-0826-ADE3BE413E52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2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3699442" y="3660854"/>
          <a:ext cx="229762" cy="297180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  <cdr:relSizeAnchor xmlns:cdr="http://schemas.openxmlformats.org/drawingml/2006/chartDrawing">
    <cdr:from>
      <cdr:x>0.64315</cdr:x>
      <cdr:y>0.73354</cdr:y>
    </cdr:from>
    <cdr:to>
      <cdr:x>0.67552</cdr:x>
      <cdr:y>0.79201</cdr:y>
    </cdr:to>
    <cdr:pic>
      <cdr:nvPicPr>
        <cdr:cNvPr id="12" name="Picture 11">
          <a:extLst xmlns:a="http://schemas.openxmlformats.org/drawingml/2006/main">
            <a:ext uri="{FF2B5EF4-FFF2-40B4-BE49-F238E27FC236}">
              <a16:creationId xmlns:a16="http://schemas.microsoft.com/office/drawing/2014/main" id="{2402D075-0FD8-978D-5517-B56F407AF62F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2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4565054" y="3728235"/>
          <a:ext cx="229762" cy="297180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  <cdr:relSizeAnchor xmlns:cdr="http://schemas.openxmlformats.org/drawingml/2006/chartDrawing">
    <cdr:from>
      <cdr:x>0.06633</cdr:x>
      <cdr:y>0.23227</cdr:y>
    </cdr:from>
    <cdr:to>
      <cdr:x>0.09821</cdr:x>
      <cdr:y>0.79337</cdr:y>
    </cdr:to>
    <cdr:sp macro="" textlink="">
      <cdr:nvSpPr>
        <cdr:cNvPr id="13" name="Rectangle 12"/>
        <cdr:cNvSpPr/>
      </cdr:nvSpPr>
      <cdr:spPr>
        <a:xfrm xmlns:a="http://schemas.openxmlformats.org/drawingml/2006/main">
          <a:off x="470782" y="1180497"/>
          <a:ext cx="226336" cy="285184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0.26403</cdr:x>
      <cdr:y>0.04345</cdr:y>
    </cdr:from>
    <cdr:to>
      <cdr:x>0.81505</cdr:x>
      <cdr:y>0.11292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874069" y="220829"/>
          <a:ext cx="3911097" cy="3530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C19B26-11C9-1423-B951-D095E6F7C2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0C6A142-A7A1-1650-9508-F4BEB22A51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D0C0F69-0AE2-3121-98D1-4225E3F60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529-8ABD-4DBC-A802-ADB82E93A26D}" type="datetimeFigureOut">
              <a:rPr lang="hu-HU" smtClean="0"/>
              <a:t>2022. 05. 26.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9469E8A-0DC0-9C14-E807-5EE5231F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76FFDEE-AF4F-DFCC-0DEC-4DFF76E0C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4B7C8-8B19-45D8-8A4D-C1CFE1CBCD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630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17CD7E-27C1-B722-0BB4-6B7CD3073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011B30-E959-D7FD-B4CB-3644A6B1D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7792D1D-0474-0CC5-1467-CDE01BC80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529-8ABD-4DBC-A802-ADB82E93A26D}" type="datetimeFigureOut">
              <a:rPr lang="hu-HU" smtClean="0"/>
              <a:t>2022. 05. 26.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A1C97A8-BB80-D321-0196-89213D866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9BED3BF-BA2A-51DE-0231-5244F9A80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4B7C8-8B19-45D8-8A4D-C1CFE1CBCD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045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CF0E06-CF27-2EFA-169B-41B28C44C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A549B63-6408-AED8-2283-57A1BF24B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3959F06-480E-F056-B1DB-8EF7D8214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529-8ABD-4DBC-A802-ADB82E93A26D}" type="datetimeFigureOut">
              <a:rPr lang="hu-HU" smtClean="0"/>
              <a:t>2022. 05. 26.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9E4D7D0-D372-6579-E25F-0352DBF1A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CC32C17-D4F4-C8CA-B719-45EFA44B8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4B7C8-8B19-45D8-8A4D-C1CFE1CBCD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99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9788A80-2901-B074-BF17-8E41F18B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63DCDDE-0C24-FE70-D643-D760159093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A5C9C5E-1F7A-7BB6-D898-5A37225EAE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F269EF1-BF70-8590-8248-2591D5FBB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529-8ABD-4DBC-A802-ADB82E93A26D}" type="datetimeFigureOut">
              <a:rPr lang="hu-HU" smtClean="0"/>
              <a:t>2022. 05. 26.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B4A343F-5548-2541-1B0A-64AE8BE14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C071BFE-1C72-6C99-739E-D39720602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4B7C8-8B19-45D8-8A4D-C1CFE1CBCD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143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14D5C9-2805-3772-4170-E322BD7C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9114718-C7D0-DDA2-0508-486718EFE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4C0823A-E010-3564-F6A9-7CAA3CB1E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10E5FFB7-3BFA-4EB3-E561-6A59CE8712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4421AD8-CBF4-2C16-9443-3A1A6B559B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DF832656-6193-7EBF-44F9-16ABB6CF3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529-8ABD-4DBC-A802-ADB82E93A26D}" type="datetimeFigureOut">
              <a:rPr lang="hu-HU" smtClean="0"/>
              <a:t>2022. 05. 26.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9910272-4BCB-B813-FBB6-661C6E261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DB65DA4A-9283-4403-4420-364FD077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4B7C8-8B19-45D8-8A4D-C1CFE1CBCD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580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E8A0D34-67BB-517E-620B-E8A7D5CF1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870BDEA-87A0-2005-5D00-E14135C04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529-8ABD-4DBC-A802-ADB82E93A26D}" type="datetimeFigureOut">
              <a:rPr lang="hu-HU" smtClean="0"/>
              <a:t>2022. 05. 26.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46FA70D-6F9B-C3DB-A652-F99DF6D91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8303417-41B4-8AE8-78E1-2B0367B2F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4B7C8-8B19-45D8-8A4D-C1CFE1CBCD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3192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3DDF10AF-7064-B9B8-A425-2B1495980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529-8ABD-4DBC-A802-ADB82E93A26D}" type="datetimeFigureOut">
              <a:rPr lang="hu-HU" smtClean="0"/>
              <a:t>2022. 05. 26.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103551DE-E0A7-6EFA-58B9-8B5CF448C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8F3719A-CA26-DDE1-7357-2E7DE534D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4B7C8-8B19-45D8-8A4D-C1CFE1CBCD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9040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CD1DEE-C95B-D0FF-2B8C-D3A9BBA87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DEADAE7-B18B-D445-87C9-91CA6C477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29355E6-6B29-3AC3-8F79-A8F9745D2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805EC0E-C3EB-9DD1-0530-0D87AB8F9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529-8ABD-4DBC-A802-ADB82E93A26D}" type="datetimeFigureOut">
              <a:rPr lang="hu-HU" smtClean="0"/>
              <a:t>2022. 05. 26.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4320FAA-74C9-209D-2774-26D0475FA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6AFCA1A-ED89-A88C-E550-56CADA6A5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4B7C8-8B19-45D8-8A4D-C1CFE1CBCD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0233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BC1C64-2DB3-C564-2023-E98C8DC8D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9DADDA5-B602-C32B-C0FE-8E735CF69D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32EB5CB-3800-B6E7-BA63-5B69D0998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AA261EE-3A18-2635-76FD-DB11D1584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529-8ABD-4DBC-A802-ADB82E93A26D}" type="datetimeFigureOut">
              <a:rPr lang="hu-HU" smtClean="0"/>
              <a:t>2022. 05. 26.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641F1D2-28DA-A462-96B6-92C057A79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A642B7C-551C-8042-E53F-A916F0C3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4B7C8-8B19-45D8-8A4D-C1CFE1CBCD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8137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EE4313-7BD0-B7F8-2B7E-45CAFA589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FC6C75C9-5698-3F38-2BA3-C93857F62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AA504B1-52B7-84A9-A26C-486B26BF7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529-8ABD-4DBC-A802-ADB82E93A26D}" type="datetimeFigureOut">
              <a:rPr lang="hu-HU" smtClean="0"/>
              <a:t>2022. 05. 26.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CDE22F9-3818-4489-9C5E-6D9A76415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D134261-FD16-19D1-0A9A-33A38D4FD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4B7C8-8B19-45D8-8A4D-C1CFE1CBCD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1320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6839F25-D5BC-AFD6-2456-DB490A2C37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C64F567-91F5-C79A-4AAE-5CE8695400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F8A3E20-8CD3-299E-50B3-35CAE8F33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2529-8ABD-4DBC-A802-ADB82E93A26D}" type="datetimeFigureOut">
              <a:rPr lang="hu-HU" smtClean="0"/>
              <a:t>2022. 05. 26.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C024736-170B-69FE-E71B-5BFBD518B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72DD685-E90E-319C-915F-ECBAAA3BE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4B7C8-8B19-45D8-8A4D-C1CFE1CBCD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839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9CCFFE72-12E1-EFDA-FC86-41183C361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444BF46-4FEC-3D9A-97D7-3D4020607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1208BFA-1D21-A8FB-53A4-7399E150D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72529-8ABD-4DBC-A802-ADB82E93A26D}" type="datetimeFigureOut">
              <a:rPr lang="hu-HU" smtClean="0"/>
              <a:t>2022. 05. 26.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E1FE489-3F54-F89D-126E-37CE9FD77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F126002-83C1-4634-D598-A2DD6D0991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4B7C8-8B19-45D8-8A4D-C1CFE1CBCD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7771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A9CA823-9150-AA77-6B45-1C8867B27B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3600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Esküszöm Apollóra….</a:t>
            </a:r>
            <a:endParaRPr lang="hu-HU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CC8CAF8-5C8B-DD4D-E1DC-95908DEA55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MOK Kongresszus 2022. Budapest</a:t>
            </a:r>
            <a:endParaRPr lang="hu-HU" dirty="0"/>
          </a:p>
          <a:p>
            <a:r>
              <a:rPr lang="hu-HU" dirty="0" err="1"/>
              <a:t>Gógl</a:t>
            </a:r>
            <a:r>
              <a:rPr lang="hu-HU" dirty="0"/>
              <a:t> Árpád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F9D4EC2E-C4DA-83F5-0997-C3A91F146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081" y="3948305"/>
            <a:ext cx="1989668" cy="2387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38E16C58-7F44-A11C-50CF-62E86773C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081" y="6392856"/>
            <a:ext cx="1815942" cy="38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4B67EA-F514-5AE9-1F18-E608233D6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latin typeface="Verdana" panose="020B0604030504040204" pitchFamily="34" charset="0"/>
                <a:ea typeface="Verdana" panose="020B0604030504040204" pitchFamily="34" charset="0"/>
              </a:rPr>
              <a:t>Bevezetés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F99027-480A-E12F-F381-3B9843F00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spcAft>
                <a:spcPts val="800"/>
              </a:spcAft>
            </a:pPr>
            <a:r>
              <a:rPr lang="hu-HU" sz="2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Az orvoslás-gyógyítás a beteget segítő felelős szolgálat</a:t>
            </a:r>
          </a:p>
          <a:p>
            <a:pPr algn="l">
              <a:spcAft>
                <a:spcPts val="800"/>
              </a:spcAft>
            </a:pPr>
            <a:r>
              <a:rPr lang="hu-HU" sz="2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Célja a lehető leghosszabb és legteljesebb élet biztosítása</a:t>
            </a:r>
          </a:p>
          <a:p>
            <a:pPr algn="l">
              <a:spcAft>
                <a:spcPts val="800"/>
              </a:spcAft>
            </a:pPr>
            <a:r>
              <a:rPr lang="hu-HU" sz="2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Megvalósítani a legkisebb befektetéssel, a legrövidebb idő alatt kell, mert az erőforrások korlátozottak</a:t>
            </a:r>
          </a:p>
          <a:p>
            <a:pPr algn="l">
              <a:spcAft>
                <a:spcPts val="800"/>
              </a:spcAft>
            </a:pPr>
            <a:r>
              <a:rPr lang="hu-HU" sz="2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A kezdetek „</a:t>
            </a:r>
            <a:r>
              <a:rPr lang="hu-HU" sz="24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nil</a:t>
            </a:r>
            <a:r>
              <a:rPr lang="hu-HU" sz="2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hu-HU" sz="24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nocere</a:t>
            </a:r>
            <a:r>
              <a:rPr lang="hu-HU" sz="2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hu-HU" sz="24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suprema</a:t>
            </a:r>
            <a:r>
              <a:rPr lang="hu-HU" sz="2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hu-HU" sz="24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lex</a:t>
            </a:r>
            <a:r>
              <a:rPr lang="hu-HU" sz="2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hu-HU" sz="24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esto</a:t>
            </a:r>
            <a:r>
              <a:rPr lang="hu-HU" sz="2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” elve ma is igaz, de véteni mulasztással is lehet</a:t>
            </a:r>
          </a:p>
          <a:p>
            <a:pPr algn="l">
              <a:spcAft>
                <a:spcPts val="800"/>
              </a:spcAft>
            </a:pPr>
            <a:r>
              <a:rPr lang="hu-HU" sz="2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Hippokratész óta az új és újabb ismeretek, módszerek beépítésével alakítjuk szabályainkat, reformáljuk gyakorlatunkat és fordulunk vissza a zsákutcákból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91732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29C013-85B7-2DE1-FF42-208C6FF51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b="1" dirty="0">
                <a:latin typeface="Verdana" panose="020B0604030504040204" pitchFamily="34" charset="0"/>
                <a:ea typeface="Verdana" panose="020B0604030504040204" pitchFamily="34" charset="0"/>
              </a:rPr>
              <a:t>Kamara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49F879-A723-732D-DB49-F61CA373D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A modern államok elismerve a gyógyítók kitüntetett szerepét, hivatásrendbe szerveződését, megkülönbözetett jogaikat és kötelezettségeiket törvénnyel hozzák létre szervezetüket a Magyar Orvosi Kamara 1994-ben így alakult meg újra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94828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647F0FB-28AA-1B6F-53F6-FFA255DD7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b="1" dirty="0">
                <a:latin typeface="Verdana" panose="020B0604030504040204" pitchFamily="34" charset="0"/>
                <a:ea typeface="Verdana" panose="020B0604030504040204" pitchFamily="34" charset="0"/>
              </a:rPr>
              <a:t>Költség-kockázat-haszon</a:t>
            </a:r>
            <a:br>
              <a:rPr lang="hu-HU" dirty="0"/>
            </a:br>
            <a:r>
              <a:rPr lang="hu-HU" sz="2800" b="1" dirty="0">
                <a:latin typeface="Verdana" panose="020B0604030504040204" pitchFamily="34" charset="0"/>
                <a:ea typeface="Verdana" panose="020B0604030504040204" pitchFamily="34" charset="0"/>
              </a:rPr>
              <a:t>Cost - </a:t>
            </a:r>
            <a:r>
              <a:rPr lang="hu-HU" sz="2800" b="1" dirty="0" err="1">
                <a:latin typeface="Verdana" panose="020B0604030504040204" pitchFamily="34" charset="0"/>
                <a:ea typeface="Verdana" panose="020B0604030504040204" pitchFamily="34" charset="0"/>
              </a:rPr>
              <a:t>risk</a:t>
            </a:r>
            <a:r>
              <a:rPr lang="hu-HU" sz="2800" b="1" dirty="0">
                <a:latin typeface="Verdana" panose="020B0604030504040204" pitchFamily="34" charset="0"/>
                <a:ea typeface="Verdana" panose="020B0604030504040204" pitchFamily="34" charset="0"/>
              </a:rPr>
              <a:t> - benefit</a:t>
            </a:r>
            <a:endParaRPr lang="hu-HU" sz="3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58704ED-C6A9-AE25-8624-BC169F937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hu-HU" sz="3600" dirty="0">
                <a:solidFill>
                  <a:srgbClr val="222222"/>
                </a:solidFill>
                <a:latin typeface="Calibri" panose="020F0502020204030204" pitchFamily="34" charset="0"/>
              </a:rPr>
              <a:t>Az orvosi döntés rendszerét (egészségügyi szolgálat) úgy kell megszervezni, hogy:</a:t>
            </a:r>
          </a:p>
          <a:p>
            <a:pPr lvl="1">
              <a:lnSpc>
                <a:spcPct val="120000"/>
              </a:lnSpc>
            </a:pPr>
            <a:r>
              <a:rPr lang="hu-HU" sz="3600" dirty="0">
                <a:solidFill>
                  <a:srgbClr val="222222"/>
                </a:solidFill>
                <a:latin typeface="Calibri" panose="020F0502020204030204" pitchFamily="34" charset="0"/>
              </a:rPr>
              <a:t>a problémákat előzze meg</a:t>
            </a:r>
          </a:p>
          <a:p>
            <a:pPr lvl="1">
              <a:lnSpc>
                <a:spcPct val="120000"/>
              </a:lnSpc>
            </a:pPr>
            <a:r>
              <a:rPr lang="hu-HU" sz="3600" dirty="0">
                <a:solidFill>
                  <a:srgbClr val="222222"/>
                </a:solidFill>
                <a:latin typeface="Calibri" panose="020F0502020204030204" pitchFamily="34" charset="0"/>
              </a:rPr>
              <a:t>a nem </a:t>
            </a:r>
            <a:r>
              <a:rPr lang="hu-HU" sz="3600" dirty="0" err="1">
                <a:solidFill>
                  <a:srgbClr val="222222"/>
                </a:solidFill>
                <a:latin typeface="Calibri" panose="020F0502020204030204" pitchFamily="34" charset="0"/>
              </a:rPr>
              <a:t>tervezhetőeket</a:t>
            </a:r>
            <a:r>
              <a:rPr lang="hu-HU" sz="3600" dirty="0">
                <a:solidFill>
                  <a:srgbClr val="222222"/>
                </a:solidFill>
                <a:latin typeface="Calibri" panose="020F0502020204030204" pitchFamily="34" charset="0"/>
              </a:rPr>
              <a:t> és nem </a:t>
            </a:r>
            <a:r>
              <a:rPr lang="hu-HU" sz="3600" dirty="0" err="1">
                <a:solidFill>
                  <a:srgbClr val="222222"/>
                </a:solidFill>
                <a:latin typeface="Calibri" panose="020F0502020204030204" pitchFamily="34" charset="0"/>
              </a:rPr>
              <a:t>halaszthatóakat</a:t>
            </a:r>
            <a:r>
              <a:rPr lang="hu-HU" sz="3600" dirty="0">
                <a:solidFill>
                  <a:srgbClr val="222222"/>
                </a:solidFill>
                <a:latin typeface="Calibri" panose="020F0502020204030204" pitchFamily="34" charset="0"/>
              </a:rPr>
              <a:t> tér- és időkorlát nélkül oldja meg</a:t>
            </a:r>
          </a:p>
          <a:p>
            <a:pPr lvl="1">
              <a:lnSpc>
                <a:spcPct val="120000"/>
              </a:lnSpc>
            </a:pPr>
            <a:r>
              <a:rPr lang="hu-HU" sz="3600" dirty="0">
                <a:solidFill>
                  <a:srgbClr val="222222"/>
                </a:solidFill>
                <a:latin typeface="Calibri" panose="020F0502020204030204" pitchFamily="34" charset="0"/>
              </a:rPr>
              <a:t>a </a:t>
            </a:r>
            <a:r>
              <a:rPr lang="hu-HU" sz="3700" dirty="0" err="1">
                <a:solidFill>
                  <a:srgbClr val="222222"/>
                </a:solidFill>
                <a:latin typeface="Calibri" panose="020F0502020204030204" pitchFamily="34" charset="0"/>
              </a:rPr>
              <a:t>tervezhetőeket</a:t>
            </a:r>
            <a:r>
              <a:rPr lang="hu-HU" sz="3700" dirty="0">
                <a:solidFill>
                  <a:srgbClr val="222222"/>
                </a:solidFill>
                <a:latin typeface="Calibri" panose="020F0502020204030204" pitchFamily="34" charset="0"/>
              </a:rPr>
              <a:t> és </a:t>
            </a:r>
            <a:r>
              <a:rPr lang="hu-HU" sz="3700" dirty="0" err="1">
                <a:solidFill>
                  <a:srgbClr val="222222"/>
                </a:solidFill>
                <a:latin typeface="Calibri" panose="020F0502020204030204" pitchFamily="34" charset="0"/>
              </a:rPr>
              <a:t>halaszthatóakat</a:t>
            </a:r>
            <a:r>
              <a:rPr lang="hu-HU" sz="3700" dirty="0">
                <a:solidFill>
                  <a:srgbClr val="222222"/>
                </a:solidFill>
                <a:latin typeface="Calibri" panose="020F0502020204030204" pitchFamily="34" charset="0"/>
              </a:rPr>
              <a:t> programozottan rendezze</a:t>
            </a:r>
          </a:p>
          <a:p>
            <a:pPr>
              <a:lnSpc>
                <a:spcPct val="120000"/>
              </a:lnSpc>
            </a:pPr>
            <a:r>
              <a:rPr lang="hu-HU" sz="3600" dirty="0">
                <a:solidFill>
                  <a:srgbClr val="222222"/>
                </a:solidFill>
                <a:latin typeface="Calibri" panose="020F0502020204030204" pitchFamily="34" charset="0"/>
              </a:rPr>
              <a:t>Olyan evidenciákon alapuló orvoslás kialakítását szorgalmazzuk, ahol a megjelenő probléma felderítése,  tisztázása és kiküszöbölése egy folyamat: az azonosítás (diagnózis) lépésenként biztonságosabb, az elhatárolás (differenciáldiagnózis) meggyőzőbb, a terápia hatékonyabb</a:t>
            </a:r>
          </a:p>
          <a:p>
            <a:pPr>
              <a:lnSpc>
                <a:spcPct val="120000"/>
              </a:lnSpc>
            </a:pPr>
            <a:r>
              <a:rPr lang="hu-HU" sz="3600" dirty="0">
                <a:solidFill>
                  <a:srgbClr val="222222"/>
                </a:solidFill>
                <a:latin typeface="Calibri" panose="020F0502020204030204" pitchFamily="34" charset="0"/>
              </a:rPr>
              <a:t>A megoldásnak a hierarchia lehető legalacsonyabb szintjén kell történnie mert ez jelenti a legkisebb befektetést, a betegnek pedig a legnagyobb hasznot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08124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Probléma-orientált</a:t>
            </a:r>
            <a:r>
              <a:rPr lang="en-GB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3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ellátásszervezés</a:t>
            </a:r>
            <a:r>
              <a:rPr lang="en-GB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GB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GB" sz="3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panasz</a:t>
            </a:r>
            <a:r>
              <a:rPr lang="en-GB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GB" sz="3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tünet</a:t>
            </a:r>
            <a:r>
              <a:rPr lang="en-GB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GB" sz="3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igény</a:t>
            </a:r>
            <a:r>
              <a:rPr lang="en-GB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Gógl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Árpád</a:t>
            </a:r>
            <a:endParaRPr lang="en-GB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2018. </a:t>
            </a:r>
            <a:r>
              <a:rPr lang="en-GB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szeptember</a:t>
            </a:r>
            <a:endParaRPr lang="en-GB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994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819747" y="1978208"/>
          <a:ext cx="8515288" cy="4114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57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7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r>
                        <a:rPr lang="en-GB" sz="24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Probléma</a:t>
                      </a:r>
                      <a:endParaRPr lang="en-GB" sz="24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Észlelhető</a:t>
                      </a:r>
                      <a:endParaRPr lang="en-GB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138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Lényeges</a:t>
                      </a:r>
                      <a:endParaRPr lang="en-GB" sz="24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138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Szanálható</a:t>
                      </a:r>
                      <a:endParaRPr lang="en-GB" sz="24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138">
                <a:tc rowSpan="3">
                  <a:txBody>
                    <a:bodyPr/>
                    <a:lstStyle/>
                    <a:p>
                      <a:r>
                        <a:rPr lang="en-GB" sz="24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Megelőzés</a:t>
                      </a:r>
                      <a:r>
                        <a:rPr lang="en-GB" sz="24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Oktatás</a:t>
                      </a:r>
                      <a:endParaRPr lang="en-GB" sz="24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138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Egészségfejlesztés</a:t>
                      </a:r>
                      <a:endParaRPr lang="en-GB" sz="24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138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Közegészségügy</a:t>
                      </a:r>
                      <a:endParaRPr lang="en-GB" sz="24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138">
                <a:tc rowSpan="3">
                  <a:txBody>
                    <a:bodyPr/>
                    <a:lstStyle/>
                    <a:p>
                      <a:r>
                        <a:rPr lang="en-GB" sz="24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Feloldás</a:t>
                      </a:r>
                      <a:endParaRPr lang="en-GB" sz="24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Azonnal</a:t>
                      </a:r>
                      <a:endParaRPr lang="en-GB" sz="24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513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Halasztható</a:t>
                      </a:r>
                      <a:endParaRPr lang="en-GB" sz="24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5138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Szükségtelen</a:t>
                      </a:r>
                      <a:endParaRPr lang="en-GB" sz="24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43207" y="525101"/>
            <a:ext cx="9424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Probléma-orientált</a:t>
            </a: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3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ellátásszervezés</a:t>
            </a: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I.</a:t>
            </a:r>
          </a:p>
          <a:p>
            <a:endParaRPr lang="en-GB" sz="16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13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Probléma-orientált</a:t>
            </a:r>
            <a:r>
              <a:rPr lang="en-GB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3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ellátásszervezés</a:t>
            </a:r>
            <a:r>
              <a:rPr lang="en-GB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II.</a:t>
            </a:r>
            <a:br>
              <a:rPr lang="en-GB" sz="28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Eszközrendszer</a:t>
            </a:r>
            <a:endParaRPr lang="en-GB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Személyi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ellátásszervező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lvl="1"/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Tárgyi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24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Feladatok</a:t>
            </a:r>
            <a:endParaRPr lang="en-GB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Szakmai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Szabályozási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Pénzügyi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Ellenőrzési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2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5268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2000" b="1" dirty="0"/>
            </a:br>
            <a:br>
              <a:rPr lang="en-US" sz="2000" b="1" dirty="0"/>
            </a:br>
            <a:r>
              <a:rPr lang="en-GB" sz="40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Probléma-orientált</a:t>
            </a:r>
            <a:r>
              <a:rPr lang="en-GB" sz="4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40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ellátásszervezés</a:t>
            </a:r>
            <a:r>
              <a:rPr lang="en-GB" sz="4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III.</a:t>
            </a:r>
            <a:b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GB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1239426"/>
              </p:ext>
            </p:extLst>
          </p:nvPr>
        </p:nvGraphicFramePr>
        <p:xfrm>
          <a:off x="2711323" y="1364027"/>
          <a:ext cx="7097918" cy="5082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201026" y="5843942"/>
            <a:ext cx="10592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/>
              <a:t>szakellátás</a:t>
            </a:r>
            <a:endParaRPr lang="en-GB" sz="1200" dirty="0"/>
          </a:p>
          <a:p>
            <a:endParaRPr lang="en-GB" sz="1200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77" y="3503402"/>
            <a:ext cx="533400" cy="53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135" y="4735773"/>
            <a:ext cx="419100" cy="35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3259248" y="2417275"/>
            <a:ext cx="9053" cy="301480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838200" y="1187753"/>
            <a:ext cx="6707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segítséget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igénylők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aránya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ellátási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szintenként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102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265467" cy="55832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Probléma-orientált</a:t>
            </a:r>
            <a:r>
              <a:rPr lang="en-GB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3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ellátásszervezés</a:t>
            </a:r>
            <a:r>
              <a:rPr lang="en-GB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IV.</a:t>
            </a:r>
            <a:br>
              <a:rPr lang="en-GB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hu-HU" sz="1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</p:nvPr>
        </p:nvGraphicFramePr>
        <p:xfrm>
          <a:off x="982638" y="1405720"/>
          <a:ext cx="9840036" cy="4954136"/>
        </p:xfrm>
        <a:graphic>
          <a:graphicData uri="http://schemas.openxmlformats.org/drawingml/2006/table">
            <a:tbl>
              <a:tblPr/>
              <a:tblGrid>
                <a:gridCol w="1856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3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4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57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97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03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556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Beteg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Családorvos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Szakorvos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267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Helyzetfelmérés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Cselekvés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Helyzetfelmérés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Cselekvés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Helyzetfelmérés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Cselekvés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267">
                <a:tc rowSpan="5"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Konzíliumot kér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Terápiát javasol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267">
                <a:tc vMerge="1">
                  <a:txBody>
                    <a:bodyPr/>
                    <a:lstStyle/>
                    <a:p>
                      <a:pPr algn="l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beteg gyógyult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2969">
                <a:tc vMerge="1">
                  <a:txBody>
                    <a:bodyPr/>
                    <a:lstStyle/>
                    <a:p>
                      <a:pPr algn="l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Terápia nem történt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267">
                <a:tc vMerge="1">
                  <a:txBody>
                    <a:bodyPr/>
                    <a:lstStyle/>
                    <a:p>
                      <a:pPr algn="l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beteg gyógyult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267">
                <a:tc vMerge="1">
                  <a:txBody>
                    <a:bodyPr/>
                    <a:lstStyle/>
                    <a:p>
                      <a:pPr algn="l" fontAlgn="b"/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Öngyógyítás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9267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beteg gyógyult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28735" y="905348"/>
            <a:ext cx="4454305" cy="371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Az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orvosi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döntési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folyamat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750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FBE332-6B8C-D380-AAA1-7ECCD4702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200" b="1" dirty="0">
                <a:latin typeface="Verdana" panose="020B0604030504040204" pitchFamily="34" charset="0"/>
                <a:ea typeface="Verdana" panose="020B0604030504040204" pitchFamily="34" charset="0"/>
              </a:rPr>
              <a:t>Mi a teendő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5B2439B-493C-FCC6-E673-74E5AB837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463"/>
            <a:ext cx="10515600" cy="457450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hu-HU" sz="3100" b="1" dirty="0">
                <a:latin typeface="Verdana" panose="020B0604030504040204" pitchFamily="34" charset="0"/>
                <a:ea typeface="Verdana" panose="020B0604030504040204" pitchFamily="34" charset="0"/>
              </a:rPr>
              <a:t>Jogszabályi változtatások:</a:t>
            </a:r>
          </a:p>
          <a:p>
            <a:pPr algn="l">
              <a:spcAft>
                <a:spcPts val="800"/>
              </a:spcAft>
            </a:pPr>
            <a:r>
              <a:rPr lang="hu-HU" sz="29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Kamarai törvény (a szolidaritás és szubszidiaritás messzemenő figyelembe vételével)</a:t>
            </a:r>
          </a:p>
          <a:p>
            <a:pPr algn="l">
              <a:spcAft>
                <a:spcPts val="800"/>
              </a:spcAft>
            </a:pPr>
            <a:r>
              <a:rPr lang="hu-HU" sz="29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Önkormányzati törvény</a:t>
            </a:r>
          </a:p>
          <a:p>
            <a:pPr algn="l">
              <a:spcAft>
                <a:spcPts val="800"/>
              </a:spcAft>
            </a:pPr>
            <a:r>
              <a:rPr lang="hu-HU" sz="29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Felsőoktatási törvény</a:t>
            </a:r>
          </a:p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hu-HU" sz="3100" b="1" dirty="0">
                <a:latin typeface="Verdana" panose="020B0604030504040204" pitchFamily="34" charset="0"/>
                <a:ea typeface="Verdana" panose="020B0604030504040204" pitchFamily="34" charset="0"/>
              </a:rPr>
              <a:t>Kamara szervezeti változtatások (alkalmazkodás a közigazgatáshoz):</a:t>
            </a:r>
          </a:p>
          <a:p>
            <a:pPr algn="l">
              <a:spcAft>
                <a:spcPts val="800"/>
              </a:spcAft>
            </a:pPr>
            <a:r>
              <a:rPr lang="hu-HU" sz="29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Alapszint: praxis közösség? Kistérség? Kistérségi Népegészségügyi Intézetek</a:t>
            </a:r>
          </a:p>
          <a:p>
            <a:pPr algn="l">
              <a:spcAft>
                <a:spcPts val="800"/>
              </a:spcAft>
            </a:pPr>
            <a:r>
              <a:rPr lang="hu-HU" sz="29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Középszint: Közigazgatási régió (7), Egyetemek (4),MTA (6), egészségügyi régió</a:t>
            </a:r>
          </a:p>
          <a:p>
            <a:pPr algn="l">
              <a:spcAft>
                <a:spcPts val="800"/>
              </a:spcAft>
            </a:pPr>
            <a:r>
              <a:rPr lang="hu-HU" sz="29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Felsőszint: Országos elnökség vagy Tanács</a:t>
            </a:r>
          </a:p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hu-HU" sz="3000" b="1" dirty="0">
                <a:latin typeface="Verdana" panose="020B0604030504040204" pitchFamily="34" charset="0"/>
                <a:ea typeface="Verdana" panose="020B0604030504040204" pitchFamily="34" charset="0"/>
              </a:rPr>
              <a:t>A szakmai kollégiumok rendszerének újjászervezése</a:t>
            </a:r>
          </a:p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hu-HU" sz="3000" b="1" dirty="0">
                <a:latin typeface="Verdana" panose="020B0604030504040204" pitchFamily="34" charset="0"/>
                <a:ea typeface="Verdana" panose="020B0604030504040204" pitchFamily="34" charset="0"/>
              </a:rPr>
              <a:t>Egészségfejlesztési Kutató Intézet létrehozás</a:t>
            </a:r>
          </a:p>
          <a:p>
            <a:pPr algn="l">
              <a:spcAft>
                <a:spcPts val="800"/>
              </a:spcAft>
            </a:pPr>
            <a:endParaRPr lang="hu-HU" sz="2400" b="0" i="0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  <a:p>
            <a:pPr algn="l">
              <a:spcAft>
                <a:spcPts val="800"/>
              </a:spcAft>
            </a:pPr>
            <a:endParaRPr lang="hu-HU" sz="2400" b="0" i="0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  <a:p>
            <a:pPr algn="l">
              <a:spcAft>
                <a:spcPts val="800"/>
              </a:spcAft>
            </a:pPr>
            <a:endParaRPr lang="hu-HU" sz="2400" b="0" i="0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99964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5737630-F894-DDF6-5461-C55467114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136" y="111968"/>
            <a:ext cx="8461728" cy="66340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59308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780360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hu-HU" sz="2400" b="1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865" y="1391096"/>
            <a:ext cx="4141910" cy="1980572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270" y="2051569"/>
            <a:ext cx="1651522" cy="1489457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395" y="1395556"/>
            <a:ext cx="1495425" cy="1438275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820" y="1365731"/>
            <a:ext cx="1047750" cy="904875"/>
          </a:xfrm>
          <a:prstGeom prst="rect">
            <a:avLst/>
          </a:prstGeom>
        </p:spPr>
      </p:pic>
      <p:sp>
        <p:nvSpPr>
          <p:cNvPr id="13" name="Cím 1"/>
          <p:cNvSpPr txBox="1">
            <a:spLocks/>
          </p:cNvSpPr>
          <p:nvPr/>
        </p:nvSpPr>
        <p:spPr>
          <a:xfrm>
            <a:off x="990600" y="45447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200" b="1" dirty="0">
                <a:latin typeface="Verdana" panose="020B0604030504040204" pitchFamily="34" charset="0"/>
                <a:ea typeface="Verdana" panose="020B0604030504040204" pitchFamily="34" charset="0"/>
              </a:rPr>
              <a:t>Köszönöm a figyelmet!</a:t>
            </a:r>
          </a:p>
        </p:txBody>
      </p:sp>
      <p:pic>
        <p:nvPicPr>
          <p:cNvPr id="15" name="Kép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1653" y="4047196"/>
            <a:ext cx="1580652" cy="159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65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76</TotalTime>
  <Words>424</Words>
  <Application>Microsoft Office PowerPoint</Application>
  <PresentationFormat>Szélesvásznú</PresentationFormat>
  <Paragraphs>119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Verdana</vt:lpstr>
      <vt:lpstr>Office-téma</vt:lpstr>
      <vt:lpstr>Esküszöm Apollóra….</vt:lpstr>
      <vt:lpstr>Bevezetés</vt:lpstr>
      <vt:lpstr>Kamara</vt:lpstr>
      <vt:lpstr>Költség-kockázat-haszon Cost - risk - benefit</vt:lpstr>
      <vt:lpstr>Probléma-orientált ellátásszervezés  (panasz, tünet, igény)</vt:lpstr>
      <vt:lpstr>PowerPoint-bemutató</vt:lpstr>
      <vt:lpstr>Probléma-orientált ellátásszervezés II. </vt:lpstr>
      <vt:lpstr>  Probléma-orientált ellátásszervezés III.  </vt:lpstr>
      <vt:lpstr>Probléma-orientált ellátásszervezés IV. </vt:lpstr>
      <vt:lpstr>Mi a teendő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Esküszöm Apollóra….</dc:title>
  <dc:creator>Aliz Gogl</dc:creator>
  <cp:lastModifiedBy>Kincses</cp:lastModifiedBy>
  <cp:revision>8</cp:revision>
  <dcterms:created xsi:type="dcterms:W3CDTF">2022-05-25T09:57:27Z</dcterms:created>
  <dcterms:modified xsi:type="dcterms:W3CDTF">2022-05-26T19:47:32Z</dcterms:modified>
</cp:coreProperties>
</file>