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8"/>
  </p:notesMasterIdLst>
  <p:sldIdLst>
    <p:sldId id="256" r:id="rId2"/>
    <p:sldId id="550" r:id="rId3"/>
    <p:sldId id="552" r:id="rId4"/>
    <p:sldId id="553" r:id="rId5"/>
    <p:sldId id="565" r:id="rId6"/>
    <p:sldId id="573" r:id="rId7"/>
    <p:sldId id="313" r:id="rId8"/>
    <p:sldId id="555" r:id="rId9"/>
    <p:sldId id="568" r:id="rId10"/>
    <p:sldId id="337" r:id="rId11"/>
    <p:sldId id="280" r:id="rId12"/>
    <p:sldId id="315" r:id="rId13"/>
    <p:sldId id="328" r:id="rId14"/>
    <p:sldId id="329" r:id="rId15"/>
    <p:sldId id="330" r:id="rId16"/>
    <p:sldId id="331" r:id="rId17"/>
    <p:sldId id="332" r:id="rId18"/>
    <p:sldId id="570" r:id="rId19"/>
    <p:sldId id="571" r:id="rId20"/>
    <p:sldId id="569" r:id="rId21"/>
    <p:sldId id="334" r:id="rId22"/>
    <p:sldId id="572" r:id="rId23"/>
    <p:sldId id="575" r:id="rId24"/>
    <p:sldId id="576" r:id="rId25"/>
    <p:sldId id="574" r:id="rId26"/>
    <p:sldId id="29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9756"/>
    <p:restoredTop sz="69091"/>
  </p:normalViewPr>
  <p:slideViewPr>
    <p:cSldViewPr snapToGrid="0" snapToObjects="1">
      <p:cViewPr>
        <p:scale>
          <a:sx n="80" d="100"/>
          <a:sy n="80" d="100"/>
        </p:scale>
        <p:origin x="1560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EF8D69-F389-4A49-A200-73C0D6EE33D9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BBAA0-C35E-9048-8ED0-65DF7B61285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3611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Mint az EK vezetője az Etikai kódex karbantartása az elsődleges feladatom. </a:t>
            </a:r>
          </a:p>
          <a:p>
            <a:r>
              <a:rPr lang="hu-HU" dirty="0"/>
              <a:t>Az orvosoknak specifikus kötelezettségeket ír elő a betegek, a kollégák, a szakma és a társadalom irányában </a:t>
            </a:r>
          </a:p>
          <a:p>
            <a:r>
              <a:rPr lang="hu-HU" dirty="0"/>
              <a:t>Gyakran külső nyomással kapcsolatos sürgető kérdéseket tükröznek: pl. felszínre kerülő rossz gyakorlatok, új technológiák, joggal vagy érzékeny társadalmi kérdésekkel kapcsolatos diskurzus</a:t>
            </a:r>
          </a:p>
          <a:p>
            <a:r>
              <a:rPr lang="hu-HU" dirty="0"/>
              <a:t>Kulturális, vallási, társadalmi és politikai hatások formálják vagy éppen akadályozzák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Semmiképpen sem rögzítettek vagy örök érvényűek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Idővel fejlődnek a sorozatos felülvizsgálat révén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5369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Hogy mennyire nem örökérvényűek?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Az egyik </a:t>
            </a:r>
            <a:r>
              <a:rPr lang="hu-HU" dirty="0" err="1"/>
              <a:t>legrégebbi</a:t>
            </a:r>
            <a:r>
              <a:rPr lang="hu-HU" dirty="0"/>
              <a:t> kanadai orvosi etikai kódexben meglepő módon 10 cikkely is foglalkozik a betegek kötelezettségeiről az orvosokkal szemben!</a:t>
            </a:r>
          </a:p>
          <a:p>
            <a:r>
              <a:rPr lang="hu-HU" dirty="0"/>
              <a:t>"A beteg soha ne fárassza orvosát a betegségéhez nem tartozó események vagy ügyek unalmas részletezésével."</a:t>
            </a:r>
          </a:p>
          <a:p>
            <a:r>
              <a:rPr lang="hu-HU" dirty="0"/>
              <a:t>"A beteg engedelmessége legyen azonnali és feltétlen orvosának utasításai iránt.”</a:t>
            </a:r>
          </a:p>
          <a:p>
            <a:endParaRPr lang="hu-HU" dirty="0"/>
          </a:p>
          <a:p>
            <a:r>
              <a:rPr lang="hu-HU" dirty="0"/>
              <a:t>Csak tudnám ki az, aki ki vette ezt az etikai kódexekből? </a:t>
            </a:r>
            <a:r>
              <a:rPr lang="hu-HU" dirty="0">
                <a:sym typeface="Wingdings" pitchFamily="2" charset="2"/>
              </a:rPr>
              <a:t></a:t>
            </a: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1235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kódex felülvizsgálata túlbuzgósággal is járhat (ezt nem szeretnénk eltanulni), mivel úgy rendelkeztek, hogy a pestis járvány alatt </a:t>
            </a:r>
            <a:r>
              <a:rPr lang="hu-HU" i="1" u="sng" dirty="0"/>
              <a:t>még saját életük kockáztatása árán is kötelességük volt  folytatni a betegellátást.</a:t>
            </a:r>
          </a:p>
          <a:p>
            <a:endParaRPr lang="hu-HU" i="1" u="sng" dirty="0"/>
          </a:p>
          <a:p>
            <a:r>
              <a:rPr lang="hu-HU" i="1" u="sng" dirty="0"/>
              <a:t>Gondoljunk bele, hogy a jelenlegi pandémia alatt ez hogyan nézett volna ki. </a:t>
            </a:r>
          </a:p>
          <a:p>
            <a:r>
              <a:rPr lang="hu-HU" i="1" u="sng" dirty="0"/>
              <a:t>A kódexben ez túlteljesítés lett volna. Az életben viszont voltak, akik akarva-akaratlanul megtették és hőseinkké váltak. 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664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A jövő orvosi kamaráját talán leírhatjuk úgy is, hogy olyan, ami </a:t>
            </a:r>
            <a:r>
              <a:rPr lang="en-GB" dirty="0" err="1"/>
              <a:t>megtalálja</a:t>
            </a:r>
            <a:r>
              <a:rPr lang="en-GB" dirty="0"/>
              <a:t> a </a:t>
            </a:r>
            <a:r>
              <a:rPr lang="en-GB" dirty="0" err="1"/>
              <a:t>kellő</a:t>
            </a:r>
            <a:r>
              <a:rPr lang="en-GB" dirty="0"/>
              <a:t> </a:t>
            </a:r>
            <a:r>
              <a:rPr lang="en-GB" dirty="0" err="1"/>
              <a:t>egyensúlyt</a:t>
            </a:r>
            <a:r>
              <a:rPr lang="en-GB" dirty="0"/>
              <a:t>  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	a </a:t>
            </a:r>
            <a:r>
              <a:rPr lang="en-GB" dirty="0" err="1"/>
              <a:t>betegekre</a:t>
            </a:r>
            <a:r>
              <a:rPr lang="en-GB" dirty="0"/>
              <a:t> </a:t>
            </a:r>
            <a:r>
              <a:rPr lang="en-GB" dirty="0" err="1"/>
              <a:t>és</a:t>
            </a:r>
            <a:r>
              <a:rPr lang="en-GB" dirty="0"/>
              <a:t> a </a:t>
            </a:r>
            <a:r>
              <a:rPr lang="en-GB" dirty="0" err="1"/>
              <a:t>minőségi</a:t>
            </a:r>
            <a:r>
              <a:rPr lang="en-GB" dirty="0"/>
              <a:t> </a:t>
            </a:r>
            <a:r>
              <a:rPr lang="en-GB" dirty="0" err="1"/>
              <a:t>ellátásra</a:t>
            </a:r>
            <a:r>
              <a:rPr lang="en-GB" dirty="0"/>
              <a:t>,</a:t>
            </a:r>
          </a:p>
          <a:p>
            <a:r>
              <a:rPr lang="en-GB" dirty="0"/>
              <a:t>	</a:t>
            </a:r>
            <a:r>
              <a:rPr lang="en-GB" dirty="0" err="1"/>
              <a:t>az</a:t>
            </a:r>
            <a:r>
              <a:rPr lang="en-GB" dirty="0"/>
              <a:t> </a:t>
            </a:r>
            <a:r>
              <a:rPr lang="en-GB" dirty="0" err="1"/>
              <a:t>orvosok</a:t>
            </a:r>
            <a:r>
              <a:rPr lang="en-GB" dirty="0"/>
              <a:t> </a:t>
            </a:r>
            <a:r>
              <a:rPr lang="en-GB" dirty="0" err="1"/>
              <a:t>érdekeire</a:t>
            </a:r>
            <a:r>
              <a:rPr lang="en-GB" dirty="0"/>
              <a:t>, </a:t>
            </a:r>
            <a:r>
              <a:rPr lang="en-GB" dirty="0" err="1"/>
              <a:t>jólétére</a:t>
            </a:r>
            <a:r>
              <a:rPr lang="en-GB" dirty="0"/>
              <a:t>, </a:t>
            </a:r>
          </a:p>
          <a:p>
            <a:r>
              <a:rPr lang="en-GB" dirty="0"/>
              <a:t>	</a:t>
            </a:r>
            <a:r>
              <a:rPr lang="en-GB" dirty="0" err="1"/>
              <a:t>és</a:t>
            </a:r>
            <a:r>
              <a:rPr lang="en-GB" dirty="0"/>
              <a:t> a </a:t>
            </a:r>
            <a:r>
              <a:rPr lang="en-GB" dirty="0" err="1"/>
              <a:t>tudományos</a:t>
            </a:r>
            <a:r>
              <a:rPr lang="en-GB" dirty="0"/>
              <a:t> </a:t>
            </a:r>
            <a:r>
              <a:rPr lang="en-GB" dirty="0" err="1"/>
              <a:t>ismeretekre</a:t>
            </a:r>
            <a:r>
              <a:rPr lang="en-GB" dirty="0"/>
              <a:t> </a:t>
            </a:r>
            <a:r>
              <a:rPr lang="en-GB" dirty="0" err="1"/>
              <a:t>való</a:t>
            </a:r>
            <a:r>
              <a:rPr lang="en-GB" dirty="0"/>
              <a:t> </a:t>
            </a:r>
            <a:r>
              <a:rPr lang="en-GB" dirty="0" err="1"/>
              <a:t>fókuszálás</a:t>
            </a:r>
            <a:r>
              <a:rPr lang="en-GB" dirty="0"/>
              <a:t> </a:t>
            </a:r>
            <a:r>
              <a:rPr lang="en-GB" dirty="0" err="1"/>
              <a:t>között</a:t>
            </a:r>
            <a:r>
              <a:rPr lang="en-GB" dirty="0"/>
              <a:t>.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478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err="1"/>
              <a:t>Egy</a:t>
            </a:r>
            <a:r>
              <a:rPr lang="en-GB" sz="1200" b="1" dirty="0"/>
              <a:t> </a:t>
            </a:r>
            <a:r>
              <a:rPr lang="en-GB" sz="1200" b="1" dirty="0" err="1"/>
              <a:t>helyes</a:t>
            </a:r>
            <a:r>
              <a:rPr lang="en-GB" sz="1200" b="1" dirty="0"/>
              <a:t> </a:t>
            </a:r>
            <a:r>
              <a:rPr lang="en-GB" sz="1200" b="1" dirty="0" err="1"/>
              <a:t>értékválasztásnál</a:t>
            </a:r>
            <a:r>
              <a:rPr lang="en-GB" sz="1200" b="1" dirty="0"/>
              <a:t> a </a:t>
            </a:r>
            <a:r>
              <a:rPr lang="en-GB" sz="1200" b="1" dirty="0" err="1"/>
              <a:t>Kamarának</a:t>
            </a:r>
            <a:r>
              <a:rPr lang="en-GB" sz="1200" b="1" dirty="0"/>
              <a:t> </a:t>
            </a:r>
            <a:r>
              <a:rPr lang="en-GB" sz="1200" b="1" dirty="0" err="1"/>
              <a:t>nem</a:t>
            </a:r>
            <a:r>
              <a:rPr lang="en-GB" sz="1200" b="1" dirty="0"/>
              <a:t> a </a:t>
            </a:r>
            <a:r>
              <a:rPr lang="en-GB" sz="1200" b="1" dirty="0" err="1"/>
              <a:t>beteget</a:t>
            </a:r>
            <a:r>
              <a:rPr lang="en-GB" sz="1200" b="1" dirty="0"/>
              <a:t> </a:t>
            </a:r>
            <a:r>
              <a:rPr lang="en-GB" sz="1200" b="1" dirty="0" err="1"/>
              <a:t>vagy</a:t>
            </a:r>
            <a:r>
              <a:rPr lang="en-GB" sz="1200" b="1" dirty="0"/>
              <a:t> </a:t>
            </a:r>
            <a:r>
              <a:rPr lang="en-GB" sz="1200" b="1" dirty="0" err="1"/>
              <a:t>az</a:t>
            </a:r>
            <a:r>
              <a:rPr lang="en-GB" sz="1200" b="1" dirty="0"/>
              <a:t> </a:t>
            </a:r>
            <a:r>
              <a:rPr lang="en-GB" sz="1200" b="1" dirty="0" err="1"/>
              <a:t>orvost</a:t>
            </a:r>
            <a:r>
              <a:rPr lang="en-GB" sz="1200" b="1" dirty="0"/>
              <a:t> </a:t>
            </a:r>
            <a:r>
              <a:rPr lang="en-GB" sz="1200" b="1" dirty="0" err="1"/>
              <a:t>kell</a:t>
            </a:r>
            <a:r>
              <a:rPr lang="en-GB" sz="1200" b="1" dirty="0"/>
              <a:t> </a:t>
            </a:r>
            <a:r>
              <a:rPr lang="en-GB" sz="1200" b="1" dirty="0" err="1"/>
              <a:t>védenie</a:t>
            </a:r>
            <a:r>
              <a:rPr lang="en-GB" sz="1200" b="1" dirty="0"/>
              <a:t>, </a:t>
            </a:r>
            <a:r>
              <a:rPr lang="en-GB" sz="1200" b="1" dirty="0" err="1"/>
              <a:t>hanem</a:t>
            </a:r>
            <a:r>
              <a:rPr lang="en-GB" sz="1200" b="1" dirty="0"/>
              <a:t> </a:t>
            </a:r>
            <a:r>
              <a:rPr lang="en-GB" sz="1200" b="1" dirty="0" err="1"/>
              <a:t>az</a:t>
            </a:r>
            <a:r>
              <a:rPr lang="en-GB" sz="1200" b="1" dirty="0"/>
              <a:t> </a:t>
            </a:r>
            <a:r>
              <a:rPr lang="en-GB" sz="1200" b="1" dirty="0" err="1"/>
              <a:t>elfogadott</a:t>
            </a:r>
            <a:r>
              <a:rPr lang="en-GB" sz="1200" b="1" dirty="0"/>
              <a:t> </a:t>
            </a:r>
            <a:r>
              <a:rPr lang="en-GB" sz="1200" b="1" dirty="0" err="1"/>
              <a:t>szakmai-morális</a:t>
            </a:r>
            <a:r>
              <a:rPr lang="en-GB" sz="1200" b="1" dirty="0"/>
              <a:t> </a:t>
            </a:r>
            <a:r>
              <a:rPr lang="en-GB" sz="1200" b="1" dirty="0" err="1"/>
              <a:t>értékeket</a:t>
            </a:r>
            <a:r>
              <a:rPr lang="en-GB" sz="1200" b="1" dirty="0"/>
              <a:t>, </a:t>
            </a:r>
            <a:r>
              <a:rPr lang="en-GB" sz="1200" b="1" dirty="0" err="1"/>
              <a:t>melyekkel</a:t>
            </a:r>
            <a:r>
              <a:rPr lang="en-GB" sz="1200" b="1" dirty="0"/>
              <a:t> </a:t>
            </a:r>
            <a:r>
              <a:rPr lang="en-GB" sz="1200" b="1" dirty="0" err="1"/>
              <a:t>közvetve-közvetlenül</a:t>
            </a:r>
            <a:r>
              <a:rPr lang="en-GB" sz="1200" b="1" dirty="0"/>
              <a:t> </a:t>
            </a:r>
            <a:r>
              <a:rPr lang="en-GB" sz="1200" b="1" dirty="0" err="1"/>
              <a:t>védik</a:t>
            </a:r>
            <a:r>
              <a:rPr lang="en-GB" sz="1200" b="1" dirty="0"/>
              <a:t> a </a:t>
            </a:r>
            <a:r>
              <a:rPr lang="en-GB" sz="1200" b="1" dirty="0" err="1"/>
              <a:t>beteget</a:t>
            </a:r>
            <a:r>
              <a:rPr lang="en-GB" sz="1200" b="1" dirty="0"/>
              <a:t> </a:t>
            </a:r>
            <a:r>
              <a:rPr lang="en-GB" sz="1200" b="1" dirty="0" err="1"/>
              <a:t>és</a:t>
            </a:r>
            <a:r>
              <a:rPr lang="en-GB" sz="1200" b="1" dirty="0"/>
              <a:t> </a:t>
            </a:r>
            <a:r>
              <a:rPr lang="en-GB" sz="1200" b="1" dirty="0" err="1"/>
              <a:t>az</a:t>
            </a:r>
            <a:r>
              <a:rPr lang="en-GB" sz="1200" b="1" dirty="0"/>
              <a:t> </a:t>
            </a:r>
            <a:r>
              <a:rPr lang="en-GB" sz="1200" b="1" dirty="0" err="1"/>
              <a:t>orvost</a:t>
            </a:r>
            <a:r>
              <a:rPr lang="en-GB" sz="1200" b="1" dirty="0"/>
              <a:t> is, de </a:t>
            </a:r>
            <a:r>
              <a:rPr lang="en-GB" sz="1200" b="1" dirty="0" err="1"/>
              <a:t>elsőrendben</a:t>
            </a:r>
            <a:r>
              <a:rPr lang="en-GB" sz="1200" b="1" dirty="0"/>
              <a:t> </a:t>
            </a:r>
            <a:r>
              <a:rPr lang="en-GB" sz="1200" b="1" dirty="0" err="1"/>
              <a:t>az</a:t>
            </a:r>
            <a:r>
              <a:rPr lang="en-GB" sz="1200" b="1" dirty="0"/>
              <a:t> </a:t>
            </a:r>
            <a:r>
              <a:rPr lang="en-GB" sz="1200" b="1" dirty="0" err="1"/>
              <a:t>orvosi</a:t>
            </a:r>
            <a:r>
              <a:rPr lang="en-GB" sz="1200" b="1" dirty="0"/>
              <a:t> </a:t>
            </a:r>
            <a:r>
              <a:rPr lang="en-GB" sz="1200" b="1" dirty="0" err="1"/>
              <a:t>hivatásrendet</a:t>
            </a:r>
            <a:r>
              <a:rPr lang="en-GB" sz="1200" b="1" dirty="0"/>
              <a:t>. </a:t>
            </a:r>
            <a:endParaRPr lang="hu-HU" sz="1200" b="1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43285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Egy megfelelően karbantartott etikai kódex-szel kitűzhetjük azokat a célokat, hogy </a:t>
            </a:r>
            <a:r>
              <a:rPr lang="en-GB" sz="1200" dirty="0" err="1"/>
              <a:t>egyértelmu</a:t>
            </a:r>
            <a:r>
              <a:rPr lang="en-GB" sz="1200" dirty="0"/>
              <a:t>̋, </a:t>
            </a:r>
            <a:r>
              <a:rPr lang="en-GB" sz="1200" dirty="0" err="1"/>
              <a:t>standardizált</a:t>
            </a:r>
            <a:r>
              <a:rPr lang="en-GB" sz="1200" dirty="0"/>
              <a:t>, a </a:t>
            </a:r>
            <a:r>
              <a:rPr lang="en-GB" sz="1200" dirty="0" err="1"/>
              <a:t>társadalom</a:t>
            </a:r>
            <a:r>
              <a:rPr lang="en-GB" sz="1200" dirty="0"/>
              <a:t> </a:t>
            </a:r>
            <a:r>
              <a:rPr lang="en-GB" sz="1200" dirty="0" err="1"/>
              <a:t>igazságérzetével</a:t>
            </a:r>
            <a:r>
              <a:rPr lang="en-GB" sz="1200" dirty="0"/>
              <a:t> </a:t>
            </a:r>
            <a:r>
              <a:rPr lang="en-GB" sz="1200" dirty="0" err="1"/>
              <a:t>és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európai</a:t>
            </a:r>
            <a:r>
              <a:rPr lang="en-GB" sz="1200" dirty="0"/>
              <a:t> </a:t>
            </a:r>
            <a:r>
              <a:rPr lang="en-GB" sz="1200" dirty="0" err="1"/>
              <a:t>joggyakorlattal</a:t>
            </a:r>
            <a:r>
              <a:rPr lang="en-GB" sz="1200" dirty="0"/>
              <a:t> </a:t>
            </a:r>
            <a:r>
              <a:rPr lang="en-GB" sz="1200" dirty="0" err="1"/>
              <a:t>harmonizálo</a:t>
            </a:r>
            <a:r>
              <a:rPr lang="en-GB" sz="1200" dirty="0"/>
              <a:t>́, </a:t>
            </a:r>
            <a:r>
              <a:rPr lang="en-GB" sz="1200" dirty="0" err="1"/>
              <a:t>átláthato</a:t>
            </a:r>
            <a:r>
              <a:rPr lang="en-GB" sz="1200" dirty="0"/>
              <a:t>́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bizottsági</a:t>
            </a:r>
            <a:r>
              <a:rPr lang="en-GB" sz="1200" dirty="0"/>
              <a:t> </a:t>
            </a:r>
            <a:r>
              <a:rPr lang="en-GB" sz="1200" dirty="0" err="1"/>
              <a:t>döntések</a:t>
            </a:r>
            <a:r>
              <a:rPr lang="en-GB" sz="1200" dirty="0"/>
              <a:t> </a:t>
            </a:r>
            <a:r>
              <a:rPr lang="en-GB" sz="1200" dirty="0" err="1"/>
              <a:t>születhessenek</a:t>
            </a:r>
            <a:r>
              <a:rPr lang="en-GB" sz="1200" dirty="0"/>
              <a:t>. </a:t>
            </a:r>
          </a:p>
          <a:p>
            <a:r>
              <a:rPr lang="en-GB" sz="1200" dirty="0" err="1"/>
              <a:t>Célunk</a:t>
            </a:r>
            <a:r>
              <a:rPr lang="en-GB" sz="1200" dirty="0"/>
              <a:t>, </a:t>
            </a:r>
            <a:r>
              <a:rPr lang="en-GB" sz="1200" dirty="0" err="1"/>
              <a:t>hogy</a:t>
            </a:r>
            <a:r>
              <a:rPr lang="en-GB" sz="1200" dirty="0"/>
              <a:t> </a:t>
            </a:r>
            <a:r>
              <a:rPr lang="en-GB" sz="1200" dirty="0" err="1"/>
              <a:t>védjük</a:t>
            </a:r>
            <a:r>
              <a:rPr lang="en-GB" sz="1200" dirty="0"/>
              <a:t> a </a:t>
            </a:r>
            <a:r>
              <a:rPr lang="en-GB" sz="1200" dirty="0" err="1"/>
              <a:t>nagyon</a:t>
            </a:r>
            <a:r>
              <a:rPr lang="en-GB" sz="1200" dirty="0"/>
              <a:t> </a:t>
            </a:r>
            <a:r>
              <a:rPr lang="en-GB" sz="1200" dirty="0" err="1"/>
              <a:t>nagy</a:t>
            </a:r>
            <a:r>
              <a:rPr lang="en-GB" sz="1200" dirty="0"/>
              <a:t> </a:t>
            </a:r>
            <a:r>
              <a:rPr lang="en-GB" sz="1200" dirty="0" err="1"/>
              <a:t>többséget</a:t>
            </a:r>
            <a:r>
              <a:rPr lang="en-GB" sz="1200" dirty="0"/>
              <a:t>, a </a:t>
            </a:r>
            <a:r>
              <a:rPr lang="en-GB" sz="1200" dirty="0" err="1"/>
              <a:t>hitelesen</a:t>
            </a:r>
            <a:r>
              <a:rPr lang="en-GB" sz="1200" dirty="0"/>
              <a:t>, </a:t>
            </a:r>
            <a:r>
              <a:rPr lang="en-GB" sz="1200" dirty="0" err="1"/>
              <a:t>etikusan</a:t>
            </a:r>
            <a:r>
              <a:rPr lang="en-GB" sz="1200" dirty="0"/>
              <a:t> </a:t>
            </a:r>
            <a:r>
              <a:rPr lang="en-GB" sz="1200" dirty="0" err="1"/>
              <a:t>dolgozo</a:t>
            </a:r>
            <a:r>
              <a:rPr lang="en-GB" sz="1200" dirty="0"/>
              <a:t>́ </a:t>
            </a:r>
            <a:r>
              <a:rPr lang="en-GB" sz="1200" dirty="0" err="1"/>
              <a:t>orvosokat</a:t>
            </a:r>
            <a:r>
              <a:rPr lang="en-GB" sz="1200" dirty="0"/>
              <a:t> a </a:t>
            </a:r>
            <a:r>
              <a:rPr lang="en-GB" sz="1200" dirty="0" err="1"/>
              <a:t>hivatásrendünkbe</a:t>
            </a:r>
            <a:r>
              <a:rPr lang="en-GB" sz="1200" dirty="0"/>
              <a:t> </a:t>
            </a:r>
            <a:r>
              <a:rPr lang="en-GB" sz="1200" dirty="0" err="1"/>
              <a:t>vetett</a:t>
            </a:r>
            <a:r>
              <a:rPr lang="en-GB" sz="1200" dirty="0"/>
              <a:t> </a:t>
            </a:r>
            <a:r>
              <a:rPr lang="en-GB" sz="1200" dirty="0" err="1"/>
              <a:t>bizalom</a:t>
            </a:r>
            <a:r>
              <a:rPr lang="en-GB" sz="1200" dirty="0"/>
              <a:t> </a:t>
            </a:r>
            <a:r>
              <a:rPr lang="en-GB" sz="1200" dirty="0" err="1"/>
              <a:t>fenntartásával</a:t>
            </a:r>
            <a:r>
              <a:rPr lang="en-GB" sz="1200" dirty="0"/>
              <a:t>;</a:t>
            </a:r>
            <a:br>
              <a:rPr lang="en-GB" sz="1200" dirty="0"/>
            </a:br>
            <a:r>
              <a:rPr lang="en-GB" sz="1200" dirty="0" err="1"/>
              <a:t>differenciáltan</a:t>
            </a:r>
            <a:r>
              <a:rPr lang="en-GB" sz="1200" dirty="0"/>
              <a:t> </a:t>
            </a:r>
            <a:r>
              <a:rPr lang="en-GB" sz="1200" dirty="0" err="1"/>
              <a:t>szankcionáljuk</a:t>
            </a:r>
            <a:r>
              <a:rPr lang="en-GB" sz="1200" dirty="0"/>
              <a:t> </a:t>
            </a:r>
            <a:r>
              <a:rPr lang="en-GB" sz="1200" dirty="0" err="1"/>
              <a:t>azokat</a:t>
            </a:r>
            <a:r>
              <a:rPr lang="en-GB" sz="1200" dirty="0"/>
              <a:t>, </a:t>
            </a:r>
            <a:r>
              <a:rPr lang="en-GB" sz="1200" dirty="0" err="1"/>
              <a:t>akik</a:t>
            </a:r>
            <a:r>
              <a:rPr lang="en-GB" sz="1200" dirty="0"/>
              <a:t> </a:t>
            </a:r>
            <a:r>
              <a:rPr lang="en-GB" sz="1200" dirty="0" err="1"/>
              <a:t>nem</a:t>
            </a:r>
            <a:r>
              <a:rPr lang="en-GB" sz="1200" dirty="0"/>
              <a:t> </a:t>
            </a:r>
            <a:r>
              <a:rPr lang="en-GB" sz="1200" dirty="0" err="1"/>
              <a:t>értik</a:t>
            </a:r>
            <a:r>
              <a:rPr lang="en-GB" sz="1200" dirty="0"/>
              <a:t>, </a:t>
            </a:r>
            <a:r>
              <a:rPr lang="en-GB" sz="1200" dirty="0" err="1"/>
              <a:t>érzik</a:t>
            </a:r>
            <a:r>
              <a:rPr lang="en-GB" sz="1200" dirty="0"/>
              <a:t> </a:t>
            </a:r>
            <a:r>
              <a:rPr lang="en-GB" sz="1200" dirty="0" err="1"/>
              <a:t>magától</a:t>
            </a:r>
            <a:r>
              <a:rPr lang="en-GB" sz="1200" dirty="0"/>
              <a:t> </a:t>
            </a:r>
            <a:r>
              <a:rPr lang="en-GB" sz="1200" dirty="0" err="1"/>
              <a:t>értetődően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etikus</a:t>
            </a:r>
            <a:r>
              <a:rPr lang="en-GB" sz="1200" dirty="0"/>
              <a:t> </a:t>
            </a:r>
            <a:r>
              <a:rPr lang="en-GB" sz="1200" dirty="0" err="1"/>
              <a:t>magatartást</a:t>
            </a:r>
            <a:r>
              <a:rPr lang="en-GB" sz="1200" dirty="0"/>
              <a:t>,</a:t>
            </a:r>
            <a:br>
              <a:rPr lang="en-GB" sz="1200" dirty="0"/>
            </a:br>
            <a:r>
              <a:rPr lang="en-GB" sz="1200" dirty="0" err="1"/>
              <a:t>és</a:t>
            </a:r>
            <a:r>
              <a:rPr lang="en-GB" sz="1200" dirty="0"/>
              <a:t> </a:t>
            </a:r>
            <a:r>
              <a:rPr lang="en-GB" sz="1200" dirty="0" err="1"/>
              <a:t>akár</a:t>
            </a:r>
            <a:r>
              <a:rPr lang="en-GB" sz="1200" dirty="0"/>
              <a:t> </a:t>
            </a:r>
            <a:r>
              <a:rPr lang="en-GB" sz="1200" dirty="0" err="1"/>
              <a:t>vessük</a:t>
            </a:r>
            <a:r>
              <a:rPr lang="en-GB" sz="1200" dirty="0"/>
              <a:t> ki a </a:t>
            </a:r>
            <a:r>
              <a:rPr lang="en-GB" sz="1200" dirty="0" err="1"/>
              <a:t>soraink</a:t>
            </a:r>
            <a:r>
              <a:rPr lang="en-GB" sz="1200" dirty="0"/>
              <a:t> </a:t>
            </a:r>
            <a:r>
              <a:rPr lang="en-GB" sz="1200" dirty="0" err="1"/>
              <a:t>közül</a:t>
            </a:r>
            <a:r>
              <a:rPr lang="en-GB" sz="1200" dirty="0"/>
              <a:t> </a:t>
            </a:r>
            <a:r>
              <a:rPr lang="en-GB" sz="1200" dirty="0" err="1"/>
              <a:t>azokat</a:t>
            </a:r>
            <a:r>
              <a:rPr lang="en-GB" sz="1200" dirty="0"/>
              <a:t>, </a:t>
            </a:r>
            <a:r>
              <a:rPr lang="en-GB" sz="1200" dirty="0" err="1"/>
              <a:t>akik</a:t>
            </a:r>
            <a:r>
              <a:rPr lang="en-GB" sz="1200" dirty="0"/>
              <a:t> </a:t>
            </a:r>
            <a:r>
              <a:rPr lang="en-GB" sz="1200" dirty="0" err="1"/>
              <a:t>visszaélnek</a:t>
            </a:r>
            <a:r>
              <a:rPr lang="en-GB" sz="1200" dirty="0"/>
              <a:t> a </a:t>
            </a:r>
            <a:r>
              <a:rPr lang="en-GB" sz="1200" dirty="0" err="1"/>
              <a:t>hivatásukból</a:t>
            </a:r>
            <a:r>
              <a:rPr lang="en-GB" sz="1200" dirty="0"/>
              <a:t> </a:t>
            </a:r>
            <a:r>
              <a:rPr lang="en-GB" sz="1200" dirty="0" err="1"/>
              <a:t>eredo</a:t>
            </a:r>
            <a:r>
              <a:rPr lang="en-GB" sz="1200" dirty="0"/>
              <a:t>̋ </a:t>
            </a:r>
            <a:r>
              <a:rPr lang="en-GB" sz="1200" dirty="0" err="1"/>
              <a:t>bizalommal</a:t>
            </a:r>
            <a:r>
              <a:rPr lang="en-GB" sz="1200" dirty="0"/>
              <a:t> </a:t>
            </a:r>
            <a:r>
              <a:rPr lang="en-GB" sz="1200" dirty="0" err="1"/>
              <a:t>és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írott</a:t>
            </a:r>
            <a:r>
              <a:rPr lang="en-GB" sz="1200" dirty="0"/>
              <a:t>, </a:t>
            </a:r>
            <a:r>
              <a:rPr lang="en-GB" sz="1200" dirty="0" err="1"/>
              <a:t>íratlan</a:t>
            </a:r>
            <a:r>
              <a:rPr lang="en-GB" sz="1200" dirty="0"/>
              <a:t> </a:t>
            </a:r>
            <a:r>
              <a:rPr lang="en-GB" sz="1200" dirty="0" err="1"/>
              <a:t>szabályokat</a:t>
            </a:r>
            <a:r>
              <a:rPr lang="en-GB" sz="1200" dirty="0"/>
              <a:t> </a:t>
            </a:r>
            <a:r>
              <a:rPr lang="en-GB" sz="1200" dirty="0" err="1"/>
              <a:t>szándékosan</a:t>
            </a:r>
            <a:r>
              <a:rPr lang="en-GB" sz="1200" dirty="0"/>
              <a:t> </a:t>
            </a:r>
            <a:r>
              <a:rPr lang="en-GB" sz="1200" dirty="0" err="1"/>
              <a:t>áthágják</a:t>
            </a:r>
            <a:r>
              <a:rPr lang="en-GB" sz="1200" dirty="0"/>
              <a:t>. 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9568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Milyen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Etikai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Kódex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elősegíti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Élő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jelenti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olyan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Etikai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Kódex-szel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kell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rendelkeznünk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amely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folyamatosan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frissül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etikai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bizottságok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tapasztalataival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ott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született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döntések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tanulságaival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Emellett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hu-HU" b="1" dirty="0"/>
              <a:t>Betegbiztonságot előtérbe helyező,</a:t>
            </a:r>
          </a:p>
          <a:p>
            <a:r>
              <a:rPr lang="hu-HU" b="1" dirty="0"/>
              <a:t>Bizalmat fenntartó, helyreállító,</a:t>
            </a:r>
          </a:p>
          <a:p>
            <a:r>
              <a:rPr lang="hu-HU" b="1" dirty="0"/>
              <a:t>Kollegialitást erősítő,</a:t>
            </a:r>
          </a:p>
          <a:p>
            <a:r>
              <a:rPr lang="hu-HU" b="1" dirty="0"/>
              <a:t>Képzést és kompetenciát fajsúlyosan megjelenítő,</a:t>
            </a:r>
          </a:p>
          <a:p>
            <a:r>
              <a:rPr lang="hu-HU" b="1" dirty="0"/>
              <a:t>Egyértelmű, standardan használható, a társadalmi igazságérzettel arányban levő szankciókat indítványozó,</a:t>
            </a:r>
          </a:p>
          <a:p>
            <a:r>
              <a:rPr lang="hu-HU" b="1" dirty="0"/>
              <a:t>Transzparens etikai ügyrendet támogató.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3D345-2C4C-654B-8EA6-51667633E3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09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etikai ügyrendükről szólva annak személyes kritikáját is hadd osszam meg, mely a célokat és a kiigazító lépéseket is előrevetítheti. Összességében ezzel az egy szóval tudnám összefoglalni: átláthatatlan.</a:t>
            </a:r>
          </a:p>
          <a:p>
            <a:r>
              <a:rPr lang="hu-HU" dirty="0"/>
              <a:t>Orvosok sem ismerik etikai ügyrendünk részleteit, folyamatait, így akár ezért is tarthatnak attól.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betegek nincsenek kellőképpen tájékoztatva, nem tudják, hogy mikor, kihez, hogyan forduljanak, mit várhatnak el az etikus orvosoktól.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Vezető MOK tisztségviselők sem láthatnak a részletekbe, így nem tudnak arról érdemben kommunikálni, illetve minőségi kontrollt sem tudnak gyakorolni.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Éves etikai konferenciákon való tudás átadás a megfelelő fejlődéshez, a hibákból való folyamatos tanuláshoz szerintem elégtelen.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szankciók kiszabása valószínűleg nem standardizált országosan.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Szankciók nem kellőképpen fajsúlyosak és differenciáltak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Hatóságokkal való kommunikáció hiányos, gyakran nem értesítenek minket fajsúlyos ügyekről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Mérlegelési jogkörrel nem élünk elég bátran, defenzív hozzáállás tapasztalható. Nem hívjuk be az etikai vétséggel vádolt orvost egy etikai ülésre, mert várjuk, hogy a bizonyítást lefolytassák a hatóságok. Ezáltal nem adunk esélyt az orvosnak, hogy esetleg beismerje tettét, megbánja azt, illetve nem látja az etikai bizottság, hogy az orvosnak hogyan változik az ügyről az álláspontja a hatósági bizonyítás előtt és után. Ez a szankcionálásnál szerepet kaphatna majd a jövőben.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Proaktív javaslatok az etikai ügyrend megújítására rendre falakba ütköznek, sajnos van olyan is, hogy az orvosi kamara falaiba. Vagy agyonhallgatás a sorsuk vagy a változást nem támogató jogi csűrcsavarás végén állítunk képzeletbeli akadályokat magunknak.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jog által felkínált jelenlegi lehetőségeinkkel sem élünk – így az OL-ban az </a:t>
            </a:r>
            <a:r>
              <a:rPr lang="hu-HU" dirty="0" err="1"/>
              <a:t>anonimizált</a:t>
            </a:r>
            <a:r>
              <a:rPr lang="hu-HU" dirty="0"/>
              <a:t> etikai határozatokat nem közöljük.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Társadalmi munkában nem lehet professzionálisan végezni sem az etikai bizottsági munkát, sem a kódex karbantartását.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48002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Egyetlen eddigi pozitívum az etikai ügyrendünk változásában, hogy meghatároztuk (az OEB elnöke javaslatára), hogy az OE mikor lehet panaszos és több alkalommal éltünk is vele. </a:t>
            </a:r>
          </a:p>
          <a:p>
            <a:r>
              <a:rPr lang="hu-HU" dirty="0"/>
              <a:t>Elsősorban azért is, hogy ilyen fajsúlyos esetekben láthassa, mint panaszos az ügy kivizsgálását és ha kell tudjon fellebbezni is.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47807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noProof="0" dirty="0"/>
              <a:t>Még a célok között lehet megemlíteni, hogy szemléletváltozás is kell Magyarországon, hogy a szankciók kiszabásának célja ne elsősorban a büntetés legyen, hanem </a:t>
            </a:r>
            <a:r>
              <a:rPr lang="hu-HU" sz="1200" noProof="0" dirty="0"/>
              <a:t>a lakosság egészségének, biztonságának, jólétének védelme, és ezáltal az orvosok iránti bizalom helyreállítása, amiben a gondosan mérlegelt transzparencia is segítséget adhat. </a:t>
            </a:r>
            <a:endParaRPr lang="hu-H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89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Arányosabb és differenciáltabb szankciók alkalmazása fontos lépés lenne céljaink eléréséhez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jelenlegi szankcióinkat látjuk.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(Fontos! A kirívóan súlyos etikai vétséget az Etikai Kódex határozza meg, azaz a kizárással járható etikai vétségek sorát a gyakorlatban szélesíthetjük, részletezhetjük, ahogyan a hálapénz kapcsán meg is tettük azt.)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3D345-2C4C-654B-8EA6-51667633E3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4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1200" dirty="0" err="1"/>
              <a:t>Egy</a:t>
            </a:r>
            <a:r>
              <a:rPr lang="en-GB" sz="1200" dirty="0"/>
              <a:t> </a:t>
            </a:r>
            <a:r>
              <a:rPr lang="en-GB" sz="1200" dirty="0" err="1"/>
              <a:t>európia</a:t>
            </a:r>
            <a:r>
              <a:rPr lang="en-GB" sz="1200" dirty="0"/>
              <a:t> </a:t>
            </a:r>
            <a:r>
              <a:rPr lang="en-GB" sz="1200" dirty="0" err="1"/>
              <a:t>jó</a:t>
            </a:r>
            <a:r>
              <a:rPr lang="en-GB" sz="1200" dirty="0"/>
              <a:t> </a:t>
            </a:r>
            <a:r>
              <a:rPr lang="en-GB" sz="1200" dirty="0" err="1"/>
              <a:t>gyakorlat</a:t>
            </a:r>
            <a:r>
              <a:rPr lang="en-GB" sz="1200" dirty="0"/>
              <a:t> </a:t>
            </a:r>
            <a:r>
              <a:rPr lang="en-GB" sz="1200" dirty="0" err="1"/>
              <a:t>alapján</a:t>
            </a:r>
            <a:r>
              <a:rPr lang="en-GB" sz="1200" dirty="0"/>
              <a:t> </a:t>
            </a:r>
            <a:r>
              <a:rPr lang="en-GB" sz="1200" dirty="0" err="1"/>
              <a:t>készült</a:t>
            </a:r>
            <a:r>
              <a:rPr lang="en-GB" sz="1200" dirty="0"/>
              <a:t> </a:t>
            </a:r>
            <a:r>
              <a:rPr lang="en-GB" sz="1200" dirty="0" err="1"/>
              <a:t>javaslat</a:t>
            </a:r>
            <a:r>
              <a:rPr lang="en-GB" sz="1200" dirty="0"/>
              <a:t> </a:t>
            </a:r>
            <a:r>
              <a:rPr lang="en-GB" sz="1200" dirty="0" err="1"/>
              <a:t>alapján</a:t>
            </a:r>
            <a:r>
              <a:rPr lang="en-GB" sz="1200" dirty="0"/>
              <a:t> </a:t>
            </a:r>
            <a:r>
              <a:rPr lang="en-GB" sz="1200" dirty="0" err="1"/>
              <a:t>ezt</a:t>
            </a:r>
            <a:r>
              <a:rPr lang="en-GB" sz="1200" dirty="0"/>
              <a:t> a </a:t>
            </a:r>
            <a:r>
              <a:rPr lang="en-GB" sz="1200" dirty="0" err="1"/>
              <a:t>kettőt</a:t>
            </a:r>
            <a:r>
              <a:rPr lang="en-GB" sz="1200" dirty="0"/>
              <a:t> </a:t>
            </a:r>
            <a:r>
              <a:rPr lang="en-GB" sz="1200" dirty="0" err="1"/>
              <a:t>emelném</a:t>
            </a:r>
            <a:r>
              <a:rPr lang="en-GB" sz="1200" dirty="0"/>
              <a:t> ki: 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br>
              <a:rPr lang="en-GB" sz="1200" dirty="0"/>
            </a:br>
            <a:r>
              <a:rPr lang="en-GB" sz="1200" dirty="0"/>
              <a:t>- Az </a:t>
            </a:r>
            <a:r>
              <a:rPr lang="en-GB" sz="1200" dirty="0" err="1"/>
              <a:t>EB-oknaklLehetőségük</a:t>
            </a:r>
            <a:r>
              <a:rPr lang="en-GB" sz="1200" dirty="0"/>
              <a:t> </a:t>
            </a:r>
            <a:r>
              <a:rPr lang="en-GB" sz="1200" dirty="0" err="1"/>
              <a:t>lenne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</a:t>
            </a:r>
            <a:r>
              <a:rPr lang="en-GB" sz="1200" dirty="0"/>
              <a:t> </a:t>
            </a:r>
            <a:r>
              <a:rPr lang="en-GB" sz="1200" dirty="0" err="1"/>
              <a:t>tevékenységének</a:t>
            </a:r>
            <a:r>
              <a:rPr lang="en-GB" sz="1200" dirty="0"/>
              <a:t>, </a:t>
            </a:r>
            <a:r>
              <a:rPr lang="en-GB" sz="1200" dirty="0" err="1"/>
              <a:t>működésének</a:t>
            </a:r>
            <a:r>
              <a:rPr lang="en-GB" sz="1200" dirty="0"/>
              <a:t> </a:t>
            </a:r>
            <a:r>
              <a:rPr lang="en-GB" sz="1200" dirty="0" err="1"/>
              <a:t>korlátozására</a:t>
            </a:r>
            <a:r>
              <a:rPr lang="en-GB" sz="1200" dirty="0"/>
              <a:t>, </a:t>
            </a:r>
            <a:r>
              <a:rPr lang="en-GB" sz="1200" dirty="0" err="1"/>
              <a:t>mely</a:t>
            </a:r>
            <a:r>
              <a:rPr lang="en-GB" sz="1200" dirty="0"/>
              <a:t> </a:t>
            </a:r>
            <a:r>
              <a:rPr lang="en-GB" sz="1200" dirty="0" err="1"/>
              <a:t>során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orvosnak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üggyel</a:t>
            </a:r>
            <a:r>
              <a:rPr lang="en-GB" sz="1200" dirty="0"/>
              <a:t> </a:t>
            </a:r>
            <a:r>
              <a:rPr lang="en-GB" sz="1200" dirty="0" err="1"/>
              <a:t>kapcsolatos</a:t>
            </a:r>
            <a:r>
              <a:rPr lang="en-GB" sz="1200" dirty="0"/>
              <a:t> </a:t>
            </a:r>
            <a:r>
              <a:rPr lang="en-GB" sz="1200" dirty="0" err="1"/>
              <a:t>belátása</a:t>
            </a:r>
            <a:r>
              <a:rPr lang="en-GB" sz="1200" dirty="0"/>
              <a:t> is </a:t>
            </a:r>
            <a:r>
              <a:rPr lang="en-GB" sz="1200" dirty="0" err="1"/>
              <a:t>számításba</a:t>
            </a:r>
            <a:r>
              <a:rPr lang="en-GB" sz="1200" dirty="0"/>
              <a:t> </a:t>
            </a:r>
            <a:r>
              <a:rPr lang="en-GB" sz="1200" dirty="0" err="1"/>
              <a:t>kerül</a:t>
            </a:r>
            <a:r>
              <a:rPr lang="en-GB" sz="1200" dirty="0"/>
              <a:t>, </a:t>
            </a:r>
            <a:r>
              <a:rPr lang="en-GB" sz="1200" dirty="0" err="1"/>
              <a:t>Ilyenkor</a:t>
            </a:r>
            <a:r>
              <a:rPr lang="en-GB" sz="1200" dirty="0"/>
              <a:t> </a:t>
            </a:r>
            <a:r>
              <a:rPr lang="en-GB" sz="1200" dirty="0" err="1"/>
              <a:t>általában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orvossal</a:t>
            </a:r>
            <a:r>
              <a:rPr lang="en-GB" sz="1200" dirty="0"/>
              <a:t> </a:t>
            </a:r>
            <a:r>
              <a:rPr lang="en-GB" sz="1200" dirty="0" err="1"/>
              <a:t>egyetértésben</a:t>
            </a:r>
            <a:r>
              <a:rPr lang="en-GB" sz="1200" dirty="0"/>
              <a:t> </a:t>
            </a:r>
            <a:r>
              <a:rPr lang="en-GB" sz="1200" dirty="0" err="1"/>
              <a:t>történik</a:t>
            </a:r>
            <a:r>
              <a:rPr lang="en-GB" sz="1200" dirty="0"/>
              <a:t> a </a:t>
            </a:r>
            <a:r>
              <a:rPr lang="en-GB" sz="1200" dirty="0" err="1"/>
              <a:t>tevékenységének</a:t>
            </a:r>
            <a:r>
              <a:rPr lang="en-GB" sz="1200" dirty="0"/>
              <a:t> </a:t>
            </a:r>
            <a:r>
              <a:rPr lang="en-GB" sz="1200" dirty="0" err="1"/>
              <a:t>korlátozása</a:t>
            </a:r>
            <a:r>
              <a:rPr lang="en-GB" sz="1200" dirty="0"/>
              <a:t>. </a:t>
            </a:r>
          </a:p>
          <a:p>
            <a:pPr marL="0" indent="0">
              <a:buNone/>
            </a:pPr>
            <a:br>
              <a:rPr lang="en-GB" sz="1200" dirty="0"/>
            </a:br>
            <a:r>
              <a:rPr lang="en-GB" sz="1200" dirty="0"/>
              <a:t>- </a:t>
            </a:r>
            <a:r>
              <a:rPr lang="en-GB" sz="1200" dirty="0" err="1"/>
              <a:t>Lehetőség</a:t>
            </a:r>
            <a:r>
              <a:rPr lang="en-GB" sz="1200" dirty="0"/>
              <a:t> </a:t>
            </a:r>
            <a:r>
              <a:rPr lang="en-GB" sz="1200" dirty="0" err="1"/>
              <a:t>lenne</a:t>
            </a:r>
            <a:r>
              <a:rPr lang="en-GB" sz="1200" dirty="0"/>
              <a:t> </a:t>
            </a:r>
            <a:r>
              <a:rPr lang="en-GB" sz="1200" dirty="0" err="1"/>
              <a:t>akár</a:t>
            </a:r>
            <a:r>
              <a:rPr lang="en-GB" sz="1200" dirty="0"/>
              <a:t> 3 </a:t>
            </a:r>
            <a:r>
              <a:rPr lang="en-GB" sz="1200" dirty="0" err="1"/>
              <a:t>évre</a:t>
            </a:r>
            <a:r>
              <a:rPr lang="en-GB" sz="1200" dirty="0"/>
              <a:t> </a:t>
            </a:r>
            <a:r>
              <a:rPr lang="en-GB" sz="1200" dirty="0" err="1"/>
              <a:t>korlátozni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</a:t>
            </a:r>
            <a:r>
              <a:rPr lang="en-GB" sz="1200" dirty="0"/>
              <a:t> </a:t>
            </a:r>
            <a:r>
              <a:rPr lang="en-GB" sz="1200" dirty="0" err="1"/>
              <a:t>tevékenységét</a:t>
            </a:r>
            <a:r>
              <a:rPr lang="en-GB" sz="1200" dirty="0"/>
              <a:t>, </a:t>
            </a:r>
            <a:r>
              <a:rPr lang="en-GB" sz="1200" dirty="0" err="1"/>
              <a:t>mely</a:t>
            </a:r>
            <a:r>
              <a:rPr lang="en-GB" sz="1200" dirty="0"/>
              <a:t> </a:t>
            </a:r>
            <a:r>
              <a:rPr lang="en-GB" sz="1200" dirty="0" err="1"/>
              <a:t>általában</a:t>
            </a:r>
            <a:r>
              <a:rPr lang="en-GB" sz="1200" dirty="0"/>
              <a:t> </a:t>
            </a:r>
            <a:r>
              <a:rPr lang="en-GB" sz="1200" dirty="0" err="1"/>
              <a:t>nem</a:t>
            </a:r>
            <a:r>
              <a:rPr lang="en-GB" sz="1200" dirty="0"/>
              <a:t> </a:t>
            </a:r>
            <a:r>
              <a:rPr lang="en-GB" sz="1200" dirty="0" err="1"/>
              <a:t>közös</a:t>
            </a:r>
            <a:r>
              <a:rPr lang="en-GB" sz="1200" dirty="0"/>
              <a:t> </a:t>
            </a:r>
            <a:r>
              <a:rPr lang="en-GB" sz="1200" dirty="0" err="1"/>
              <a:t>megegyezésen</a:t>
            </a:r>
            <a:r>
              <a:rPr lang="en-GB" sz="1200" dirty="0"/>
              <a:t> </a:t>
            </a:r>
            <a:r>
              <a:rPr lang="en-GB" sz="1200" dirty="0" err="1"/>
              <a:t>alapul</a:t>
            </a:r>
            <a:r>
              <a:rPr lang="en-GB" sz="1200" dirty="0"/>
              <a:t>. </a:t>
            </a:r>
            <a:r>
              <a:rPr lang="en-GB" sz="1200" dirty="0" err="1"/>
              <a:t>Ezt</a:t>
            </a:r>
            <a:r>
              <a:rPr lang="en-GB" sz="1200" dirty="0"/>
              <a:t> a </a:t>
            </a:r>
            <a:r>
              <a:rPr lang="en-GB" sz="1200" dirty="0" err="1"/>
              <a:t>korlátozást</a:t>
            </a:r>
            <a:r>
              <a:rPr lang="en-GB" sz="1200" dirty="0"/>
              <a:t> </a:t>
            </a:r>
            <a:r>
              <a:rPr lang="en-GB" sz="1200" dirty="0" err="1"/>
              <a:t>minden</a:t>
            </a:r>
            <a:r>
              <a:rPr lang="en-GB" sz="1200" dirty="0"/>
              <a:t> </a:t>
            </a:r>
            <a:r>
              <a:rPr lang="en-GB" sz="1200" dirty="0" err="1"/>
              <a:t>felülvizsgálat</a:t>
            </a:r>
            <a:r>
              <a:rPr lang="en-GB" sz="1200" dirty="0"/>
              <a:t> </a:t>
            </a:r>
            <a:r>
              <a:rPr lang="en-GB" sz="1200" dirty="0" err="1"/>
              <a:t>során</a:t>
            </a:r>
            <a:r>
              <a:rPr lang="en-GB" sz="1200" dirty="0"/>
              <a:t> </a:t>
            </a:r>
            <a:r>
              <a:rPr lang="en-GB" sz="1200" dirty="0" err="1"/>
              <a:t>további</a:t>
            </a:r>
            <a:r>
              <a:rPr lang="en-GB" sz="1200" dirty="0"/>
              <a:t> 3 </a:t>
            </a:r>
            <a:r>
              <a:rPr lang="en-GB" sz="1200" dirty="0" err="1"/>
              <a:t>évre</a:t>
            </a:r>
            <a:r>
              <a:rPr lang="en-GB" sz="1200" dirty="0"/>
              <a:t> </a:t>
            </a:r>
            <a:r>
              <a:rPr lang="en-GB" sz="1200" dirty="0" err="1"/>
              <a:t>lehet</a:t>
            </a:r>
            <a:r>
              <a:rPr lang="en-GB" sz="1200" dirty="0"/>
              <a:t> </a:t>
            </a:r>
            <a:r>
              <a:rPr lang="en-GB" sz="1200" dirty="0" err="1"/>
              <a:t>meghosszabbítani</a:t>
            </a:r>
            <a:r>
              <a:rPr lang="en-GB" sz="1200" dirty="0"/>
              <a:t>, </a:t>
            </a:r>
            <a:r>
              <a:rPr lang="en-GB" sz="1200" dirty="0" err="1"/>
              <a:t>addig</a:t>
            </a:r>
            <a:r>
              <a:rPr lang="en-GB" sz="1200" dirty="0"/>
              <a:t>, </a:t>
            </a:r>
            <a:r>
              <a:rPr lang="en-GB" sz="1200" dirty="0" err="1"/>
              <a:t>amíg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utolso</a:t>
            </a:r>
            <a:r>
              <a:rPr lang="en-GB" sz="1200" dirty="0"/>
              <a:t>́ </a:t>
            </a:r>
            <a:r>
              <a:rPr lang="en-GB" sz="1200" dirty="0" err="1"/>
              <a:t>felülvizsgálat</a:t>
            </a:r>
            <a:r>
              <a:rPr lang="en-GB" sz="1200" dirty="0"/>
              <a:t> </a:t>
            </a:r>
            <a:r>
              <a:rPr lang="en-GB" sz="1200" dirty="0" err="1"/>
              <a:t>alkalmával</a:t>
            </a:r>
            <a:r>
              <a:rPr lang="en-GB" sz="1200" dirty="0"/>
              <a:t> a </a:t>
            </a:r>
            <a:r>
              <a:rPr lang="en-GB" sz="1200" dirty="0" err="1"/>
              <a:t>korlátozásokat</a:t>
            </a:r>
            <a:r>
              <a:rPr lang="en-GB" sz="1200" dirty="0"/>
              <a:t> meg </a:t>
            </a:r>
            <a:r>
              <a:rPr lang="en-GB" sz="1200" dirty="0" err="1"/>
              <a:t>nem</a:t>
            </a:r>
            <a:r>
              <a:rPr lang="en-GB" sz="1200" dirty="0"/>
              <a:t> </a:t>
            </a:r>
            <a:r>
              <a:rPr lang="en-GB" sz="1200" dirty="0" err="1"/>
              <a:t>szüntetik</a:t>
            </a:r>
            <a:r>
              <a:rPr lang="en-GB" sz="1200" dirty="0"/>
              <a:t>. </a:t>
            </a:r>
          </a:p>
          <a:p>
            <a:pPr marL="0" indent="0">
              <a:buNone/>
            </a:pPr>
            <a:endParaRPr lang="en-GB" sz="1200" dirty="0"/>
          </a:p>
          <a:p>
            <a:pPr marL="0" indent="0">
              <a:buNone/>
            </a:pPr>
            <a:r>
              <a:rPr lang="en-GB" sz="1200" dirty="0" err="1"/>
              <a:t>Bizonyos</a:t>
            </a:r>
            <a:r>
              <a:rPr lang="en-GB" sz="1200" dirty="0"/>
              <a:t> </a:t>
            </a:r>
            <a:r>
              <a:rPr lang="en-GB" sz="1200" dirty="0" err="1"/>
              <a:t>beavatkozások</a:t>
            </a:r>
            <a:r>
              <a:rPr lang="en-GB" sz="1200" dirty="0"/>
              <a:t> </a:t>
            </a:r>
            <a:r>
              <a:rPr lang="en-GB" sz="1200" dirty="0" err="1"/>
              <a:t>végzése</a:t>
            </a:r>
            <a:r>
              <a:rPr lang="en-GB" sz="1200" dirty="0"/>
              <a:t>, </a:t>
            </a:r>
            <a:r>
              <a:rPr lang="en-GB" sz="1200" dirty="0" err="1"/>
              <a:t>állások</a:t>
            </a:r>
            <a:r>
              <a:rPr lang="en-GB" sz="1200" dirty="0"/>
              <a:t> </a:t>
            </a:r>
            <a:r>
              <a:rPr lang="en-GB" sz="1200" dirty="0" err="1"/>
              <a:t>betöltése</a:t>
            </a:r>
            <a:r>
              <a:rPr lang="en-GB" sz="1200" dirty="0"/>
              <a:t>, </a:t>
            </a:r>
            <a:r>
              <a:rPr lang="en-GB" sz="1200" dirty="0" err="1"/>
              <a:t>kinevezések</a:t>
            </a:r>
            <a:r>
              <a:rPr lang="en-GB" sz="1200" dirty="0"/>
              <a:t> </a:t>
            </a:r>
            <a:r>
              <a:rPr lang="en-GB" sz="1200" dirty="0" err="1"/>
              <a:t>korlátozásáról</a:t>
            </a:r>
            <a:r>
              <a:rPr lang="en-GB" sz="1200" dirty="0"/>
              <a:t> </a:t>
            </a:r>
            <a:r>
              <a:rPr lang="en-GB" sz="1200" dirty="0" err="1"/>
              <a:t>beszélünk</a:t>
            </a:r>
            <a:r>
              <a:rPr lang="en-GB" sz="1200" dirty="0"/>
              <a:t>.</a:t>
            </a:r>
          </a:p>
          <a:p>
            <a:pPr marL="0" indent="0">
              <a:buNone/>
            </a:pPr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2365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szankciók kiszabásánál az úgynevezett azonnali hatályú́, ideiglenes </a:t>
            </a:r>
            <a:r>
              <a:rPr lang="hu-HU" dirty="0" err="1"/>
              <a:t>intézkedések</a:t>
            </a:r>
            <a:r>
              <a:rPr lang="hu-HU" dirty="0"/>
              <a:t> </a:t>
            </a:r>
            <a:r>
              <a:rPr lang="hu-HU" dirty="0" err="1"/>
              <a:t>gyakorlatának</a:t>
            </a:r>
            <a:r>
              <a:rPr lang="hu-HU" dirty="0"/>
              <a:t> </a:t>
            </a:r>
            <a:r>
              <a:rPr lang="hu-HU" dirty="0" err="1"/>
              <a:t>bevezetését</a:t>
            </a:r>
            <a:r>
              <a:rPr lang="hu-HU" dirty="0"/>
              <a:t> is meg szeretnénk vizsgálni.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r>
              <a:rPr lang="en-GB" sz="1200" dirty="0"/>
              <a:t>A </a:t>
            </a:r>
            <a:r>
              <a:rPr lang="en-GB" sz="1200" dirty="0" err="1"/>
              <a:t>bizottság</a:t>
            </a:r>
            <a:r>
              <a:rPr lang="en-GB" sz="1200" dirty="0"/>
              <a:t> </a:t>
            </a:r>
            <a:r>
              <a:rPr lang="en-GB" sz="1200" dirty="0" err="1"/>
              <a:t>azonnali</a:t>
            </a:r>
            <a:r>
              <a:rPr lang="en-GB" sz="1200" dirty="0"/>
              <a:t> </a:t>
            </a:r>
            <a:r>
              <a:rPr lang="en-GB" sz="1200" dirty="0" err="1"/>
              <a:t>hatállyal</a:t>
            </a:r>
            <a:r>
              <a:rPr lang="en-GB" sz="1200" dirty="0"/>
              <a:t> </a:t>
            </a:r>
            <a:r>
              <a:rPr lang="en-GB" sz="1200" dirty="0" err="1"/>
              <a:t>intézkedést</a:t>
            </a:r>
            <a:r>
              <a:rPr lang="en-GB" sz="1200" dirty="0"/>
              <a:t> </a:t>
            </a:r>
            <a:r>
              <a:rPr lang="en-GB" sz="1200" dirty="0" err="1"/>
              <a:t>foganatosíthat</a:t>
            </a:r>
            <a:r>
              <a:rPr lang="en-GB" sz="1200" dirty="0"/>
              <a:t>, ha </a:t>
            </a:r>
            <a:r>
              <a:rPr lang="en-GB" sz="1200" dirty="0" err="1"/>
              <a:t>úgy</a:t>
            </a:r>
            <a:r>
              <a:rPr lang="en-GB" sz="1200" dirty="0"/>
              <a:t> </a:t>
            </a:r>
            <a:r>
              <a:rPr lang="en-GB" sz="1200" dirty="0" err="1"/>
              <a:t>ítéli</a:t>
            </a:r>
            <a:r>
              <a:rPr lang="en-GB" sz="1200" dirty="0"/>
              <a:t> meg, </a:t>
            </a:r>
            <a:r>
              <a:rPr lang="en-GB" sz="1200" dirty="0" err="1"/>
              <a:t>hogy</a:t>
            </a:r>
            <a:r>
              <a:rPr lang="en-GB" sz="1200" dirty="0"/>
              <a:t> </a:t>
            </a:r>
            <a:r>
              <a:rPr lang="en-GB" sz="1200" dirty="0" err="1"/>
              <a:t>ez</a:t>
            </a:r>
            <a:r>
              <a:rPr lang="en-GB" sz="1200" dirty="0"/>
              <a:t> </a:t>
            </a:r>
            <a:r>
              <a:rPr lang="en-GB" sz="1200" dirty="0" err="1"/>
              <a:t>szükséges</a:t>
            </a:r>
            <a:r>
              <a:rPr lang="en-GB" sz="1200" dirty="0"/>
              <a:t> a </a:t>
            </a:r>
            <a:r>
              <a:rPr lang="en-GB" sz="1200" dirty="0" err="1"/>
              <a:t>társadalom</a:t>
            </a:r>
            <a:r>
              <a:rPr lang="en-GB" sz="1200" dirty="0"/>
              <a:t> </a:t>
            </a:r>
            <a:r>
              <a:rPr lang="en-GB" sz="1200" dirty="0" err="1"/>
              <a:t>tagjainak</a:t>
            </a:r>
            <a:r>
              <a:rPr lang="en-GB" sz="1200" dirty="0"/>
              <a:t> </a:t>
            </a:r>
            <a:r>
              <a:rPr lang="en-GB" sz="1200" dirty="0" err="1"/>
              <a:t>védelme</a:t>
            </a:r>
            <a:r>
              <a:rPr lang="en-GB" sz="1200" dirty="0"/>
              <a:t> </a:t>
            </a:r>
            <a:r>
              <a:rPr lang="en-GB" sz="1200" dirty="0" err="1"/>
              <a:t>érdekében</a:t>
            </a:r>
            <a:r>
              <a:rPr lang="en-GB" sz="1200" dirty="0"/>
              <a:t>, </a:t>
            </a:r>
            <a:r>
              <a:rPr lang="en-GB" sz="1200" dirty="0" err="1"/>
              <a:t>vagy</a:t>
            </a:r>
            <a:r>
              <a:rPr lang="en-GB" sz="1200" dirty="0"/>
              <a:t> </a:t>
            </a:r>
            <a:r>
              <a:rPr lang="en-GB" sz="1200" dirty="0" err="1"/>
              <a:t>egyéb</a:t>
            </a:r>
            <a:r>
              <a:rPr lang="en-GB" sz="1200" dirty="0"/>
              <a:t> </a:t>
            </a:r>
            <a:r>
              <a:rPr lang="en-GB" sz="1200" dirty="0" err="1"/>
              <a:t>módon</a:t>
            </a:r>
            <a:r>
              <a:rPr lang="en-GB" sz="1200" dirty="0"/>
              <a:t> a </a:t>
            </a:r>
            <a:r>
              <a:rPr lang="en-GB" sz="1200" dirty="0" err="1"/>
              <a:t>köz</a:t>
            </a:r>
            <a:r>
              <a:rPr lang="en-GB" sz="1200" dirty="0"/>
              <a:t> </a:t>
            </a:r>
            <a:r>
              <a:rPr lang="en-GB" sz="1200" dirty="0" err="1"/>
              <a:t>vagy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</a:t>
            </a:r>
            <a:r>
              <a:rPr lang="en-GB" sz="1200" dirty="0"/>
              <a:t> </a:t>
            </a:r>
            <a:r>
              <a:rPr lang="en-GB" sz="1200" dirty="0" err="1"/>
              <a:t>érdekét</a:t>
            </a:r>
            <a:r>
              <a:rPr lang="en-GB" sz="1200" dirty="0"/>
              <a:t> </a:t>
            </a:r>
            <a:r>
              <a:rPr lang="en-GB" sz="1200" dirty="0" err="1"/>
              <a:t>szolgálja</a:t>
            </a:r>
            <a:r>
              <a:rPr lang="en-GB" sz="1200" dirty="0"/>
              <a:t>. </a:t>
            </a:r>
          </a:p>
          <a:p>
            <a:r>
              <a:rPr lang="en-GB" sz="1200" dirty="0" err="1"/>
              <a:t>Ez</a:t>
            </a:r>
            <a:r>
              <a:rPr lang="en-GB" sz="1200" dirty="0"/>
              <a:t> </a:t>
            </a:r>
            <a:r>
              <a:rPr lang="en-GB" sz="1200" dirty="0" err="1"/>
              <a:t>akkor</a:t>
            </a:r>
            <a:r>
              <a:rPr lang="en-GB" sz="1200" dirty="0"/>
              <a:t> </a:t>
            </a:r>
            <a:r>
              <a:rPr lang="en-GB" sz="1200" dirty="0" err="1"/>
              <a:t>lehet</a:t>
            </a:r>
            <a:r>
              <a:rPr lang="en-GB" sz="1200" dirty="0"/>
              <a:t> </a:t>
            </a:r>
            <a:r>
              <a:rPr lang="en-GB" sz="1200" dirty="0" err="1"/>
              <a:t>fontos</a:t>
            </a:r>
            <a:r>
              <a:rPr lang="en-GB" sz="1200" dirty="0"/>
              <a:t>, ha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</a:t>
            </a:r>
            <a:r>
              <a:rPr lang="en-GB" sz="1200" dirty="0"/>
              <a:t> </a:t>
            </a:r>
            <a:r>
              <a:rPr lang="en-GB" sz="1200" dirty="0" err="1"/>
              <a:t>megismételheti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erkölcstelen</a:t>
            </a:r>
            <a:r>
              <a:rPr lang="en-GB" sz="1200" dirty="0"/>
              <a:t> </a:t>
            </a:r>
            <a:r>
              <a:rPr lang="en-GB" sz="1200" dirty="0" err="1"/>
              <a:t>viselkedést</a:t>
            </a:r>
            <a:r>
              <a:rPr lang="en-GB" sz="1200" dirty="0"/>
              <a:t>, </a:t>
            </a:r>
            <a:r>
              <a:rPr lang="en-GB" sz="1200" dirty="0" err="1"/>
              <a:t>különösen</a:t>
            </a:r>
            <a:r>
              <a:rPr lang="en-GB" sz="1200" dirty="0"/>
              <a:t>, ha </a:t>
            </a:r>
            <a:r>
              <a:rPr lang="en-GB" sz="1200" dirty="0" err="1"/>
              <a:t>ezzel</a:t>
            </a:r>
            <a:r>
              <a:rPr lang="en-GB" sz="1200" dirty="0"/>
              <a:t> </a:t>
            </a:r>
            <a:r>
              <a:rPr lang="en-GB" sz="1200" dirty="0" err="1"/>
              <a:t>bűncselekmény</a:t>
            </a:r>
            <a:r>
              <a:rPr lang="en-GB" sz="1200" dirty="0"/>
              <a:t> </a:t>
            </a:r>
            <a:r>
              <a:rPr lang="en-GB" sz="1200" dirty="0" err="1"/>
              <a:t>elkövetését</a:t>
            </a:r>
            <a:r>
              <a:rPr lang="en-GB" sz="1200" dirty="0"/>
              <a:t> </a:t>
            </a:r>
            <a:r>
              <a:rPr lang="en-GB" sz="1200" dirty="0" err="1"/>
              <a:t>kockáztatja</a:t>
            </a:r>
            <a:r>
              <a:rPr lang="en-GB" sz="1200" dirty="0"/>
              <a:t>. </a:t>
            </a:r>
          </a:p>
          <a:p>
            <a:r>
              <a:rPr lang="en-GB" sz="1200" dirty="0" err="1"/>
              <a:t>Vagy</a:t>
            </a:r>
            <a:r>
              <a:rPr lang="en-GB" sz="1200" dirty="0"/>
              <a:t> ha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</a:t>
            </a:r>
            <a:r>
              <a:rPr lang="en-GB" sz="1200" dirty="0"/>
              <a:t> </a:t>
            </a:r>
            <a:r>
              <a:rPr lang="en-GB" sz="1200" dirty="0" err="1"/>
              <a:t>súlyosan</a:t>
            </a:r>
            <a:r>
              <a:rPr lang="en-GB" sz="1200" dirty="0"/>
              <a:t> </a:t>
            </a:r>
            <a:r>
              <a:rPr lang="en-GB" sz="1200" dirty="0" err="1"/>
              <a:t>megszegi</a:t>
            </a:r>
            <a:r>
              <a:rPr lang="en-GB" sz="1200" dirty="0"/>
              <a:t> a </a:t>
            </a:r>
            <a:r>
              <a:rPr lang="en-GB" sz="1200" dirty="0" err="1"/>
              <a:t>helyes</a:t>
            </a:r>
            <a:r>
              <a:rPr lang="en-GB" sz="1200" dirty="0"/>
              <a:t> </a:t>
            </a:r>
            <a:r>
              <a:rPr lang="en-GB" sz="1200" dirty="0" err="1"/>
              <a:t>klinikai</a:t>
            </a:r>
            <a:r>
              <a:rPr lang="en-GB" sz="1200" dirty="0"/>
              <a:t> </a:t>
            </a:r>
            <a:r>
              <a:rPr lang="en-GB" sz="1200" dirty="0" err="1"/>
              <a:t>gyakorlatokat</a:t>
            </a:r>
            <a:r>
              <a:rPr lang="en-GB" sz="1200" dirty="0"/>
              <a:t> (</a:t>
            </a:r>
            <a:r>
              <a:rPr lang="en-GB" sz="1200" dirty="0" err="1"/>
              <a:t>súlyos</a:t>
            </a:r>
            <a:r>
              <a:rPr lang="en-GB" sz="1200" dirty="0"/>
              <a:t> </a:t>
            </a:r>
            <a:r>
              <a:rPr lang="en-GB" sz="1200" dirty="0" err="1"/>
              <a:t>negligencia</a:t>
            </a:r>
            <a:r>
              <a:rPr lang="en-GB" sz="1200" dirty="0"/>
              <a:t>), </a:t>
            </a:r>
            <a:r>
              <a:rPr lang="en-GB" sz="1200" dirty="0" err="1"/>
              <a:t>vagy</a:t>
            </a:r>
            <a:r>
              <a:rPr lang="en-GB" sz="1200" dirty="0"/>
              <a:t> </a:t>
            </a:r>
            <a:r>
              <a:rPr lang="en-GB" sz="1200" dirty="0" err="1"/>
              <a:t>visszaél</a:t>
            </a:r>
            <a:r>
              <a:rPr lang="en-GB" sz="1200" dirty="0"/>
              <a:t> a </a:t>
            </a:r>
            <a:r>
              <a:rPr lang="en-GB" sz="1200" dirty="0" err="1"/>
              <a:t>különleges</a:t>
            </a:r>
            <a:r>
              <a:rPr lang="en-GB" sz="1200" dirty="0"/>
              <a:t> </a:t>
            </a:r>
            <a:r>
              <a:rPr lang="en-GB" sz="1200" dirty="0" err="1"/>
              <a:t>bizalmi</a:t>
            </a:r>
            <a:r>
              <a:rPr lang="en-GB" sz="1200" dirty="0"/>
              <a:t> </a:t>
            </a:r>
            <a:r>
              <a:rPr lang="en-GB" sz="1200" dirty="0" err="1"/>
              <a:t>helyzetével</a:t>
            </a:r>
            <a:r>
              <a:rPr lang="en-GB" sz="1200" dirty="0"/>
              <a:t> (</a:t>
            </a:r>
            <a:r>
              <a:rPr lang="en-GB" sz="1200" dirty="0" err="1"/>
              <a:t>szexuális</a:t>
            </a:r>
            <a:r>
              <a:rPr lang="en-GB" sz="1200" dirty="0"/>
              <a:t> </a:t>
            </a:r>
            <a:r>
              <a:rPr lang="en-GB" sz="1200" dirty="0" err="1"/>
              <a:t>visszaélés</a:t>
            </a:r>
            <a:r>
              <a:rPr lang="en-GB" sz="1200" dirty="0"/>
              <a:t>), </a:t>
            </a:r>
            <a:r>
              <a:rPr lang="en-GB" sz="1200" dirty="0" err="1"/>
              <a:t>vagy</a:t>
            </a:r>
            <a:r>
              <a:rPr lang="en-GB" sz="1200" dirty="0"/>
              <a:t> ha </a:t>
            </a:r>
            <a:r>
              <a:rPr lang="en-GB" sz="1200" dirty="0" err="1"/>
              <a:t>azonnali</a:t>
            </a:r>
            <a:r>
              <a:rPr lang="en-GB" sz="1200" dirty="0"/>
              <a:t> </a:t>
            </a:r>
            <a:r>
              <a:rPr lang="en-GB" sz="1200" dirty="0" err="1"/>
              <a:t>intézkedéseket</a:t>
            </a:r>
            <a:r>
              <a:rPr lang="en-GB" sz="1200" dirty="0"/>
              <a:t> </a:t>
            </a:r>
            <a:r>
              <a:rPr lang="en-GB" sz="1200" dirty="0" err="1"/>
              <a:t>kell</a:t>
            </a:r>
            <a:r>
              <a:rPr lang="en-GB" sz="1200" dirty="0"/>
              <a:t> </a:t>
            </a:r>
            <a:r>
              <a:rPr lang="en-GB" sz="1200" dirty="0" err="1"/>
              <a:t>hozni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orvosi</a:t>
            </a:r>
            <a:r>
              <a:rPr lang="en-GB" sz="1200" dirty="0"/>
              <a:t> </a:t>
            </a:r>
            <a:r>
              <a:rPr lang="en-GB" sz="1200" dirty="0" err="1"/>
              <a:t>szakmába</a:t>
            </a:r>
            <a:r>
              <a:rPr lang="en-GB" sz="1200" dirty="0"/>
              <a:t> </a:t>
            </a:r>
            <a:r>
              <a:rPr lang="en-GB" sz="1200" dirty="0" err="1"/>
              <a:t>vetett</a:t>
            </a:r>
            <a:r>
              <a:rPr lang="en-GB" sz="1200" dirty="0"/>
              <a:t> </a:t>
            </a:r>
            <a:r>
              <a:rPr lang="en-GB" sz="1200" dirty="0" err="1"/>
              <a:t>közbizalom</a:t>
            </a:r>
            <a:r>
              <a:rPr lang="en-GB" sz="1200" dirty="0"/>
              <a:t> </a:t>
            </a:r>
            <a:r>
              <a:rPr lang="en-GB" sz="1200" dirty="0" err="1"/>
              <a:t>védelme</a:t>
            </a:r>
            <a:r>
              <a:rPr lang="en-GB" sz="1200" dirty="0"/>
              <a:t> </a:t>
            </a:r>
            <a:r>
              <a:rPr lang="en-GB" sz="1200" dirty="0" err="1"/>
              <a:t>érdekében</a:t>
            </a:r>
            <a:r>
              <a:rPr lang="en-GB" sz="1200" dirty="0"/>
              <a:t>. (</a:t>
            </a:r>
            <a:r>
              <a:rPr lang="en-GB" sz="1200" dirty="0" err="1"/>
              <a:t>vírustagadás</a:t>
            </a:r>
            <a:r>
              <a:rPr lang="en-GB" sz="1200" dirty="0"/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008704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Ilyen már kodifikálva van az ügyvédi és a közjegyzői kamara hazai gyakorlatában.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Az elsőfokú fegyelmi tanács felfüggesztheti ilyen esetekben az ügyvédet.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(Amennyiben van erre lehetőség ott, miért ne lehetne az orvosi kamaránál?)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(Az </a:t>
            </a:r>
            <a:r>
              <a:rPr lang="hu-HU" dirty="0" err="1"/>
              <a:t>elsőfoku</a:t>
            </a:r>
            <a:r>
              <a:rPr lang="hu-HU" dirty="0"/>
              <a:t>́ fegyelmi </a:t>
            </a:r>
            <a:r>
              <a:rPr lang="hu-HU" dirty="0" err="1"/>
              <a:t>tanács</a:t>
            </a:r>
            <a:r>
              <a:rPr lang="hu-HU" dirty="0"/>
              <a:t> </a:t>
            </a:r>
            <a:r>
              <a:rPr lang="hu-HU" dirty="0" err="1"/>
              <a:t>felfüggesztheti</a:t>
            </a:r>
            <a:r>
              <a:rPr lang="hu-HU" dirty="0"/>
              <a:t> az ügyvédet, ha az </a:t>
            </a:r>
            <a:r>
              <a:rPr lang="hu-HU" dirty="0" err="1"/>
              <a:t>ügyvédségbe</a:t>
            </a:r>
            <a:r>
              <a:rPr lang="hu-HU" dirty="0"/>
              <a:t> vetett </a:t>
            </a:r>
            <a:r>
              <a:rPr lang="hu-HU" dirty="0" err="1"/>
              <a:t>közbizalom</a:t>
            </a:r>
            <a:r>
              <a:rPr lang="hu-HU" dirty="0"/>
              <a:t> olyan </a:t>
            </a:r>
            <a:r>
              <a:rPr lang="hu-HU" dirty="0" err="1"/>
              <a:t>mértéku</a:t>
            </a:r>
            <a:r>
              <a:rPr lang="hu-HU" dirty="0"/>
              <a:t>̋ </a:t>
            </a:r>
            <a:r>
              <a:rPr lang="hu-HU" dirty="0" err="1"/>
              <a:t>sérelmével</a:t>
            </a:r>
            <a:r>
              <a:rPr lang="hu-HU" dirty="0"/>
              <a:t> vagy </a:t>
            </a:r>
            <a:r>
              <a:rPr lang="hu-HU" dirty="0" err="1"/>
              <a:t>veszélyeztetésével</a:t>
            </a:r>
            <a:r>
              <a:rPr lang="hu-HU" dirty="0"/>
              <a:t> </a:t>
            </a:r>
            <a:r>
              <a:rPr lang="hu-HU" dirty="0" err="1"/>
              <a:t>járna</a:t>
            </a:r>
            <a:r>
              <a:rPr lang="hu-HU" dirty="0"/>
              <a:t>, amely meghaladja az </a:t>
            </a:r>
            <a:r>
              <a:rPr lang="hu-HU" dirty="0" err="1"/>
              <a:t>ügyvédi</a:t>
            </a:r>
            <a:r>
              <a:rPr lang="hu-HU" dirty="0"/>
              <a:t> </a:t>
            </a:r>
            <a:r>
              <a:rPr lang="hu-HU" dirty="0" err="1"/>
              <a:t>tevékenység</a:t>
            </a:r>
            <a:r>
              <a:rPr lang="hu-HU" dirty="0"/>
              <a:t> </a:t>
            </a:r>
            <a:r>
              <a:rPr lang="hu-HU" dirty="0" err="1"/>
              <a:t>gyakorlása</a:t>
            </a:r>
            <a:r>
              <a:rPr lang="hu-HU" dirty="0"/>
              <a:t> </a:t>
            </a:r>
            <a:r>
              <a:rPr lang="hu-HU" dirty="0" err="1"/>
              <a:t>felfüggesztéséből</a:t>
            </a:r>
            <a:r>
              <a:rPr lang="hu-HU" dirty="0"/>
              <a:t> </a:t>
            </a:r>
            <a:r>
              <a:rPr lang="hu-HU" dirty="0" err="1"/>
              <a:t>fakado</a:t>
            </a:r>
            <a:r>
              <a:rPr lang="hu-HU" dirty="0"/>
              <a:t>́ </a:t>
            </a:r>
            <a:r>
              <a:rPr lang="hu-HU" dirty="0" err="1"/>
              <a:t>egyéni</a:t>
            </a:r>
            <a:r>
              <a:rPr lang="hu-HU" dirty="0"/>
              <a:t> </a:t>
            </a:r>
            <a:r>
              <a:rPr lang="hu-HU" dirty="0" err="1"/>
              <a:t>érdeksérelmet</a:t>
            </a:r>
            <a:r>
              <a:rPr lang="hu-HU" dirty="0"/>
              <a:t>.)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2481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/>
              <a:t>Hasonló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Orvosi</a:t>
            </a:r>
            <a:r>
              <a:rPr lang="en-GB" sz="1200" dirty="0"/>
              <a:t> </a:t>
            </a:r>
            <a:r>
              <a:rPr lang="en-GB" sz="1200" dirty="0" err="1"/>
              <a:t>Kamaránál</a:t>
            </a:r>
            <a:r>
              <a:rPr lang="en-GB" sz="1200" dirty="0"/>
              <a:t> </a:t>
            </a:r>
            <a:r>
              <a:rPr lang="en-GB" sz="1200" dirty="0" err="1"/>
              <a:t>törvényi</a:t>
            </a:r>
            <a:r>
              <a:rPr lang="en-GB" sz="1200" dirty="0"/>
              <a:t> </a:t>
            </a:r>
            <a:r>
              <a:rPr lang="en-GB" sz="1200" dirty="0" err="1"/>
              <a:t>lehetőséget</a:t>
            </a:r>
            <a:r>
              <a:rPr lang="en-GB" sz="1200" dirty="0"/>
              <a:t> </a:t>
            </a:r>
            <a:r>
              <a:rPr lang="en-GB" sz="1200" dirty="0" err="1"/>
              <a:t>biztosítana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Bizottságoknak</a:t>
            </a:r>
            <a:r>
              <a:rPr lang="en-GB" sz="1200" dirty="0"/>
              <a:t>, </a:t>
            </a:r>
            <a:r>
              <a:rPr lang="en-GB" sz="1200" dirty="0" err="1"/>
              <a:t>hogy</a:t>
            </a:r>
            <a:r>
              <a:rPr lang="en-GB" sz="1200" dirty="0"/>
              <a:t> a </a:t>
            </a:r>
            <a:r>
              <a:rPr lang="en-GB" sz="1200" dirty="0" err="1"/>
              <a:t>társadalom</a:t>
            </a:r>
            <a:r>
              <a:rPr lang="en-GB" sz="1200" dirty="0"/>
              <a:t>, a </a:t>
            </a:r>
            <a:r>
              <a:rPr lang="en-GB" sz="1200" dirty="0" err="1"/>
              <a:t>betegek</a:t>
            </a:r>
            <a:r>
              <a:rPr lang="en-GB" sz="1200" dirty="0"/>
              <a:t> </a:t>
            </a:r>
            <a:r>
              <a:rPr lang="en-GB" sz="1200" dirty="0" err="1"/>
              <a:t>fokozott</a:t>
            </a:r>
            <a:r>
              <a:rPr lang="en-GB" sz="1200" dirty="0"/>
              <a:t> </a:t>
            </a:r>
            <a:r>
              <a:rPr lang="en-GB" sz="1200" dirty="0" err="1"/>
              <a:t>védelme</a:t>
            </a:r>
            <a:r>
              <a:rPr lang="en-GB" sz="1200" dirty="0"/>
              <a:t> </a:t>
            </a:r>
            <a:r>
              <a:rPr lang="en-GB" sz="1200" dirty="0" err="1"/>
              <a:t>és</a:t>
            </a:r>
            <a:r>
              <a:rPr lang="en-GB" sz="1200" dirty="0"/>
              <a:t> </a:t>
            </a:r>
            <a:r>
              <a:rPr lang="en-GB" sz="1200" dirty="0" err="1"/>
              <a:t>hivatásrendünk</a:t>
            </a:r>
            <a:r>
              <a:rPr lang="en-GB" sz="1200" dirty="0"/>
              <a:t> </a:t>
            </a:r>
            <a:r>
              <a:rPr lang="en-GB" sz="1200" dirty="0" err="1"/>
              <a:t>védelme</a:t>
            </a:r>
            <a:r>
              <a:rPr lang="en-GB" sz="1200" dirty="0"/>
              <a:t> </a:t>
            </a:r>
            <a:r>
              <a:rPr lang="en-GB" sz="1200" dirty="0" err="1"/>
              <a:t>érdekében</a:t>
            </a:r>
            <a:r>
              <a:rPr lang="en-GB" sz="1200" dirty="0"/>
              <a:t>, </a:t>
            </a:r>
            <a:r>
              <a:rPr lang="en-GB" sz="1200" dirty="0" err="1"/>
              <a:t>megfelelo</a:t>
            </a:r>
            <a:r>
              <a:rPr lang="en-GB" sz="1200" dirty="0"/>
              <a:t>̋ </a:t>
            </a:r>
            <a:r>
              <a:rPr lang="en-GB" sz="1200" dirty="0" err="1"/>
              <a:t>mérlegelést</a:t>
            </a:r>
            <a:r>
              <a:rPr lang="en-GB" sz="1200" dirty="0"/>
              <a:t> </a:t>
            </a:r>
            <a:r>
              <a:rPr lang="en-GB" sz="1200" dirty="0" err="1"/>
              <a:t>követően</a:t>
            </a:r>
            <a:r>
              <a:rPr lang="en-GB" sz="1200" dirty="0"/>
              <a:t>, </a:t>
            </a:r>
            <a:r>
              <a:rPr lang="en-GB" sz="1200" dirty="0" err="1"/>
              <a:t>akár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eljárás</a:t>
            </a:r>
            <a:r>
              <a:rPr lang="en-GB" sz="1200" dirty="0"/>
              <a:t> </a:t>
            </a:r>
            <a:r>
              <a:rPr lang="en-GB" sz="1200" dirty="0" err="1"/>
              <a:t>alatt</a:t>
            </a:r>
            <a:r>
              <a:rPr lang="en-GB" sz="1200" dirty="0"/>
              <a:t> is </a:t>
            </a:r>
            <a:r>
              <a:rPr lang="en-GB" sz="1200" dirty="0" err="1"/>
              <a:t>korlátozzák</a:t>
            </a:r>
            <a:r>
              <a:rPr lang="en-GB" sz="1200" dirty="0"/>
              <a:t>, </a:t>
            </a:r>
            <a:r>
              <a:rPr lang="en-GB" sz="1200" dirty="0" err="1"/>
              <a:t>felfüggesszék</a:t>
            </a:r>
            <a:r>
              <a:rPr lang="en-GB" sz="1200" dirty="0"/>
              <a:t> a </a:t>
            </a:r>
            <a:r>
              <a:rPr lang="en-GB" sz="1200" dirty="0" err="1"/>
              <a:t>fajsúlyos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vádakkal</a:t>
            </a:r>
            <a:r>
              <a:rPr lang="en-GB" sz="1200" dirty="0"/>
              <a:t> </a:t>
            </a:r>
            <a:r>
              <a:rPr lang="en-GB" sz="1200" dirty="0" err="1"/>
              <a:t>érintett</a:t>
            </a:r>
            <a:r>
              <a:rPr lang="en-GB" sz="1200" dirty="0"/>
              <a:t> </a:t>
            </a:r>
            <a:r>
              <a:rPr lang="en-GB" sz="1200" dirty="0" err="1"/>
              <a:t>orvost</a:t>
            </a:r>
            <a:r>
              <a:rPr lang="en-GB" sz="1200" dirty="0"/>
              <a:t>. 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2965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átláthatatlan etikai ügyrendünk miatt felülvizsgálni szeretnénk </a:t>
            </a:r>
          </a:p>
          <a:p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tárgyalások</a:t>
            </a:r>
            <a:r>
              <a:rPr lang="en-GB" sz="1200" dirty="0"/>
              <a:t>, </a:t>
            </a:r>
            <a:r>
              <a:rPr lang="en-GB" sz="1200" dirty="0" err="1"/>
              <a:t>ülések</a:t>
            </a:r>
            <a:r>
              <a:rPr lang="en-GB" sz="1200" dirty="0"/>
              <a:t>, </a:t>
            </a:r>
          </a:p>
          <a:p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eljárások</a:t>
            </a:r>
            <a:r>
              <a:rPr lang="en-GB" sz="1200" dirty="0"/>
              <a:t> </a:t>
            </a:r>
            <a:r>
              <a:rPr lang="en-GB" sz="1200" dirty="0" err="1"/>
              <a:t>jegyzőkönyvei</a:t>
            </a:r>
            <a:endParaRPr lang="en-GB" sz="1200" dirty="0"/>
          </a:p>
          <a:p>
            <a:r>
              <a:rPr lang="en-GB" sz="1200" dirty="0" err="1"/>
              <a:t>és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döntések</a:t>
            </a:r>
            <a:r>
              <a:rPr lang="en-GB" sz="1200" dirty="0"/>
              <a:t> </a:t>
            </a:r>
            <a:r>
              <a:rPr lang="en-GB" sz="1200" dirty="0" err="1"/>
              <a:t>nyilvánosságának</a:t>
            </a:r>
            <a:r>
              <a:rPr lang="en-GB" sz="1200" dirty="0"/>
              <a:t> </a:t>
            </a:r>
            <a:r>
              <a:rPr lang="en-GB" sz="1200" dirty="0" err="1"/>
              <a:t>kérdését</a:t>
            </a:r>
            <a:r>
              <a:rPr lang="en-GB" sz="1200" dirty="0"/>
              <a:t>.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71579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dirty="0"/>
              <a:t>A nemzeti adatvédelmi és információs hatóság friss állásfoglalása szerint </a:t>
            </a:r>
            <a:r>
              <a:rPr lang="hu-HU" b="1" dirty="0"/>
              <a:t>„A bírósági tárgyalások nyilvánosságához hasonlóan </a:t>
            </a:r>
            <a:r>
              <a:rPr lang="hu-HU" b="1" u="sng" dirty="0"/>
              <a:t>az etikai eljárások tárgyalásainak nyilvánossága is igazolható. Tehát ezt támogatja a hatóság!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b="1" u="sng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95338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b="1" i="1" dirty="0"/>
              <a:t>Az etikai ülések jegyzőkönyveinek közzétételét a Hatóság </a:t>
            </a:r>
            <a:r>
              <a:rPr lang="hu-HU" sz="1200" b="1" i="1" u="sng" dirty="0"/>
              <a:t>csak </a:t>
            </a:r>
            <a:r>
              <a:rPr lang="hu-HU" sz="1200" b="1" i="1" u="sng" dirty="0" err="1">
                <a:solidFill>
                  <a:srgbClr val="FF0000"/>
                </a:solidFill>
              </a:rPr>
              <a:t>anonimizált</a:t>
            </a:r>
            <a:r>
              <a:rPr lang="hu-HU" sz="1200" b="1" i="1" u="sng" dirty="0"/>
              <a:t> formában támogatja, </a:t>
            </a:r>
            <a:r>
              <a:rPr lang="hu-HU" sz="1200" b="1" i="1" dirty="0"/>
              <a:t>tehát az eljárás alá vont orvos nevének és minden egyéb olyan adatnak a kitakarása mellett, amelyből személyazonossága megállapítható</a:t>
            </a:r>
            <a:r>
              <a:rPr lang="hu-HU" b="1" i="1" dirty="0"/>
              <a:t>. 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24624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Az etikai határozatok közzétételét szintén </a:t>
            </a:r>
            <a:r>
              <a:rPr lang="hu-HU" dirty="0" err="1"/>
              <a:t>anonimizálva</a:t>
            </a:r>
            <a:r>
              <a:rPr lang="hu-HU" dirty="0"/>
              <a:t> javasolja a hatóság.</a:t>
            </a:r>
          </a:p>
          <a:p>
            <a:r>
              <a:rPr lang="hu-HU" sz="1200" b="1" i="1" u="sng" dirty="0"/>
              <a:t>Kiemeli, hogy mindenképp a közérdeket szolgálná, mivel hozzájárulna az etikai bizottságok működésének átláthatóságához, ellenőrizhetőségéhez  </a:t>
            </a:r>
            <a:r>
              <a:rPr lang="hu-HU" sz="1200" b="1" i="1" dirty="0"/>
              <a:t>és ezáltal </a:t>
            </a:r>
            <a:r>
              <a:rPr lang="hu-HU" sz="1200" b="1" i="1" u="sng" dirty="0"/>
              <a:t>nyomon követhető, hogy az etikai bizottságok szabályszerűen jártak-e el.</a:t>
            </a:r>
            <a:r>
              <a:rPr lang="en-HU" sz="1200" i="1" dirty="0"/>
              <a:t>“</a:t>
            </a:r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93046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A transzparencia melletti érvek, </a:t>
            </a:r>
            <a:r>
              <a:rPr lang="hu-HU" dirty="0" err="1"/>
              <a:t>előnyők</a:t>
            </a:r>
            <a:r>
              <a:rPr lang="hu-HU" dirty="0"/>
              <a:t>:</a:t>
            </a:r>
          </a:p>
          <a:p>
            <a:endParaRPr lang="hu-HU" dirty="0"/>
          </a:p>
          <a:p>
            <a:pPr>
              <a:lnSpc>
                <a:spcPct val="100000"/>
              </a:lnSpc>
            </a:pPr>
            <a:r>
              <a:rPr lang="hu-HU" sz="1200" noProof="0" dirty="0"/>
              <a:t>Az egyes etikai </a:t>
            </a:r>
            <a:r>
              <a:rPr lang="hu-HU" sz="1200" noProof="0" dirty="0" err="1"/>
              <a:t>bizottságok</a:t>
            </a:r>
            <a:r>
              <a:rPr lang="hu-HU" sz="1200" noProof="0" dirty="0"/>
              <a:t> tudnának </a:t>
            </a:r>
            <a:r>
              <a:rPr lang="hu-HU" sz="1200" noProof="0" dirty="0" err="1"/>
              <a:t>egymásról</a:t>
            </a:r>
            <a:r>
              <a:rPr lang="hu-HU" sz="1200" noProof="0" dirty="0"/>
              <a:t> </a:t>
            </a:r>
            <a:r>
              <a:rPr lang="hu-HU" sz="1200" noProof="0" dirty="0" err="1"/>
              <a:t>érdemben</a:t>
            </a:r>
            <a:r>
              <a:rPr lang="hu-HU" sz="1200" noProof="0" dirty="0"/>
              <a:t>, az egyik </a:t>
            </a:r>
            <a:r>
              <a:rPr lang="hu-HU" sz="1200" noProof="0" dirty="0" err="1"/>
              <a:t>bizottság</a:t>
            </a:r>
            <a:r>
              <a:rPr lang="hu-HU" sz="1200" noProof="0" dirty="0"/>
              <a:t> </a:t>
            </a:r>
            <a:r>
              <a:rPr lang="hu-HU" sz="1200" noProof="0" dirty="0" err="1"/>
              <a:t>jo</a:t>
            </a:r>
            <a:r>
              <a:rPr lang="hu-HU" sz="1200" noProof="0" dirty="0"/>
              <a:t>́ </a:t>
            </a:r>
            <a:r>
              <a:rPr lang="hu-HU" sz="1200" noProof="0" dirty="0" err="1"/>
              <a:t>gyakorlatából</a:t>
            </a:r>
            <a:r>
              <a:rPr lang="hu-HU" sz="1200" noProof="0" dirty="0"/>
              <a:t> a </a:t>
            </a:r>
            <a:r>
              <a:rPr lang="hu-HU" sz="1200" noProof="0" dirty="0" err="1"/>
              <a:t>többi</a:t>
            </a:r>
            <a:r>
              <a:rPr lang="hu-HU" sz="1200" noProof="0" dirty="0"/>
              <a:t> is </a:t>
            </a:r>
            <a:r>
              <a:rPr lang="hu-HU" sz="1200" noProof="0" dirty="0" err="1"/>
              <a:t>profitálhatna</a:t>
            </a:r>
            <a:r>
              <a:rPr lang="hu-HU" sz="1200" noProof="0" dirty="0"/>
              <a:t>, vagy az esetleges </a:t>
            </a:r>
            <a:r>
              <a:rPr lang="hu-HU" sz="1200" noProof="0" dirty="0" err="1"/>
              <a:t>hibákból</a:t>
            </a:r>
            <a:r>
              <a:rPr lang="hu-HU" sz="1200" noProof="0" dirty="0"/>
              <a:t> tanulhatna.</a:t>
            </a:r>
            <a:br>
              <a:rPr lang="hu-HU" sz="1200" noProof="0" dirty="0"/>
            </a:br>
            <a:r>
              <a:rPr lang="hu-HU" sz="1200" noProof="0" dirty="0"/>
              <a:t>A </a:t>
            </a:r>
            <a:r>
              <a:rPr lang="hu-HU" sz="1200" noProof="0" dirty="0" err="1"/>
              <a:t>média</a:t>
            </a:r>
            <a:r>
              <a:rPr lang="hu-HU" sz="1200" noProof="0" dirty="0"/>
              <a:t> </a:t>
            </a:r>
            <a:r>
              <a:rPr lang="hu-HU" sz="1200" noProof="0" dirty="0" err="1"/>
              <a:t>megkeresésekre</a:t>
            </a:r>
            <a:r>
              <a:rPr lang="hu-HU" sz="1200" noProof="0" dirty="0"/>
              <a:t> az </a:t>
            </a:r>
            <a:r>
              <a:rPr lang="hu-HU" sz="1200" noProof="0" dirty="0" err="1"/>
              <a:t>elnökség</a:t>
            </a:r>
            <a:r>
              <a:rPr lang="hu-HU" sz="1200" noProof="0" dirty="0"/>
              <a:t>, a </a:t>
            </a:r>
            <a:r>
              <a:rPr lang="hu-HU" sz="1200" noProof="0" dirty="0" err="1"/>
              <a:t>kommunikációs</a:t>
            </a:r>
            <a:r>
              <a:rPr lang="hu-HU" sz="1200" noProof="0" dirty="0"/>
              <a:t> kabinet </a:t>
            </a:r>
            <a:r>
              <a:rPr lang="hu-HU" sz="1200" noProof="0" dirty="0" err="1"/>
              <a:t>érdemben</a:t>
            </a:r>
            <a:r>
              <a:rPr lang="hu-HU" sz="1200" noProof="0" dirty="0"/>
              <a:t> tudna </a:t>
            </a:r>
            <a:r>
              <a:rPr lang="hu-HU" sz="1200" noProof="0" dirty="0" err="1"/>
              <a:t>reagálni</a:t>
            </a:r>
            <a:r>
              <a:rPr lang="hu-HU" sz="1200" noProof="0" dirty="0"/>
              <a:t>. </a:t>
            </a:r>
          </a:p>
          <a:p>
            <a:pPr>
              <a:lnSpc>
                <a:spcPct val="100000"/>
              </a:lnSpc>
            </a:pPr>
            <a:r>
              <a:rPr lang="hu-HU" sz="1200" noProof="0" dirty="0"/>
              <a:t>Az OEB </a:t>
            </a:r>
            <a:r>
              <a:rPr lang="hu-HU" sz="1200" noProof="0" dirty="0" err="1"/>
              <a:t>éves</a:t>
            </a:r>
            <a:r>
              <a:rPr lang="hu-HU" sz="1200" noProof="0" dirty="0"/>
              <a:t>, csak a </a:t>
            </a:r>
            <a:r>
              <a:rPr lang="hu-HU" sz="1200" noProof="0" dirty="0" err="1"/>
              <a:t>számszaki</a:t>
            </a:r>
            <a:r>
              <a:rPr lang="hu-HU" sz="1200" noProof="0" dirty="0"/>
              <a:t> adatokat </a:t>
            </a:r>
            <a:r>
              <a:rPr lang="hu-HU" sz="1200" noProof="0" dirty="0" err="1"/>
              <a:t>közlo</a:t>
            </a:r>
            <a:r>
              <a:rPr lang="hu-HU" sz="1200" noProof="0" dirty="0"/>
              <a:t>̋ </a:t>
            </a:r>
            <a:r>
              <a:rPr lang="hu-HU" sz="1200" noProof="0" dirty="0" err="1"/>
              <a:t>összefoglalója</a:t>
            </a:r>
            <a:r>
              <a:rPr lang="hu-HU" sz="1200" noProof="0" dirty="0"/>
              <a:t> kiegészülne az etikai </a:t>
            </a:r>
            <a:r>
              <a:rPr lang="hu-HU" sz="1200" noProof="0" dirty="0" err="1"/>
              <a:t>bizottságok</a:t>
            </a:r>
            <a:r>
              <a:rPr lang="hu-HU" sz="1200" noProof="0" dirty="0"/>
              <a:t> minőségi munkájának elemzésével, ami </a:t>
            </a:r>
            <a:r>
              <a:rPr lang="hu-HU" sz="1200" noProof="0" dirty="0" err="1"/>
              <a:t>támpontot</a:t>
            </a:r>
            <a:r>
              <a:rPr lang="hu-HU" sz="1200" noProof="0" dirty="0"/>
              <a:t> adhatna a minőségi </a:t>
            </a:r>
            <a:r>
              <a:rPr lang="hu-HU" sz="1200" noProof="0" dirty="0" err="1"/>
              <a:t>javulást</a:t>
            </a:r>
            <a:r>
              <a:rPr lang="hu-HU" sz="1200" noProof="0" dirty="0"/>
              <a:t> </a:t>
            </a:r>
            <a:r>
              <a:rPr lang="hu-HU" sz="1200" noProof="0" dirty="0" err="1"/>
              <a:t>elősegíto</a:t>
            </a:r>
            <a:r>
              <a:rPr lang="hu-HU" sz="1200" noProof="0" dirty="0"/>
              <a:t>̋ </a:t>
            </a:r>
            <a:r>
              <a:rPr lang="hu-HU" sz="1200" noProof="0" dirty="0" err="1"/>
              <a:t>beavatkozási</a:t>
            </a:r>
            <a:r>
              <a:rPr lang="hu-HU" sz="1200" noProof="0" dirty="0"/>
              <a:t> pontokhoz. </a:t>
            </a:r>
          </a:p>
          <a:p>
            <a:pPr>
              <a:lnSpc>
                <a:spcPct val="100000"/>
              </a:lnSpc>
            </a:pPr>
            <a:r>
              <a:rPr lang="hu-HU" sz="1200" noProof="0" dirty="0"/>
              <a:t>Az Etikai </a:t>
            </a:r>
            <a:r>
              <a:rPr lang="hu-HU" sz="1200" noProof="0" dirty="0" err="1"/>
              <a:t>Kollégium</a:t>
            </a:r>
            <a:r>
              <a:rPr lang="hu-HU" sz="1200" noProof="0" dirty="0"/>
              <a:t> nem </a:t>
            </a:r>
            <a:r>
              <a:rPr lang="hu-HU" sz="1200" noProof="0" dirty="0" err="1"/>
              <a:t>reaktívan</a:t>
            </a:r>
            <a:r>
              <a:rPr lang="hu-HU" sz="1200" noProof="0" dirty="0"/>
              <a:t>, hanem </a:t>
            </a:r>
            <a:r>
              <a:rPr lang="hu-HU" sz="1200" noProof="0" dirty="0" err="1"/>
              <a:t>proaktívan</a:t>
            </a:r>
            <a:r>
              <a:rPr lang="hu-HU" sz="1200" noProof="0" dirty="0"/>
              <a:t> dolgozna. </a:t>
            </a:r>
          </a:p>
          <a:p>
            <a:pPr>
              <a:lnSpc>
                <a:spcPct val="100000"/>
              </a:lnSpc>
            </a:pPr>
            <a:r>
              <a:rPr lang="hu-HU" sz="1200" noProof="0" dirty="0"/>
              <a:t>A MOK </a:t>
            </a:r>
            <a:r>
              <a:rPr lang="hu-HU" sz="1200" noProof="0" dirty="0" err="1"/>
              <a:t>pozitív</a:t>
            </a:r>
            <a:r>
              <a:rPr lang="hu-HU" sz="1200" noProof="0" dirty="0"/>
              <a:t> </a:t>
            </a:r>
            <a:r>
              <a:rPr lang="hu-HU" sz="1200" noProof="0" dirty="0" err="1"/>
              <a:t>társadalmi</a:t>
            </a:r>
            <a:r>
              <a:rPr lang="hu-HU" sz="1200" noProof="0" dirty="0"/>
              <a:t> </a:t>
            </a:r>
            <a:r>
              <a:rPr lang="hu-HU" sz="1200" noProof="0" dirty="0" err="1"/>
              <a:t>megítélése</a:t>
            </a:r>
            <a:r>
              <a:rPr lang="hu-HU" sz="1200" noProof="0" dirty="0"/>
              <a:t> </a:t>
            </a:r>
            <a:r>
              <a:rPr lang="hu-HU" sz="1200" noProof="0" dirty="0" err="1"/>
              <a:t>és</a:t>
            </a:r>
            <a:r>
              <a:rPr lang="hu-HU" sz="1200" noProof="0" dirty="0"/>
              <a:t> </a:t>
            </a:r>
            <a:r>
              <a:rPr lang="hu-HU" sz="1200" noProof="0" dirty="0" err="1"/>
              <a:t>ezáltal</a:t>
            </a:r>
            <a:r>
              <a:rPr lang="hu-HU" sz="1200" noProof="0" dirty="0"/>
              <a:t> </a:t>
            </a:r>
            <a:r>
              <a:rPr lang="hu-HU" sz="1200" noProof="0" dirty="0" err="1"/>
              <a:t>érdekérvényesíto</a:t>
            </a:r>
            <a:r>
              <a:rPr lang="hu-HU" sz="1200" noProof="0" dirty="0"/>
              <a:t>̋ </a:t>
            </a:r>
            <a:r>
              <a:rPr lang="hu-HU" sz="1200" noProof="0" dirty="0" err="1"/>
              <a:t>képessége</a:t>
            </a:r>
            <a:r>
              <a:rPr lang="hu-HU" sz="1200" noProof="0" dirty="0"/>
              <a:t> is </a:t>
            </a:r>
            <a:r>
              <a:rPr lang="hu-HU" sz="1200" noProof="0" dirty="0" err="1"/>
              <a:t>növekedhetne</a:t>
            </a:r>
            <a:r>
              <a:rPr lang="hu-HU" sz="1200" noProof="0" dirty="0"/>
              <a:t>. </a:t>
            </a:r>
          </a:p>
          <a:p>
            <a:pPr>
              <a:lnSpc>
                <a:spcPct val="100000"/>
              </a:lnSpc>
            </a:pPr>
            <a:r>
              <a:rPr lang="hu-HU" sz="1200" noProof="0" dirty="0"/>
              <a:t>Az etikai </a:t>
            </a:r>
            <a:r>
              <a:rPr lang="hu-HU" sz="1200" noProof="0" dirty="0" err="1"/>
              <a:t>bizottságok</a:t>
            </a:r>
            <a:r>
              <a:rPr lang="hu-HU" sz="1200" noProof="0" dirty="0"/>
              <a:t> </a:t>
            </a:r>
            <a:r>
              <a:rPr lang="hu-HU" sz="1200" noProof="0" dirty="0" err="1"/>
              <a:t>törvény</a:t>
            </a:r>
            <a:r>
              <a:rPr lang="hu-HU" sz="1200" noProof="0" dirty="0"/>
              <a:t> </a:t>
            </a:r>
            <a:r>
              <a:rPr lang="hu-HU" sz="1200" noProof="0" dirty="0" err="1"/>
              <a:t>által</a:t>
            </a:r>
            <a:r>
              <a:rPr lang="hu-HU" sz="1200" noProof="0" dirty="0"/>
              <a:t> szavatolt </a:t>
            </a:r>
            <a:r>
              <a:rPr lang="hu-HU" sz="1200" noProof="0" dirty="0" err="1"/>
              <a:t>pártatlan</a:t>
            </a:r>
            <a:r>
              <a:rPr lang="hu-HU" sz="1200" noProof="0" dirty="0"/>
              <a:t> </a:t>
            </a:r>
            <a:r>
              <a:rPr lang="hu-HU" sz="1200" noProof="0" dirty="0" err="1"/>
              <a:t>és</a:t>
            </a:r>
            <a:r>
              <a:rPr lang="hu-HU" sz="1200" noProof="0" dirty="0"/>
              <a:t> </a:t>
            </a:r>
            <a:r>
              <a:rPr lang="hu-HU" sz="1200" noProof="0" dirty="0" err="1"/>
              <a:t>független</a:t>
            </a:r>
            <a:r>
              <a:rPr lang="hu-HU" sz="1200" noProof="0" dirty="0"/>
              <a:t> </a:t>
            </a:r>
            <a:r>
              <a:rPr lang="hu-HU" sz="1200" noProof="0" dirty="0" err="1"/>
              <a:t>működését</a:t>
            </a:r>
            <a:r>
              <a:rPr lang="hu-HU" sz="1200" noProof="0" dirty="0"/>
              <a:t> </a:t>
            </a:r>
            <a:r>
              <a:rPr lang="hu-HU" sz="1200" noProof="0" dirty="0" err="1"/>
              <a:t>megőriznénk</a:t>
            </a:r>
            <a:r>
              <a:rPr lang="hu-HU" sz="1200" noProof="0" dirty="0"/>
              <a:t>, de közben minőségileg ellenőrizhetnénk.</a:t>
            </a:r>
          </a:p>
          <a:p>
            <a:endParaRPr lang="hu-HU" noProof="0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97388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Egy gyakorlati útmutató, szankció irányelv elkészítése az egyik legfontosabb lépés, melyet a közeljövőben el kellene készítenünk.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Az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bizottságoknak</a:t>
            </a:r>
            <a:r>
              <a:rPr lang="en-GB" sz="1200" dirty="0"/>
              <a:t> a </a:t>
            </a:r>
            <a:r>
              <a:rPr lang="en-GB" sz="1200" dirty="0" err="1"/>
              <a:t>döntési</a:t>
            </a:r>
            <a:r>
              <a:rPr lang="en-GB" sz="1200" dirty="0"/>
              <a:t> </a:t>
            </a:r>
            <a:r>
              <a:rPr lang="en-GB" sz="1200" dirty="0" err="1"/>
              <a:t>szabadságát</a:t>
            </a:r>
            <a:r>
              <a:rPr lang="en-GB" sz="1200" dirty="0"/>
              <a:t> </a:t>
            </a:r>
            <a:r>
              <a:rPr lang="en-GB" sz="1200" dirty="0" err="1"/>
              <a:t>tiszteletben</a:t>
            </a:r>
            <a:r>
              <a:rPr lang="en-GB" sz="1200" dirty="0"/>
              <a:t> </a:t>
            </a:r>
            <a:r>
              <a:rPr lang="en-GB" sz="1200" dirty="0" err="1"/>
              <a:t>kell</a:t>
            </a:r>
            <a:r>
              <a:rPr lang="en-GB" sz="1200" dirty="0"/>
              <a:t> </a:t>
            </a:r>
            <a:r>
              <a:rPr lang="en-GB" sz="1200" dirty="0" err="1"/>
              <a:t>tartani</a:t>
            </a:r>
            <a:r>
              <a:rPr lang="en-GB" sz="1200" dirty="0"/>
              <a:t>, de </a:t>
            </a:r>
            <a:r>
              <a:rPr lang="en-GB" sz="1200" dirty="0" err="1"/>
              <a:t>ugyanakkor</a:t>
            </a:r>
            <a:r>
              <a:rPr lang="en-GB" sz="1200" dirty="0"/>
              <a:t> a </a:t>
            </a:r>
            <a:r>
              <a:rPr lang="en-GB" sz="1200" dirty="0" err="1"/>
              <a:t>szabályozás</a:t>
            </a:r>
            <a:r>
              <a:rPr lang="en-GB" sz="1200" dirty="0"/>
              <a:t> </a:t>
            </a:r>
            <a:r>
              <a:rPr lang="en-GB" sz="1200" dirty="0" err="1"/>
              <a:t>egységességére</a:t>
            </a:r>
            <a:r>
              <a:rPr lang="en-GB" sz="1200" dirty="0"/>
              <a:t> </a:t>
            </a:r>
            <a:r>
              <a:rPr lang="en-GB" sz="1200" dirty="0" err="1"/>
              <a:t>irányt</a:t>
            </a:r>
            <a:r>
              <a:rPr lang="en-GB" sz="1200" dirty="0"/>
              <a:t> </a:t>
            </a:r>
            <a:r>
              <a:rPr lang="en-GB" sz="1200" dirty="0" err="1"/>
              <a:t>kell</a:t>
            </a:r>
            <a:r>
              <a:rPr lang="en-GB" sz="1200" dirty="0"/>
              <a:t> </a:t>
            </a:r>
            <a:r>
              <a:rPr lang="en-GB" sz="1200" dirty="0" err="1"/>
              <a:t>mutatni</a:t>
            </a:r>
            <a:r>
              <a:rPr lang="en-GB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 err="1"/>
              <a:t>Jelenleg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bizottságok</a:t>
            </a:r>
            <a:r>
              <a:rPr lang="en-GB" sz="1200" dirty="0"/>
              <a:t> </a:t>
            </a:r>
            <a:r>
              <a:rPr lang="en-GB" sz="1200" dirty="0" err="1"/>
              <a:t>tagjai</a:t>
            </a:r>
            <a:r>
              <a:rPr lang="en-GB" sz="1200" dirty="0"/>
              <a:t> </a:t>
            </a:r>
            <a:r>
              <a:rPr lang="en-GB" sz="1200" dirty="0" err="1"/>
              <a:t>általában</a:t>
            </a:r>
            <a:r>
              <a:rPr lang="en-GB" sz="1200" dirty="0"/>
              <a:t> </a:t>
            </a:r>
            <a:r>
              <a:rPr lang="en-GB" sz="1200" dirty="0" err="1"/>
              <a:t>tapasztalati</a:t>
            </a:r>
            <a:r>
              <a:rPr lang="en-GB" sz="1200" dirty="0"/>
              <a:t> </a:t>
            </a:r>
            <a:r>
              <a:rPr lang="en-GB" sz="1200" dirty="0" err="1"/>
              <a:t>úton</a:t>
            </a:r>
            <a:r>
              <a:rPr lang="en-GB" sz="1200" dirty="0"/>
              <a:t> </a:t>
            </a:r>
            <a:r>
              <a:rPr lang="en-GB" sz="1200" dirty="0" err="1"/>
              <a:t>szereznek</a:t>
            </a:r>
            <a:r>
              <a:rPr lang="en-GB" sz="1200" dirty="0"/>
              <a:t> </a:t>
            </a:r>
            <a:r>
              <a:rPr lang="en-GB" sz="1200" dirty="0" err="1"/>
              <a:t>ismeretet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eljárások</a:t>
            </a:r>
            <a:r>
              <a:rPr lang="en-GB" sz="1200" dirty="0"/>
              <a:t> </a:t>
            </a:r>
            <a:r>
              <a:rPr lang="en-GB" sz="1200" dirty="0" err="1"/>
              <a:t>kapcsán</a:t>
            </a:r>
            <a:r>
              <a:rPr lang="en-GB" sz="1200" dirty="0"/>
              <a:t> </a:t>
            </a:r>
            <a:r>
              <a:rPr lang="en-GB" sz="1200" dirty="0" err="1"/>
              <a:t>alkalmazando</a:t>
            </a:r>
            <a:r>
              <a:rPr lang="en-GB" sz="1200" dirty="0"/>
              <a:t>́ </a:t>
            </a:r>
            <a:r>
              <a:rPr lang="en-GB" sz="1200" dirty="0" err="1"/>
              <a:t>fontos</a:t>
            </a:r>
            <a:r>
              <a:rPr lang="en-GB" sz="1200" dirty="0"/>
              <a:t> </a:t>
            </a:r>
            <a:r>
              <a:rPr lang="en-GB" sz="1200" dirty="0" err="1"/>
              <a:t>eljárásrendekről</a:t>
            </a:r>
            <a:r>
              <a:rPr lang="en-GB" sz="1200" dirty="0"/>
              <a:t>, </a:t>
            </a:r>
            <a:r>
              <a:rPr lang="en-GB" sz="1200" dirty="0" err="1"/>
              <a:t>törvényi</a:t>
            </a:r>
            <a:r>
              <a:rPr lang="en-GB" sz="1200" dirty="0"/>
              <a:t> </a:t>
            </a:r>
            <a:r>
              <a:rPr lang="en-GB" sz="1200" dirty="0" err="1"/>
              <a:t>korlátokról</a:t>
            </a:r>
            <a:r>
              <a:rPr lang="en-GB" sz="1200" dirty="0"/>
              <a:t>, </a:t>
            </a:r>
            <a:r>
              <a:rPr lang="en-GB" sz="1200" dirty="0" err="1"/>
              <a:t>szabályokról</a:t>
            </a:r>
            <a:r>
              <a:rPr lang="en-GB" sz="1200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/>
              <a:t> </a:t>
            </a:r>
            <a:r>
              <a:rPr lang="en-GB" sz="1200" dirty="0" err="1"/>
              <a:t>Fontosnak</a:t>
            </a:r>
            <a:r>
              <a:rPr lang="en-GB" sz="1200" dirty="0"/>
              <a:t> </a:t>
            </a:r>
            <a:r>
              <a:rPr lang="en-GB" sz="1200" dirty="0" err="1"/>
              <a:t>tartanánk</a:t>
            </a:r>
            <a:r>
              <a:rPr lang="en-GB" sz="1200" dirty="0"/>
              <a:t> </a:t>
            </a:r>
            <a:r>
              <a:rPr lang="en-GB" sz="1200" dirty="0" err="1"/>
              <a:t>egy</a:t>
            </a:r>
            <a:r>
              <a:rPr lang="en-GB" sz="1200" dirty="0"/>
              <a:t> </a:t>
            </a:r>
            <a:r>
              <a:rPr lang="en-GB" sz="1200" dirty="0" err="1"/>
              <a:t>olyan</a:t>
            </a:r>
            <a:r>
              <a:rPr lang="en-GB" sz="1200" dirty="0"/>
              <a:t> </a:t>
            </a:r>
            <a:r>
              <a:rPr lang="en-GB" sz="1200" dirty="0" err="1"/>
              <a:t>gyakorlati</a:t>
            </a:r>
            <a:r>
              <a:rPr lang="en-GB" sz="1200" dirty="0"/>
              <a:t> </a:t>
            </a:r>
            <a:r>
              <a:rPr lang="en-GB" sz="1200" dirty="0" err="1"/>
              <a:t>útmutato</a:t>
            </a:r>
            <a:r>
              <a:rPr lang="en-GB" sz="1200" dirty="0"/>
              <a:t>́ </a:t>
            </a:r>
            <a:r>
              <a:rPr lang="en-GB" sz="1200" dirty="0" err="1"/>
              <a:t>megalkotását</a:t>
            </a:r>
            <a:r>
              <a:rPr lang="en-GB" sz="1200" dirty="0"/>
              <a:t> </a:t>
            </a:r>
            <a:r>
              <a:rPr lang="en-GB" sz="1200" dirty="0" err="1"/>
              <a:t>és</a:t>
            </a:r>
            <a:r>
              <a:rPr lang="en-GB" sz="1200" dirty="0"/>
              <a:t> </a:t>
            </a:r>
            <a:r>
              <a:rPr lang="en-GB" sz="1200" dirty="0" err="1"/>
              <a:t>folyamatos</a:t>
            </a:r>
            <a:r>
              <a:rPr lang="en-GB" sz="1200" dirty="0"/>
              <a:t>, </a:t>
            </a:r>
            <a:r>
              <a:rPr lang="en-GB" sz="1200" dirty="0" err="1"/>
              <a:t>időközönkénti</a:t>
            </a:r>
            <a:r>
              <a:rPr lang="en-GB" sz="1200" dirty="0"/>
              <a:t> </a:t>
            </a:r>
            <a:r>
              <a:rPr lang="en-GB" sz="1200" dirty="0" err="1"/>
              <a:t>felülvizsgálatát</a:t>
            </a:r>
            <a:r>
              <a:rPr lang="en-GB" sz="1200" dirty="0"/>
              <a:t>, </a:t>
            </a:r>
            <a:r>
              <a:rPr lang="en-GB" sz="1200" dirty="0" err="1"/>
              <a:t>ami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új</a:t>
            </a:r>
            <a:r>
              <a:rPr lang="en-GB" sz="1200" dirty="0"/>
              <a:t> </a:t>
            </a:r>
            <a:r>
              <a:rPr lang="en-GB" sz="1200" dirty="0" err="1"/>
              <a:t>és</a:t>
            </a:r>
            <a:r>
              <a:rPr lang="en-GB" sz="1200" dirty="0"/>
              <a:t> a </a:t>
            </a:r>
            <a:r>
              <a:rPr lang="en-GB" sz="1200" dirty="0" err="1"/>
              <a:t>régi</a:t>
            </a:r>
            <a:r>
              <a:rPr lang="en-GB" sz="1200" dirty="0"/>
              <a:t> </a:t>
            </a:r>
            <a:r>
              <a:rPr lang="en-GB" sz="1200" dirty="0" err="1"/>
              <a:t>etikai</a:t>
            </a:r>
            <a:r>
              <a:rPr lang="en-GB" sz="1200" dirty="0"/>
              <a:t> </a:t>
            </a:r>
            <a:r>
              <a:rPr lang="en-GB" sz="1200" dirty="0" err="1"/>
              <a:t>bizottsági</a:t>
            </a:r>
            <a:r>
              <a:rPr lang="en-GB" sz="1200" dirty="0"/>
              <a:t> </a:t>
            </a:r>
            <a:r>
              <a:rPr lang="en-GB" sz="1200" dirty="0" err="1"/>
              <a:t>tagoknak</a:t>
            </a:r>
            <a:r>
              <a:rPr lang="en-GB" sz="1200" dirty="0"/>
              <a:t> is </a:t>
            </a:r>
            <a:r>
              <a:rPr lang="en-GB" sz="1200" dirty="0" err="1"/>
              <a:t>iránymutatást</a:t>
            </a:r>
            <a:r>
              <a:rPr lang="en-GB" sz="1200" dirty="0"/>
              <a:t> </a:t>
            </a:r>
            <a:r>
              <a:rPr lang="en-GB" sz="1200" dirty="0" err="1"/>
              <a:t>adhatna</a:t>
            </a:r>
            <a:r>
              <a:rPr lang="en-GB" sz="1200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/>
          </a:p>
          <a:p>
            <a:endParaRPr lang="hu-HU" dirty="0"/>
          </a:p>
          <a:p>
            <a:endParaRPr lang="hu-HU" dirty="0"/>
          </a:p>
          <a:p>
            <a:r>
              <a:rPr lang="en-GB" sz="1200" dirty="0"/>
              <a:t>(A </a:t>
            </a:r>
            <a:r>
              <a:rPr lang="en-GB" sz="1200" dirty="0" err="1"/>
              <a:t>bizottságok</a:t>
            </a:r>
            <a:r>
              <a:rPr lang="en-GB" sz="1200" dirty="0"/>
              <a:t> (</a:t>
            </a:r>
            <a:r>
              <a:rPr lang="en-GB" sz="1200" dirty="0" err="1"/>
              <a:t>tagok</a:t>
            </a:r>
            <a:r>
              <a:rPr lang="en-GB" sz="1200" dirty="0"/>
              <a:t>) </a:t>
            </a:r>
            <a:r>
              <a:rPr lang="en-GB" sz="1200" dirty="0" err="1"/>
              <a:t>jelenleg</a:t>
            </a:r>
            <a:r>
              <a:rPr lang="en-GB" sz="1200" dirty="0"/>
              <a:t> </a:t>
            </a:r>
            <a:r>
              <a:rPr lang="en-GB" sz="1200" dirty="0" err="1"/>
              <a:t>sem</a:t>
            </a:r>
            <a:r>
              <a:rPr lang="en-GB" sz="1200" dirty="0"/>
              <a:t> </a:t>
            </a:r>
            <a:r>
              <a:rPr lang="en-GB" sz="1200" dirty="0" err="1"/>
              <a:t>ráhatás</a:t>
            </a:r>
            <a:r>
              <a:rPr lang="en-GB" sz="1200" dirty="0"/>
              <a:t> </a:t>
            </a:r>
            <a:r>
              <a:rPr lang="en-GB" sz="1200" dirty="0" err="1"/>
              <a:t>mentesek</a:t>
            </a:r>
            <a:r>
              <a:rPr lang="en-GB" sz="1200" dirty="0"/>
              <a:t>: </a:t>
            </a:r>
            <a:r>
              <a:rPr lang="en-GB" sz="1200" dirty="0" err="1"/>
              <a:t>mindenki</a:t>
            </a:r>
            <a:r>
              <a:rPr lang="en-GB" sz="1200" dirty="0"/>
              <a:t> tele van </a:t>
            </a:r>
            <a:r>
              <a:rPr lang="en-GB" sz="1200" dirty="0" err="1"/>
              <a:t>élettapasztalatokkal</a:t>
            </a:r>
            <a:r>
              <a:rPr lang="en-GB" sz="1200" dirty="0"/>
              <a:t>, </a:t>
            </a:r>
            <a:r>
              <a:rPr lang="en-GB" sz="1200" dirty="0" err="1"/>
              <a:t>előítéletekkel</a:t>
            </a:r>
            <a:r>
              <a:rPr lang="en-GB" sz="1200" dirty="0"/>
              <a:t>, </a:t>
            </a:r>
            <a:r>
              <a:rPr lang="en-GB" sz="1200" dirty="0" err="1"/>
              <a:t>szakmai-érzelmi-politikai</a:t>
            </a:r>
            <a:r>
              <a:rPr lang="en-GB" sz="1200" dirty="0"/>
              <a:t> </a:t>
            </a:r>
            <a:r>
              <a:rPr lang="en-GB" sz="1200" dirty="0" err="1"/>
              <a:t>berögzöttségekkel</a:t>
            </a:r>
            <a:r>
              <a:rPr lang="en-GB" sz="1200" dirty="0"/>
              <a:t>, </a:t>
            </a:r>
            <a:r>
              <a:rPr lang="en-GB" sz="1200" dirty="0" err="1"/>
              <a:t>sőt</a:t>
            </a:r>
            <a:r>
              <a:rPr lang="en-GB" sz="1200" dirty="0"/>
              <a:t>, </a:t>
            </a:r>
            <a:r>
              <a:rPr lang="en-GB" sz="1200" dirty="0" err="1"/>
              <a:t>beépített</a:t>
            </a:r>
            <a:r>
              <a:rPr lang="en-GB" sz="1200" dirty="0"/>
              <a:t> </a:t>
            </a:r>
            <a:r>
              <a:rPr lang="en-GB" sz="1200" dirty="0" err="1"/>
              <a:t>tévedésekkel</a:t>
            </a:r>
            <a:r>
              <a:rPr lang="en-GB" sz="1200" dirty="0"/>
              <a:t>.</a:t>
            </a:r>
          </a:p>
          <a:p>
            <a:r>
              <a:rPr lang="en-GB" sz="1200" dirty="0" err="1"/>
              <a:t>Számolni</a:t>
            </a:r>
            <a:r>
              <a:rPr lang="en-GB" sz="1200" dirty="0"/>
              <a:t> </a:t>
            </a:r>
            <a:r>
              <a:rPr lang="en-GB" sz="1200" dirty="0" err="1"/>
              <a:t>kell</a:t>
            </a:r>
            <a:r>
              <a:rPr lang="en-GB" sz="1200" dirty="0"/>
              <a:t> a </a:t>
            </a:r>
            <a:r>
              <a:rPr lang="en-GB" sz="1200" dirty="0" err="1"/>
              <a:t>szubjektumunkkal</a:t>
            </a:r>
            <a:r>
              <a:rPr lang="en-GB" sz="1200" dirty="0"/>
              <a:t> </a:t>
            </a:r>
            <a:r>
              <a:rPr lang="en-GB" sz="1200" dirty="0" err="1"/>
              <a:t>az</a:t>
            </a:r>
            <a:r>
              <a:rPr lang="en-GB" sz="1200" dirty="0"/>
              <a:t> </a:t>
            </a:r>
            <a:r>
              <a:rPr lang="en-GB" sz="1200" dirty="0" err="1"/>
              <a:t>objektívnek</a:t>
            </a:r>
            <a:r>
              <a:rPr lang="en-GB" sz="1200" dirty="0"/>
              <a:t> </a:t>
            </a:r>
            <a:r>
              <a:rPr lang="en-GB" sz="1200" dirty="0" err="1"/>
              <a:t>kívánt</a:t>
            </a:r>
            <a:r>
              <a:rPr lang="en-GB" sz="1200" dirty="0"/>
              <a:t> </a:t>
            </a:r>
            <a:r>
              <a:rPr lang="en-GB" sz="1200" dirty="0" err="1"/>
              <a:t>döntés</a:t>
            </a:r>
            <a:r>
              <a:rPr lang="en-GB" sz="1200" dirty="0"/>
              <a:t> </a:t>
            </a:r>
            <a:r>
              <a:rPr lang="en-GB" sz="1200" dirty="0" err="1"/>
              <a:t>során</a:t>
            </a:r>
            <a:r>
              <a:rPr lang="en-GB" sz="1200" dirty="0"/>
              <a:t>.)</a:t>
            </a:r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541055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Tervezzük, hogy a betegbiztonsággal kapcsolatos aggályok etikai vonzatait is megtárgyaljuk az új egészségügyi kormányzattal.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Európai jó gyakorlat, hogy az orvosoknak azonnal lépniük kell, ha azt tapasztalják, hogy a beteg méltósága, biztonsága veszélyben van.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 is a beteg-központú orvosi kamara felé mutató egyik fontos lépés lenne, de alapjában a minimum feltételek betartatásának egyik legjelentősebb elemévé válthat, amennyiben a hatóságok is érdemi partnerek ebben.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(Nagyon fontos: mivel ez az etikai kódex egyik legfontosabb elemévé vált, ezért az Orvosi Kamara mindent megtesz ennek értelmében, hogy megvédje az etikusan fellépő, cselekvő kollegákat. A kamara természetesen minden ellenőrző szervvel szoros kapcsolatban áll és együttműködik velük és ezáltal aktivizálja, bevonja azokat, hogy a betegbiztonság és a minőségi ellátás legyen a fő mozgatórugó.)</a:t>
            </a:r>
            <a:r>
              <a:rPr lang="en-GB" dirty="0">
                <a:effectLst/>
              </a:rPr>
              <a:t>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3D345-2C4C-654B-8EA6-51667633E33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54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Befejezésül: </a:t>
            </a:r>
          </a:p>
          <a:p>
            <a:r>
              <a:rPr lang="hu-HU" sz="1200" dirty="0"/>
              <a:t>Az orvoslás egy megkülönböztetett hivatásrend.</a:t>
            </a:r>
          </a:p>
          <a:p>
            <a:pPr marL="0" indent="0">
              <a:buNone/>
            </a:pPr>
            <a:r>
              <a:rPr lang="hu-HU" sz="1200" dirty="0"/>
              <a:t>   Az élet, az egészség, az emberi méltóság a legfontosabb emberi érték.</a:t>
            </a:r>
          </a:p>
          <a:p>
            <a:pPr marL="0" indent="0">
              <a:buNone/>
            </a:pPr>
            <a:r>
              <a:rPr lang="hu-HU" sz="1200" dirty="0"/>
              <a:t>   Ezeknek tükröződnie kellene a mentalitásunkban, mindennapi működésünkben és így  </a:t>
            </a:r>
          </a:p>
          <a:p>
            <a:pPr marL="0" indent="0">
              <a:buNone/>
            </a:pPr>
            <a:r>
              <a:rPr lang="hu-HU" sz="1200" dirty="0"/>
              <a:t>   erősíthetjük a belénk vetett közbizalmat.</a:t>
            </a:r>
          </a:p>
          <a:p>
            <a:pPr marL="0" indent="0">
              <a:buNone/>
            </a:pPr>
            <a:endParaRPr lang="hu-HU" sz="1200" dirty="0"/>
          </a:p>
          <a:p>
            <a:r>
              <a:rPr lang="hu-HU" sz="1200" dirty="0"/>
              <a:t>Egyszerre kell transzparensnek és morálisan eltökéltnek lennünk. </a:t>
            </a:r>
          </a:p>
          <a:p>
            <a:pPr marL="0" indent="0">
              <a:buNone/>
            </a:pPr>
            <a:r>
              <a:rPr lang="hu-HU" sz="1200" dirty="0"/>
              <a:t>   Miközben mindkét érték folyamatosan fejlődhet, a betegeknek, a Kamarának és a </a:t>
            </a:r>
          </a:p>
          <a:p>
            <a:pPr marL="0" indent="0">
              <a:buNone/>
            </a:pPr>
            <a:r>
              <a:rPr lang="hu-HU" sz="1200" dirty="0"/>
              <a:t>   tagoknak is érzékenyen, mértéktartóan, de előre mutatóan kell haladni ezekkel a    </a:t>
            </a:r>
          </a:p>
          <a:p>
            <a:pPr marL="0" indent="0">
              <a:buNone/>
            </a:pPr>
            <a:r>
              <a:rPr lang="hu-HU" sz="1200" dirty="0"/>
              <a:t>   változásokkal.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6BBAA0-C35E-9048-8ED0-65DF7B61285E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9118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98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 err="1">
                <a:latin typeface="Calibri" charset="0"/>
              </a:rPr>
              <a:t>Köszönöm</a:t>
            </a:r>
            <a:r>
              <a:rPr lang="en-US" dirty="0">
                <a:latin typeface="Calibri" charset="0"/>
              </a:rPr>
              <a:t> a </a:t>
            </a:r>
            <a:r>
              <a:rPr lang="en-US" dirty="0" err="1">
                <a:latin typeface="Calibri" charset="0"/>
              </a:rPr>
              <a:t>figyelmet</a:t>
            </a:r>
            <a:r>
              <a:rPr lang="en-US" dirty="0">
                <a:latin typeface="Calibri" charset="0"/>
              </a:rPr>
              <a:t>!</a:t>
            </a: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orbe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charset="0"/>
                <a:ea typeface="ＭＳ Ｐゴシック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A8C98AB-F147-0142-917D-D6506695D417}" type="slidenum">
              <a:rPr lang="en-US">
                <a:latin typeface="Calibri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en-US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8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32724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2266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731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777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9858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420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2609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3651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36928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4108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1594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57329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10216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41659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510351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48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1129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011097-A939-124E-83DC-8814BBA12757}" type="datetimeFigureOut">
              <a:rPr lang="hu-HU" smtClean="0"/>
              <a:t>2022. 05. 27.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67B3E0C-8F40-2048-9CDA-0CE5697BF3E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1212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C6B12-C54C-3335-68B6-D6C991169B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60889"/>
            <a:ext cx="9144000" cy="2387600"/>
          </a:xfrm>
        </p:spPr>
        <p:txBody>
          <a:bodyPr/>
          <a:lstStyle/>
          <a:p>
            <a:pPr algn="ctr"/>
            <a:r>
              <a:rPr lang="hu-HU" dirty="0"/>
              <a:t>Az etikai megújulás</a:t>
            </a:r>
            <a:br>
              <a:rPr lang="hu-HU" dirty="0"/>
            </a:br>
            <a:r>
              <a:rPr lang="hu-HU" dirty="0"/>
              <a:t>célja, lépései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EF8195-7C82-A969-ABBA-32F4A617DC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81631"/>
            <a:ext cx="9144000" cy="1655762"/>
          </a:xfrm>
        </p:spPr>
        <p:txBody>
          <a:bodyPr/>
          <a:lstStyle/>
          <a:p>
            <a:pPr algn="ctr"/>
            <a:r>
              <a:rPr lang="hu-HU" dirty="0"/>
              <a:t>Dr. Hegedűs Zsolt </a:t>
            </a:r>
          </a:p>
          <a:p>
            <a:pPr algn="ctr"/>
            <a:r>
              <a:rPr lang="hu-HU" dirty="0"/>
              <a:t>MOK Etikai Kollégium elnöke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98CC2A-B92E-B6E3-9D63-B74FCE2FB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000" y="4214312"/>
            <a:ext cx="508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0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CA13E-143B-0AAD-A5BF-DFBCE7A5A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85" y="-47097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Etikai Kódex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2B4BA-A3F4-D544-3539-B4325A9651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42089"/>
            <a:ext cx="11790947" cy="4351338"/>
          </a:xfrm>
        </p:spPr>
        <p:txBody>
          <a:bodyPr>
            <a:normAutofit/>
          </a:bodyPr>
          <a:lstStyle/>
          <a:p>
            <a:r>
              <a:rPr lang="hu-HU" sz="2400" dirty="0"/>
              <a:t>Specifikus kötelezettségeket ír elő a betegek, a kollégák, a szakma és a társadalom irányában </a:t>
            </a:r>
          </a:p>
          <a:p>
            <a:r>
              <a:rPr lang="hu-HU" sz="2400" dirty="0"/>
              <a:t>Gyakran külső nyomással kapcsolatos sürgető kérdéseket tükröznek: pl. felszínre kerülő rossz gyakorlatok, új technológiák, joggal vagy érzékeny társadalmi kérdésekkel kapcsolatos diskurzus</a:t>
            </a:r>
          </a:p>
          <a:p>
            <a:r>
              <a:rPr lang="hu-HU" sz="2400" dirty="0"/>
              <a:t>Kulturális, vallási, társadalmi és politikai hatások formálják/akadályozzák</a:t>
            </a:r>
          </a:p>
          <a:p>
            <a:r>
              <a:rPr lang="hu-HU" sz="2400" dirty="0"/>
              <a:t>Semmiképpen sem rögzítettek vagy örök érvényűek</a:t>
            </a:r>
          </a:p>
          <a:p>
            <a:r>
              <a:rPr lang="hu-HU" sz="2400" dirty="0"/>
              <a:t>Idővel fejlődnek a sorozatos felülvizsgálat révén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5586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B66F6-769D-8E3E-2229-EA7B64B80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180" y="-118589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Kanadai Orvosi Etikai Kódex 1868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47350-CB02-7A66-7DE6-E96593123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379" y="800016"/>
            <a:ext cx="12192000" cy="4351338"/>
          </a:xfrm>
        </p:spPr>
        <p:txBody>
          <a:bodyPr>
            <a:normAutofit/>
          </a:bodyPr>
          <a:lstStyle/>
          <a:p>
            <a:r>
              <a:rPr lang="hu-HU" sz="2400" dirty="0"/>
              <a:t>10 cikkely </a:t>
            </a:r>
            <a:r>
              <a:rPr lang="hu-HU" sz="2400" b="1" u="sng" dirty="0"/>
              <a:t>a betegek </a:t>
            </a:r>
            <a:r>
              <a:rPr lang="hu-HU" sz="2400" dirty="0"/>
              <a:t>kötelezettségeiről az orvosokkal szemben!</a:t>
            </a:r>
          </a:p>
          <a:p>
            <a:pPr marL="0" indent="0">
              <a:buNone/>
            </a:pPr>
            <a:endParaRPr lang="hu-HU" sz="2400" dirty="0"/>
          </a:p>
          <a:p>
            <a:pPr marL="0" indent="0">
              <a:buNone/>
            </a:pPr>
            <a:r>
              <a:rPr lang="hu-HU" sz="2400" i="1" dirty="0"/>
              <a:t>"A beteg soha ne fárassza orvosát a betegségéhez nem tartozó események vagy ügyek unalmas részletezésével."</a:t>
            </a:r>
          </a:p>
          <a:p>
            <a:pPr marL="0" indent="0">
              <a:buNone/>
            </a:pPr>
            <a:r>
              <a:rPr lang="hu-HU" sz="2400" i="1" dirty="0"/>
              <a:t>"A beteg engedelmessége legyen azonnali és feltétlen orvosának utasításai iránt."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E6AA18C-48D1-AB8E-5142-453FD95C27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807" y="4435475"/>
            <a:ext cx="3098088" cy="229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6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4DE2B-C776-D369-F0F2-E480BBCBA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579" y="194802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Kanadai Orvosi Etikai Kódex 1868-1928</a:t>
            </a:r>
            <a:br>
              <a:rPr lang="hu-HU" dirty="0"/>
            </a:br>
            <a:endParaRPr lang="hu-H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C26C4-3616-010B-08BB-9DB77C05A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548" y="1795295"/>
            <a:ext cx="9282412" cy="2311484"/>
          </a:xfrm>
        </p:spPr>
        <p:txBody>
          <a:bodyPr>
            <a:normAutofit/>
          </a:bodyPr>
          <a:lstStyle/>
          <a:p>
            <a:r>
              <a:rPr lang="hu-HU" sz="2400" dirty="0"/>
              <a:t>Felülvizsgálat  túlteljesítéshez is vezethet</a:t>
            </a:r>
          </a:p>
          <a:p>
            <a:endParaRPr lang="hu-HU" sz="2400" dirty="0"/>
          </a:p>
          <a:p>
            <a:pPr marL="0" indent="0">
              <a:buNone/>
            </a:pPr>
            <a:r>
              <a:rPr lang="hu-HU" sz="2400" i="1" dirty="0"/>
              <a:t>„Amikor  pestis  sújtja az embereket, az orvosoknak kötelességük folytatni a szenvedés enyhítésére irányuló munkájukat, </a:t>
            </a:r>
            <a:r>
              <a:rPr lang="hu-HU" sz="2400" i="1" u="sng" dirty="0"/>
              <a:t>még saját életük kockáztatása árán is.</a:t>
            </a:r>
            <a:r>
              <a:rPr lang="hu-HU" sz="2400" i="1" dirty="0"/>
              <a:t>"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EEEFF2-5D21-1508-1C69-CD9997E1E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9221" y="1961398"/>
            <a:ext cx="2516222" cy="4531477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5EDF84D-F189-4176-B143-308D12B3BAB9}"/>
              </a:ext>
            </a:extLst>
          </p:cNvPr>
          <p:cNvSpPr txBox="1">
            <a:spLocks/>
          </p:cNvSpPr>
          <p:nvPr/>
        </p:nvSpPr>
        <p:spPr>
          <a:xfrm>
            <a:off x="208548" y="1795295"/>
            <a:ext cx="9282413" cy="2311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dirty="0"/>
              <a:t>Felülvizsgálat  túlteljesítéshez is vezethet</a:t>
            </a:r>
          </a:p>
          <a:p>
            <a:endParaRPr lang="hu-HU" sz="2400" dirty="0"/>
          </a:p>
          <a:p>
            <a:pPr marL="0" indent="0">
              <a:buFont typeface="Arial"/>
              <a:buNone/>
            </a:pPr>
            <a:r>
              <a:rPr lang="hu-HU" sz="2400" i="1" dirty="0"/>
              <a:t>„Amikor </a:t>
            </a:r>
            <a:r>
              <a:rPr lang="hu-HU" sz="2400" i="1" dirty="0">
                <a:solidFill>
                  <a:srgbClr val="FF0000"/>
                </a:solidFill>
              </a:rPr>
              <a:t>COVID</a:t>
            </a:r>
            <a:r>
              <a:rPr lang="hu-HU" sz="2400" i="1" dirty="0"/>
              <a:t>  sújtja az embereket, az orvosoknak kötelességük folytatni a szenvedés enyhítésére irányuló munkájukat, </a:t>
            </a:r>
            <a:r>
              <a:rPr lang="hu-HU" sz="2400" i="1" u="sng" dirty="0"/>
              <a:t>még saját életük kockáztatása árán is.</a:t>
            </a:r>
            <a:r>
              <a:rPr lang="hu-HU" sz="2400" i="1" dirty="0"/>
              <a:t>"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7E7B2C-062E-ADB8-41D2-8DD8227DE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9220" y="1961399"/>
            <a:ext cx="2516223" cy="453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65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19864-2EE9-1517-6269-3BE72B54A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885" y="0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A jövő Orvosi Kamarája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939C9-6929-1CEA-A154-2AF1D7D01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4" y="1323919"/>
            <a:ext cx="10131425" cy="364913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	</a:t>
            </a:r>
            <a:r>
              <a:rPr lang="en-GB" sz="2400" dirty="0"/>
              <a:t>Ami </a:t>
            </a:r>
            <a:r>
              <a:rPr lang="en-GB" sz="2400" dirty="0" err="1"/>
              <a:t>megtalálja</a:t>
            </a:r>
            <a:r>
              <a:rPr lang="en-GB" sz="2400" dirty="0"/>
              <a:t> a </a:t>
            </a:r>
            <a:r>
              <a:rPr lang="en-GB" sz="2400" dirty="0" err="1"/>
              <a:t>kellő</a:t>
            </a:r>
            <a:r>
              <a:rPr lang="en-GB" sz="2400" dirty="0"/>
              <a:t> </a:t>
            </a:r>
            <a:r>
              <a:rPr lang="en-GB" sz="2400" dirty="0" err="1"/>
              <a:t>egyensúlyt</a:t>
            </a:r>
            <a:r>
              <a:rPr lang="en-GB" sz="2400" dirty="0"/>
              <a:t>  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	a </a:t>
            </a:r>
            <a:r>
              <a:rPr lang="en-GB" sz="2400" dirty="0" err="1"/>
              <a:t>betegekre</a:t>
            </a:r>
            <a:r>
              <a:rPr lang="en-GB" sz="2400" dirty="0"/>
              <a:t> </a:t>
            </a:r>
            <a:r>
              <a:rPr lang="en-GB" sz="2400" dirty="0" err="1"/>
              <a:t>és</a:t>
            </a:r>
            <a:r>
              <a:rPr lang="en-GB" sz="2400" dirty="0"/>
              <a:t> a </a:t>
            </a:r>
            <a:r>
              <a:rPr lang="en-GB" sz="2400" dirty="0" err="1"/>
              <a:t>minőségi</a:t>
            </a:r>
            <a:r>
              <a:rPr lang="en-GB" sz="2400" dirty="0"/>
              <a:t> </a:t>
            </a:r>
            <a:r>
              <a:rPr lang="en-GB" sz="2400" dirty="0" err="1"/>
              <a:t>ellátásra</a:t>
            </a:r>
            <a:r>
              <a:rPr lang="en-GB" sz="2400" dirty="0"/>
              <a:t>,</a:t>
            </a:r>
          </a:p>
          <a:p>
            <a:r>
              <a:rPr lang="en-GB" sz="2400" dirty="0"/>
              <a:t>	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orvosok</a:t>
            </a:r>
            <a:r>
              <a:rPr lang="en-GB" sz="2400" dirty="0"/>
              <a:t> </a:t>
            </a:r>
            <a:r>
              <a:rPr lang="en-GB" sz="2400" dirty="0" err="1"/>
              <a:t>érdekeire</a:t>
            </a:r>
            <a:r>
              <a:rPr lang="en-GB" sz="2400" dirty="0"/>
              <a:t>, </a:t>
            </a:r>
            <a:r>
              <a:rPr lang="en-GB" sz="2400" dirty="0" err="1"/>
              <a:t>jólétére</a:t>
            </a:r>
            <a:r>
              <a:rPr lang="en-GB" sz="2400" dirty="0"/>
              <a:t>, </a:t>
            </a:r>
          </a:p>
          <a:p>
            <a:r>
              <a:rPr lang="en-GB" sz="2400" dirty="0"/>
              <a:t>	</a:t>
            </a:r>
            <a:r>
              <a:rPr lang="en-GB" sz="2400" dirty="0" err="1"/>
              <a:t>és</a:t>
            </a:r>
            <a:r>
              <a:rPr lang="en-GB" sz="2400" dirty="0"/>
              <a:t> a </a:t>
            </a:r>
            <a:r>
              <a:rPr lang="en-GB" sz="2400" dirty="0" err="1"/>
              <a:t>tudományos</a:t>
            </a:r>
            <a:r>
              <a:rPr lang="en-GB" sz="2400" dirty="0"/>
              <a:t> </a:t>
            </a:r>
            <a:r>
              <a:rPr lang="en-GB" sz="2400" dirty="0" err="1"/>
              <a:t>ismeretekre</a:t>
            </a:r>
            <a:r>
              <a:rPr lang="en-GB" sz="2400" dirty="0"/>
              <a:t> </a:t>
            </a:r>
            <a:r>
              <a:rPr lang="en-GB" sz="2400" dirty="0" err="1"/>
              <a:t>való</a:t>
            </a:r>
            <a:r>
              <a:rPr lang="en-GB" sz="2400" dirty="0"/>
              <a:t> </a:t>
            </a:r>
            <a:r>
              <a:rPr lang="en-GB" sz="2400" dirty="0" err="1"/>
              <a:t>fókuszálás</a:t>
            </a:r>
            <a:r>
              <a:rPr lang="en-GB" sz="2400" dirty="0"/>
              <a:t> </a:t>
            </a:r>
            <a:r>
              <a:rPr lang="en-GB" sz="2400" dirty="0" err="1"/>
              <a:t>között</a:t>
            </a:r>
            <a:r>
              <a:rPr lang="en-GB" sz="2400" dirty="0"/>
              <a:t>.</a:t>
            </a:r>
          </a:p>
          <a:p>
            <a:endParaRPr lang="en-GB" dirty="0"/>
          </a:p>
          <a:p>
            <a:endParaRPr lang="hu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101E9C-01C5-10A7-8BB5-EE198B4E3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8652" y="4564259"/>
            <a:ext cx="3192377" cy="2119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81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97416-BB76-2FFE-0EFA-91D976FB8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38" y="184819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Értékválasztás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F051B-3CF8-913C-8249-2EA4760C0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139" y="912952"/>
            <a:ext cx="11209421" cy="4351338"/>
          </a:xfrm>
        </p:spPr>
        <p:txBody>
          <a:bodyPr>
            <a:normAutofit/>
          </a:bodyPr>
          <a:lstStyle/>
          <a:p>
            <a:r>
              <a:rPr lang="en-GB" sz="3600" b="1" dirty="0"/>
              <a:t>A </a:t>
            </a:r>
            <a:r>
              <a:rPr lang="en-GB" sz="3600" b="1" dirty="0" err="1"/>
              <a:t>Kamarának</a:t>
            </a:r>
            <a:r>
              <a:rPr lang="en-GB" sz="3600" b="1" dirty="0"/>
              <a:t> </a:t>
            </a:r>
            <a:r>
              <a:rPr lang="en-GB" sz="3600" b="1" dirty="0" err="1"/>
              <a:t>nem</a:t>
            </a:r>
            <a:r>
              <a:rPr lang="en-GB" sz="3600" b="1" dirty="0"/>
              <a:t> a </a:t>
            </a:r>
            <a:r>
              <a:rPr lang="en-GB" sz="3600" b="1" dirty="0" err="1"/>
              <a:t>beteget</a:t>
            </a:r>
            <a:r>
              <a:rPr lang="en-GB" sz="3600" b="1" dirty="0"/>
              <a:t> </a:t>
            </a:r>
            <a:r>
              <a:rPr lang="en-GB" sz="3600" b="1" dirty="0" err="1"/>
              <a:t>vagy</a:t>
            </a:r>
            <a:r>
              <a:rPr lang="en-GB" sz="3600" b="1" dirty="0"/>
              <a:t> </a:t>
            </a:r>
            <a:r>
              <a:rPr lang="en-GB" sz="3600" b="1" dirty="0" err="1"/>
              <a:t>az</a:t>
            </a:r>
            <a:r>
              <a:rPr lang="en-GB" sz="3600" b="1" dirty="0"/>
              <a:t> </a:t>
            </a:r>
            <a:r>
              <a:rPr lang="en-GB" sz="3600" b="1" dirty="0" err="1"/>
              <a:t>orvost</a:t>
            </a:r>
            <a:r>
              <a:rPr lang="en-GB" sz="3600" b="1" dirty="0"/>
              <a:t> </a:t>
            </a:r>
            <a:r>
              <a:rPr lang="en-GB" sz="3600" b="1" dirty="0" err="1"/>
              <a:t>kell</a:t>
            </a:r>
            <a:r>
              <a:rPr lang="en-GB" sz="3600" b="1" dirty="0"/>
              <a:t> </a:t>
            </a:r>
            <a:r>
              <a:rPr lang="en-GB" sz="3600" b="1" dirty="0" err="1"/>
              <a:t>védenie</a:t>
            </a:r>
            <a:r>
              <a:rPr lang="en-GB" sz="3600" b="1" dirty="0"/>
              <a:t>, </a:t>
            </a:r>
            <a:r>
              <a:rPr lang="en-GB" sz="3600" b="1" dirty="0" err="1"/>
              <a:t>hanem</a:t>
            </a:r>
            <a:r>
              <a:rPr lang="en-GB" sz="3600" b="1" dirty="0"/>
              <a:t> </a:t>
            </a:r>
            <a:r>
              <a:rPr lang="en-GB" sz="3600" b="1" dirty="0" err="1"/>
              <a:t>az</a:t>
            </a:r>
            <a:r>
              <a:rPr lang="en-GB" sz="3600" b="1" dirty="0"/>
              <a:t> </a:t>
            </a:r>
            <a:r>
              <a:rPr lang="en-GB" sz="3600" b="1" dirty="0" err="1"/>
              <a:t>elfogadott</a:t>
            </a:r>
            <a:r>
              <a:rPr lang="en-GB" sz="3600" b="1" dirty="0"/>
              <a:t> </a:t>
            </a:r>
            <a:r>
              <a:rPr lang="en-GB" sz="3600" b="1" dirty="0" err="1"/>
              <a:t>szakmai-morális</a:t>
            </a:r>
            <a:r>
              <a:rPr lang="en-GB" sz="3600" b="1" dirty="0"/>
              <a:t> </a:t>
            </a:r>
            <a:r>
              <a:rPr lang="en-GB" sz="3600" b="1" dirty="0" err="1"/>
              <a:t>értékeket</a:t>
            </a:r>
            <a:r>
              <a:rPr lang="en-GB" sz="3600" b="1" dirty="0"/>
              <a:t>.</a:t>
            </a:r>
            <a:endParaRPr lang="hu-HU" sz="36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8DBDF0-040B-71DA-7ADA-2E912B718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2905" y="4033698"/>
            <a:ext cx="4419600" cy="263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0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054" y="0"/>
            <a:ext cx="10131425" cy="1456267"/>
          </a:xfrm>
        </p:spPr>
        <p:txBody>
          <a:bodyPr/>
          <a:lstStyle/>
          <a:p>
            <a:pPr algn="ctr"/>
            <a:r>
              <a:rPr lang="en-US" b="1" dirty="0"/>
              <a:t>CÉLOK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24972"/>
            <a:ext cx="11859743" cy="4258733"/>
          </a:xfrm>
        </p:spPr>
        <p:txBody>
          <a:bodyPr>
            <a:normAutofit/>
          </a:bodyPr>
          <a:lstStyle/>
          <a:p>
            <a:r>
              <a:rPr lang="en-GB" dirty="0"/>
              <a:t> </a:t>
            </a:r>
            <a:r>
              <a:rPr lang="en-GB" sz="2400" dirty="0"/>
              <a:t>A </a:t>
            </a:r>
            <a:r>
              <a:rPr lang="en-GB" sz="2400" dirty="0" err="1"/>
              <a:t>cél</a:t>
            </a:r>
            <a:r>
              <a:rPr lang="en-GB" sz="2400" dirty="0"/>
              <a:t>, </a:t>
            </a:r>
            <a:r>
              <a:rPr lang="en-GB" sz="2400" dirty="0" err="1"/>
              <a:t>hogy</a:t>
            </a:r>
            <a:r>
              <a:rPr lang="en-GB" sz="2400" dirty="0"/>
              <a:t> </a:t>
            </a:r>
            <a:r>
              <a:rPr lang="en-GB" sz="2400" dirty="0" err="1"/>
              <a:t>egyértelmu</a:t>
            </a:r>
            <a:r>
              <a:rPr lang="en-GB" sz="2400" dirty="0"/>
              <a:t>̋, </a:t>
            </a:r>
            <a:r>
              <a:rPr lang="en-GB" sz="2400" dirty="0" err="1"/>
              <a:t>standardizált</a:t>
            </a:r>
            <a:r>
              <a:rPr lang="en-GB" sz="2400" dirty="0"/>
              <a:t>, a </a:t>
            </a:r>
            <a:r>
              <a:rPr lang="en-GB" sz="2400" dirty="0" err="1"/>
              <a:t>társadalom</a:t>
            </a:r>
            <a:r>
              <a:rPr lang="en-GB" sz="2400" dirty="0"/>
              <a:t> </a:t>
            </a:r>
            <a:r>
              <a:rPr lang="en-GB" sz="2400" dirty="0" err="1"/>
              <a:t>igazságérzetével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európai</a:t>
            </a:r>
            <a:r>
              <a:rPr lang="en-GB" sz="2400" dirty="0"/>
              <a:t> </a:t>
            </a:r>
            <a:r>
              <a:rPr lang="en-GB" sz="2400" dirty="0" err="1"/>
              <a:t>joggyakorlattal</a:t>
            </a:r>
            <a:r>
              <a:rPr lang="en-GB" sz="2400" dirty="0"/>
              <a:t> </a:t>
            </a:r>
            <a:r>
              <a:rPr lang="en-GB" sz="2400" dirty="0" err="1"/>
              <a:t>harmonizálo</a:t>
            </a:r>
            <a:r>
              <a:rPr lang="en-GB" sz="2400" dirty="0"/>
              <a:t>́, </a:t>
            </a:r>
            <a:r>
              <a:rPr lang="en-GB" sz="2400" dirty="0" err="1"/>
              <a:t>átláthato</a:t>
            </a:r>
            <a:r>
              <a:rPr lang="en-GB" sz="2400" dirty="0"/>
              <a:t>́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bizottsági</a:t>
            </a:r>
            <a:r>
              <a:rPr lang="en-GB" sz="2400" dirty="0"/>
              <a:t> </a:t>
            </a:r>
            <a:r>
              <a:rPr lang="en-GB" sz="2400" dirty="0" err="1"/>
              <a:t>döntések</a:t>
            </a:r>
            <a:r>
              <a:rPr lang="en-GB" sz="2400" dirty="0"/>
              <a:t> </a:t>
            </a:r>
            <a:r>
              <a:rPr lang="en-GB" sz="2400" dirty="0" err="1"/>
              <a:t>születhessenek</a:t>
            </a:r>
            <a:r>
              <a:rPr lang="en-GB" sz="2400" dirty="0"/>
              <a:t>. </a:t>
            </a:r>
          </a:p>
          <a:p>
            <a:r>
              <a:rPr lang="en-GB" sz="2400" dirty="0" err="1"/>
              <a:t>Célunk</a:t>
            </a:r>
            <a:r>
              <a:rPr lang="en-GB" sz="2400" dirty="0"/>
              <a:t>, </a:t>
            </a:r>
            <a:r>
              <a:rPr lang="en-GB" sz="2400" dirty="0" err="1"/>
              <a:t>hogy</a:t>
            </a:r>
            <a:r>
              <a:rPr lang="en-GB" sz="2400" dirty="0"/>
              <a:t> </a:t>
            </a:r>
            <a:r>
              <a:rPr lang="en-GB" sz="2400" dirty="0" err="1"/>
              <a:t>védjük</a:t>
            </a:r>
            <a:r>
              <a:rPr lang="en-GB" sz="2400" dirty="0"/>
              <a:t> a </a:t>
            </a:r>
            <a:r>
              <a:rPr lang="en-GB" sz="2400" dirty="0" err="1"/>
              <a:t>nagyon</a:t>
            </a:r>
            <a:r>
              <a:rPr lang="en-GB" sz="2400" dirty="0"/>
              <a:t> </a:t>
            </a:r>
            <a:r>
              <a:rPr lang="en-GB" sz="2400" dirty="0" err="1"/>
              <a:t>nagy</a:t>
            </a:r>
            <a:r>
              <a:rPr lang="en-GB" sz="2400" dirty="0"/>
              <a:t> </a:t>
            </a:r>
            <a:r>
              <a:rPr lang="en-GB" sz="2400" dirty="0" err="1"/>
              <a:t>többséget</a:t>
            </a:r>
            <a:r>
              <a:rPr lang="en-GB" sz="2400" dirty="0"/>
              <a:t>, a </a:t>
            </a:r>
            <a:r>
              <a:rPr lang="en-GB" sz="2400" dirty="0" err="1"/>
              <a:t>hitelesen</a:t>
            </a:r>
            <a:r>
              <a:rPr lang="en-GB" sz="2400" dirty="0"/>
              <a:t>, </a:t>
            </a:r>
            <a:r>
              <a:rPr lang="en-GB" sz="2400" dirty="0" err="1"/>
              <a:t>etikusan</a:t>
            </a:r>
            <a:r>
              <a:rPr lang="en-GB" sz="2400" dirty="0"/>
              <a:t> </a:t>
            </a:r>
            <a:r>
              <a:rPr lang="en-GB" sz="2400" dirty="0" err="1"/>
              <a:t>dolgozo</a:t>
            </a:r>
            <a:r>
              <a:rPr lang="en-GB" sz="2400" dirty="0"/>
              <a:t>́ </a:t>
            </a:r>
            <a:r>
              <a:rPr lang="en-GB" sz="2400" dirty="0" err="1"/>
              <a:t>orvosokat</a:t>
            </a:r>
            <a:r>
              <a:rPr lang="en-GB" sz="2400" dirty="0"/>
              <a:t> a </a:t>
            </a:r>
            <a:r>
              <a:rPr lang="en-GB" sz="2400" dirty="0" err="1"/>
              <a:t>hivatásrendünkbe</a:t>
            </a:r>
            <a:r>
              <a:rPr lang="en-GB" sz="2400" dirty="0"/>
              <a:t> </a:t>
            </a:r>
            <a:r>
              <a:rPr lang="en-GB" sz="2400" dirty="0" err="1"/>
              <a:t>vetett</a:t>
            </a:r>
            <a:r>
              <a:rPr lang="en-GB" sz="2400" dirty="0"/>
              <a:t> </a:t>
            </a:r>
            <a:r>
              <a:rPr lang="en-GB" sz="2400" dirty="0" err="1"/>
              <a:t>bizalom</a:t>
            </a:r>
            <a:r>
              <a:rPr lang="en-GB" sz="2400" dirty="0"/>
              <a:t> </a:t>
            </a:r>
            <a:r>
              <a:rPr lang="en-GB" sz="2400" dirty="0" err="1"/>
              <a:t>fenntartásával</a:t>
            </a:r>
            <a:r>
              <a:rPr lang="en-GB" sz="2400" dirty="0"/>
              <a:t>;</a:t>
            </a:r>
            <a:br>
              <a:rPr lang="en-GB" sz="2400" dirty="0"/>
            </a:br>
            <a:r>
              <a:rPr lang="en-GB" sz="2400" dirty="0" err="1"/>
              <a:t>differenciáltan</a:t>
            </a:r>
            <a:r>
              <a:rPr lang="en-GB" sz="2400" dirty="0"/>
              <a:t> </a:t>
            </a:r>
            <a:r>
              <a:rPr lang="en-GB" sz="2400" dirty="0" err="1"/>
              <a:t>szankcionáljuk</a:t>
            </a:r>
            <a:r>
              <a:rPr lang="en-GB" sz="2400" dirty="0"/>
              <a:t> </a:t>
            </a:r>
            <a:r>
              <a:rPr lang="en-GB" sz="2400" dirty="0" err="1"/>
              <a:t>azokat</a:t>
            </a:r>
            <a:r>
              <a:rPr lang="en-GB" sz="2400" dirty="0"/>
              <a:t>, </a:t>
            </a:r>
            <a:r>
              <a:rPr lang="en-GB" sz="2400" dirty="0" err="1"/>
              <a:t>akik</a:t>
            </a:r>
            <a:r>
              <a:rPr lang="en-GB" sz="2400" dirty="0"/>
              <a:t> </a:t>
            </a:r>
            <a:r>
              <a:rPr lang="en-GB" sz="2400" dirty="0" err="1"/>
              <a:t>nem</a:t>
            </a:r>
            <a:r>
              <a:rPr lang="en-GB" sz="2400" dirty="0"/>
              <a:t> </a:t>
            </a:r>
            <a:r>
              <a:rPr lang="en-GB" sz="2400" dirty="0" err="1"/>
              <a:t>értik</a:t>
            </a:r>
            <a:r>
              <a:rPr lang="en-GB" sz="2400" dirty="0"/>
              <a:t>, </a:t>
            </a:r>
            <a:r>
              <a:rPr lang="en-GB" sz="2400" dirty="0" err="1"/>
              <a:t>érzik</a:t>
            </a:r>
            <a:r>
              <a:rPr lang="en-GB" sz="2400" dirty="0"/>
              <a:t> </a:t>
            </a:r>
            <a:r>
              <a:rPr lang="en-GB" sz="2400" dirty="0" err="1"/>
              <a:t>magától</a:t>
            </a:r>
            <a:r>
              <a:rPr lang="en-GB" sz="2400" dirty="0"/>
              <a:t> </a:t>
            </a:r>
            <a:r>
              <a:rPr lang="en-GB" sz="2400" dirty="0" err="1"/>
              <a:t>értetődően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etikus</a:t>
            </a:r>
            <a:r>
              <a:rPr lang="en-GB" sz="2400" dirty="0"/>
              <a:t> </a:t>
            </a:r>
            <a:r>
              <a:rPr lang="en-GB" sz="2400" dirty="0" err="1"/>
              <a:t>magatartást</a:t>
            </a:r>
            <a:r>
              <a:rPr lang="en-GB" sz="2400" dirty="0"/>
              <a:t>,</a:t>
            </a:r>
            <a:br>
              <a:rPr lang="en-GB" sz="2400" dirty="0"/>
            </a:b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akár</a:t>
            </a:r>
            <a:r>
              <a:rPr lang="en-GB" sz="2400" dirty="0"/>
              <a:t> </a:t>
            </a:r>
            <a:r>
              <a:rPr lang="en-GB" sz="2400" dirty="0" err="1"/>
              <a:t>vessük</a:t>
            </a:r>
            <a:r>
              <a:rPr lang="en-GB" sz="2400" dirty="0"/>
              <a:t> ki a </a:t>
            </a:r>
            <a:r>
              <a:rPr lang="en-GB" sz="2400" dirty="0" err="1"/>
              <a:t>soraink</a:t>
            </a:r>
            <a:r>
              <a:rPr lang="en-GB" sz="2400" dirty="0"/>
              <a:t> </a:t>
            </a:r>
            <a:r>
              <a:rPr lang="en-GB" sz="2400" dirty="0" err="1"/>
              <a:t>közül</a:t>
            </a:r>
            <a:r>
              <a:rPr lang="en-GB" sz="2400" dirty="0"/>
              <a:t> </a:t>
            </a:r>
            <a:r>
              <a:rPr lang="en-GB" sz="2400" dirty="0" err="1"/>
              <a:t>azokat</a:t>
            </a:r>
            <a:r>
              <a:rPr lang="en-GB" sz="2400" dirty="0"/>
              <a:t>, </a:t>
            </a:r>
            <a:r>
              <a:rPr lang="en-GB" sz="2400" dirty="0" err="1"/>
              <a:t>akik</a:t>
            </a:r>
            <a:r>
              <a:rPr lang="en-GB" sz="2400" dirty="0"/>
              <a:t> </a:t>
            </a:r>
            <a:r>
              <a:rPr lang="en-GB" sz="2400" dirty="0" err="1"/>
              <a:t>visszaélnek</a:t>
            </a:r>
            <a:r>
              <a:rPr lang="en-GB" sz="2400" dirty="0"/>
              <a:t> a </a:t>
            </a:r>
            <a:r>
              <a:rPr lang="en-GB" sz="2400" dirty="0" err="1"/>
              <a:t>hivatásukból</a:t>
            </a:r>
            <a:r>
              <a:rPr lang="en-GB" sz="2400" dirty="0"/>
              <a:t> </a:t>
            </a:r>
            <a:r>
              <a:rPr lang="en-GB" sz="2400" dirty="0" err="1"/>
              <a:t>eredo</a:t>
            </a:r>
            <a:r>
              <a:rPr lang="en-GB" sz="2400" dirty="0"/>
              <a:t>̋ </a:t>
            </a:r>
            <a:r>
              <a:rPr lang="en-GB" sz="2400" dirty="0" err="1"/>
              <a:t>bizalommal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írott</a:t>
            </a:r>
            <a:r>
              <a:rPr lang="en-GB" sz="2400" dirty="0"/>
              <a:t>, </a:t>
            </a:r>
            <a:r>
              <a:rPr lang="en-GB" sz="2400" dirty="0" err="1"/>
              <a:t>íratlan</a:t>
            </a:r>
            <a:r>
              <a:rPr lang="en-GB" sz="2400" dirty="0"/>
              <a:t> </a:t>
            </a:r>
            <a:r>
              <a:rPr lang="en-GB" sz="2400" dirty="0" err="1"/>
              <a:t>szabályokat</a:t>
            </a:r>
            <a:r>
              <a:rPr lang="en-GB" sz="2400" dirty="0"/>
              <a:t> </a:t>
            </a:r>
            <a:r>
              <a:rPr lang="en-GB" sz="2400" dirty="0" err="1"/>
              <a:t>szándékosan</a:t>
            </a:r>
            <a:r>
              <a:rPr lang="en-GB" sz="2400" dirty="0"/>
              <a:t> </a:t>
            </a:r>
            <a:r>
              <a:rPr lang="en-GB" sz="2400" dirty="0" err="1"/>
              <a:t>áthágják</a:t>
            </a:r>
            <a:r>
              <a:rPr lang="en-GB" sz="2400" dirty="0"/>
              <a:t>. </a:t>
            </a:r>
          </a:p>
          <a:p>
            <a:pPr marL="0" lvl="0" indent="0">
              <a:buNone/>
            </a:pPr>
            <a:r>
              <a:rPr lang="hu-HU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2901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287" y="-203013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Etika Kódex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8425" y="1071033"/>
            <a:ext cx="10131425" cy="4715933"/>
          </a:xfrm>
        </p:spPr>
        <p:txBody>
          <a:bodyPr>
            <a:normAutofit/>
          </a:bodyPr>
          <a:lstStyle/>
          <a:p>
            <a:r>
              <a:rPr lang="hu-HU" sz="2400" b="1" dirty="0"/>
              <a:t>Élő, a mindennapokban jól használható</a:t>
            </a:r>
          </a:p>
          <a:p>
            <a:r>
              <a:rPr lang="hu-HU" sz="2400" b="1" dirty="0"/>
              <a:t>Betegbiztonságot előtérbe helyező</a:t>
            </a:r>
          </a:p>
          <a:p>
            <a:r>
              <a:rPr lang="hu-HU" sz="2400" b="1" dirty="0"/>
              <a:t>Bizalmat fenntartó, helyreállító</a:t>
            </a:r>
          </a:p>
          <a:p>
            <a:r>
              <a:rPr lang="hu-HU" sz="2400" b="1" dirty="0"/>
              <a:t>Kollegialitást erősítő</a:t>
            </a:r>
          </a:p>
          <a:p>
            <a:r>
              <a:rPr lang="hu-HU" sz="2400" b="1" dirty="0"/>
              <a:t>Képzést és kompetenciát fajsúlyosan megjelenítő</a:t>
            </a:r>
          </a:p>
          <a:p>
            <a:r>
              <a:rPr lang="hu-HU" sz="2400" b="1" dirty="0"/>
              <a:t>Egyértelmű, standardan használható, a társadalmi igazságérzettel arányban levő szankciókat indítványozó</a:t>
            </a:r>
          </a:p>
          <a:p>
            <a:r>
              <a:rPr lang="hu-HU" sz="2400" b="1" dirty="0"/>
              <a:t>Transzparens etikai ügyrendet támogató</a:t>
            </a:r>
          </a:p>
          <a:p>
            <a:endParaRPr lang="hu-HU" dirty="0"/>
          </a:p>
          <a:p>
            <a:endParaRPr lang="en-US" dirty="0"/>
          </a:p>
        </p:txBody>
      </p:sp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5B7FACBD-1E29-D3E8-854B-7149F135AE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809" y="4407459"/>
            <a:ext cx="3753854" cy="245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265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EA734-D73B-04F2-7CDB-599E0D917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Etikai ügyrendünk kritikája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6E09E-A3BF-1DFC-302D-14FF94242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440613"/>
            <a:ext cx="12063662" cy="5417387"/>
          </a:xfrm>
        </p:spPr>
        <p:txBody>
          <a:bodyPr>
            <a:normAutofit fontScale="92500" lnSpcReduction="20000"/>
          </a:bodyPr>
          <a:lstStyle/>
          <a:p>
            <a:r>
              <a:rPr lang="hu-HU" sz="2400" dirty="0"/>
              <a:t>Átláthatatlan</a:t>
            </a:r>
          </a:p>
          <a:p>
            <a:r>
              <a:rPr lang="hu-HU" sz="2400" dirty="0"/>
              <a:t>Orvosok sem ismerik, ezért is tarthatnak attól</a:t>
            </a:r>
          </a:p>
          <a:p>
            <a:r>
              <a:rPr lang="hu-HU" sz="2400" dirty="0"/>
              <a:t>Betegek nincsenek kellőképpen tájékoztatva, nem tudják, hogy mikor, kihez, hogyan forduljanak, mit várhatnak el az orvosoktól</a:t>
            </a:r>
          </a:p>
          <a:p>
            <a:r>
              <a:rPr lang="hu-HU" sz="2400" dirty="0"/>
              <a:t>Vezető MOK tisztségviselők sem láthatnak a részletekbe</a:t>
            </a:r>
          </a:p>
          <a:p>
            <a:r>
              <a:rPr lang="hu-HU" sz="2400" dirty="0"/>
              <a:t>Éves etikai konferencián való ismeretek frissítése elégséges?</a:t>
            </a:r>
          </a:p>
          <a:p>
            <a:r>
              <a:rPr lang="hu-HU" sz="2400" dirty="0"/>
              <a:t>Szankciók kiszabása valószínűleg nem standardizált országosan</a:t>
            </a:r>
          </a:p>
          <a:p>
            <a:r>
              <a:rPr lang="hu-HU" sz="2400" dirty="0"/>
              <a:t>Szankciók nem kellőképpen fajsúlyosak és differenciáltak  </a:t>
            </a:r>
          </a:p>
          <a:p>
            <a:r>
              <a:rPr lang="hu-HU" sz="2400" dirty="0"/>
              <a:t>Hatóságokkal való kommunikáció hiányos</a:t>
            </a:r>
          </a:p>
          <a:p>
            <a:r>
              <a:rPr lang="hu-HU" sz="2400" dirty="0"/>
              <a:t>Mérlegelési jogkörrel nem élünk elég bátran, defenzív hozzáállás</a:t>
            </a:r>
          </a:p>
          <a:p>
            <a:r>
              <a:rPr lang="hu-HU" sz="2400" dirty="0"/>
              <a:t>Proaktív javaslatok a fejlődésre falakba ütköznek</a:t>
            </a:r>
          </a:p>
          <a:p>
            <a:r>
              <a:rPr lang="hu-HU" sz="2400" dirty="0"/>
              <a:t>A jog által felkínált jelenlegi lehetőségeinkkel sem élünk – </a:t>
            </a:r>
            <a:r>
              <a:rPr lang="hu-HU" sz="2400" dirty="0" err="1"/>
              <a:t>anonimizált</a:t>
            </a:r>
            <a:r>
              <a:rPr lang="hu-HU" sz="2400" dirty="0"/>
              <a:t> határozatok</a:t>
            </a:r>
          </a:p>
          <a:p>
            <a:r>
              <a:rPr lang="hu-HU" sz="2400" dirty="0"/>
              <a:t>Társadalmi munkában nem lehet professzionálisan végezni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5175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36626-7DF2-864F-9A94-BC4109FAB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456267"/>
          </a:xfrm>
        </p:spPr>
        <p:txBody>
          <a:bodyPr/>
          <a:lstStyle/>
          <a:p>
            <a:pPr algn="ctr"/>
            <a:r>
              <a:rPr lang="en-GB" b="1" dirty="0"/>
              <a:t>E</a:t>
            </a:r>
            <a:r>
              <a:rPr lang="x-none" b="1" dirty="0"/>
              <a:t>lnökség, mint panaszos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828AE4-DB5B-D04B-A862-FF9485D0FD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456267"/>
            <a:ext cx="10131425" cy="4840624"/>
          </a:xfrm>
        </p:spPr>
        <p:txBody>
          <a:bodyPr>
            <a:normAutofit lnSpcReduction="10000"/>
          </a:bodyPr>
          <a:lstStyle/>
          <a:p>
            <a:r>
              <a:rPr lang="hu-HU" dirty="0"/>
              <a:t>Az Elnökség, mint panaszos indítson etikai eljárást, ha olyan hiteles információ jut a tudomására, mely szerint:</a:t>
            </a:r>
            <a:endParaRPr lang="x-none" dirty="0"/>
          </a:p>
          <a:p>
            <a:pPr marL="0" indent="0">
              <a:buNone/>
            </a:pPr>
            <a:endParaRPr lang="x-none" dirty="0"/>
          </a:p>
          <a:p>
            <a:pPr lvl="0" fontAlgn="base"/>
            <a:r>
              <a:rPr lang="hu-HU" i="1" dirty="0"/>
              <a:t>kamarai tisztségviselő választott tisztségéből eredő kötelezettségének vétkes megszegése merül fel,</a:t>
            </a:r>
            <a:endParaRPr lang="x-none" dirty="0"/>
          </a:p>
          <a:p>
            <a:pPr lvl="0" fontAlgn="base"/>
            <a:r>
              <a:rPr lang="hu-HU" i="1" dirty="0"/>
              <a:t>kamarai tisztségviselő az Etikai Kódexben foglalt magatartási szabályokat megszegi</a:t>
            </a:r>
            <a:endParaRPr lang="x-none" dirty="0"/>
          </a:p>
          <a:p>
            <a:pPr lvl="0" fontAlgn="base"/>
            <a:r>
              <a:rPr lang="hu-HU" i="1" dirty="0"/>
              <a:t>orvoskamarai tag részéről a Magyar Orvosi Kamara és bármely más orvosi szakmai szervezet, annak szerve, tisztségviselője szakmai vagy személyes jó hírnevének alaptalan rontására alkalmas közlés, cselekmény történt,</a:t>
            </a:r>
            <a:endParaRPr lang="x-none" dirty="0"/>
          </a:p>
          <a:p>
            <a:pPr lvl="0" fontAlgn="base"/>
            <a:r>
              <a:rPr lang="hu-HU" i="1" dirty="0"/>
              <a:t>orvoskamarai tag személyes véleményét a Magyar Orvosi Kamara állásfoglalásaként adja elő,</a:t>
            </a:r>
            <a:endParaRPr lang="x-none" dirty="0"/>
          </a:p>
          <a:p>
            <a:pPr lvl="0" fontAlgn="base"/>
            <a:r>
              <a:rPr lang="hu-HU" sz="2400" i="1" u="sng" dirty="0"/>
              <a:t>orvoskamarai tag olyan etikai vétséget követ el, mely társadalmi jelentősége, súlya révén alkalmas az orvosi hivatásba vetett bizalom meggyengítésére,</a:t>
            </a:r>
            <a:endParaRPr lang="x-none" sz="2400" u="sng" dirty="0"/>
          </a:p>
          <a:p>
            <a:pPr lvl="0" fontAlgn="base"/>
            <a:r>
              <a:rPr lang="hu-HU" i="1" dirty="0"/>
              <a:t>orvoskamarai tag olyan etikai vétséget követ el, mely az orvostársadalom egyes csoportjait sérti vagy az orvostársadalom megosztottságához vezethet. </a:t>
            </a:r>
            <a:endParaRPr lang="x-none" dirty="0"/>
          </a:p>
          <a:p>
            <a:endParaRPr 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145887-D9FE-C0EA-0B6A-37F332D5F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82" y="96252"/>
            <a:ext cx="2018983" cy="126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264" y="0"/>
            <a:ext cx="10131425" cy="1456267"/>
          </a:xfrm>
        </p:spPr>
        <p:txBody>
          <a:bodyPr/>
          <a:lstStyle/>
          <a:p>
            <a:pPr algn="ctr"/>
            <a:r>
              <a:rPr lang="en-US" b="1" dirty="0" err="1"/>
              <a:t>Szankciók</a:t>
            </a:r>
            <a:r>
              <a:rPr lang="en-US" b="1" dirty="0"/>
              <a:t> </a:t>
            </a:r>
            <a:r>
              <a:rPr lang="en-US" b="1" dirty="0" err="1"/>
              <a:t>kiszabásának</a:t>
            </a:r>
            <a:r>
              <a:rPr lang="en-US" b="1" dirty="0"/>
              <a:t> </a:t>
            </a:r>
            <a:r>
              <a:rPr lang="en-US" b="1" dirty="0" err="1"/>
              <a:t>célja</a:t>
            </a:r>
            <a:r>
              <a:rPr lang="en-US" b="1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766" y="990823"/>
            <a:ext cx="11685722" cy="3649133"/>
          </a:xfrm>
        </p:spPr>
        <p:txBody>
          <a:bodyPr>
            <a:normAutofit/>
          </a:bodyPr>
          <a:lstStyle/>
          <a:p>
            <a:r>
              <a:rPr lang="en-US" sz="2800" dirty="0" err="1"/>
              <a:t>Nem</a:t>
            </a:r>
            <a:r>
              <a:rPr lang="en-US" sz="2800" dirty="0"/>
              <a:t> </a:t>
            </a:r>
            <a:r>
              <a:rPr lang="en-US" sz="2800" dirty="0" err="1"/>
              <a:t>elsősorban</a:t>
            </a:r>
            <a:r>
              <a:rPr lang="en-US" sz="2800" dirty="0"/>
              <a:t> a </a:t>
            </a:r>
            <a:r>
              <a:rPr lang="en-US" sz="2800" dirty="0" err="1"/>
              <a:t>büntetés</a:t>
            </a:r>
            <a:r>
              <a:rPr lang="en-US" sz="2800" dirty="0"/>
              <a:t>, </a:t>
            </a:r>
            <a:r>
              <a:rPr lang="en-US" sz="2800" dirty="0" err="1"/>
              <a:t>hanem</a:t>
            </a:r>
            <a:r>
              <a:rPr lang="en-US" sz="2800" dirty="0"/>
              <a:t> a </a:t>
            </a:r>
            <a:r>
              <a:rPr lang="en-US" sz="2800" dirty="0" err="1"/>
              <a:t>lakosság</a:t>
            </a:r>
            <a:r>
              <a:rPr lang="en-US" sz="2800" dirty="0"/>
              <a:t> </a:t>
            </a:r>
            <a:r>
              <a:rPr lang="en-US" sz="2800" dirty="0" err="1"/>
              <a:t>egészségének</a:t>
            </a:r>
            <a:r>
              <a:rPr lang="en-US" sz="2800" dirty="0"/>
              <a:t>, </a:t>
            </a:r>
            <a:r>
              <a:rPr lang="en-US" sz="2800" dirty="0" err="1"/>
              <a:t>biztonságának</a:t>
            </a:r>
            <a:r>
              <a:rPr lang="en-US" sz="2800" dirty="0"/>
              <a:t>, </a:t>
            </a:r>
            <a:r>
              <a:rPr lang="en-US" sz="2800" dirty="0" err="1"/>
              <a:t>jólétének</a:t>
            </a:r>
            <a:r>
              <a:rPr lang="en-US" sz="2800" dirty="0"/>
              <a:t> </a:t>
            </a:r>
            <a:r>
              <a:rPr lang="en-US" sz="2800" dirty="0" err="1"/>
              <a:t>védelme</a:t>
            </a:r>
            <a:r>
              <a:rPr lang="en-US" sz="2800" dirty="0"/>
              <a:t>, </a:t>
            </a:r>
            <a:r>
              <a:rPr lang="en-US" sz="2800" dirty="0" err="1"/>
              <a:t>és</a:t>
            </a:r>
            <a:r>
              <a:rPr lang="en-US" sz="2800" dirty="0"/>
              <a:t> </a:t>
            </a:r>
            <a:r>
              <a:rPr lang="en-US" sz="2800" dirty="0" err="1"/>
              <a:t>ezáltal</a:t>
            </a:r>
            <a:r>
              <a:rPr lang="en-US" sz="2800" dirty="0"/>
              <a:t> </a:t>
            </a:r>
            <a:r>
              <a:rPr lang="en-US" sz="2800" dirty="0" err="1"/>
              <a:t>az</a:t>
            </a:r>
            <a:r>
              <a:rPr lang="en-US" sz="2800" dirty="0"/>
              <a:t> </a:t>
            </a:r>
            <a:r>
              <a:rPr lang="en-US" sz="2800" dirty="0" err="1"/>
              <a:t>orvosok</a:t>
            </a:r>
            <a:r>
              <a:rPr lang="en-US" sz="2800" dirty="0"/>
              <a:t> </a:t>
            </a:r>
            <a:r>
              <a:rPr lang="en-US" sz="2800" dirty="0" err="1"/>
              <a:t>iránti</a:t>
            </a:r>
            <a:r>
              <a:rPr lang="en-US" sz="2800" dirty="0"/>
              <a:t> </a:t>
            </a:r>
            <a:r>
              <a:rPr lang="en-US" sz="2800" dirty="0" err="1"/>
              <a:t>bizalom</a:t>
            </a:r>
            <a:r>
              <a:rPr lang="en-US" sz="2800" dirty="0"/>
              <a:t> </a:t>
            </a:r>
            <a:r>
              <a:rPr lang="en-US" sz="2800" dirty="0" err="1"/>
              <a:t>helyreállítása</a:t>
            </a:r>
            <a:r>
              <a:rPr lang="en-US" sz="2800" dirty="0"/>
              <a:t>, </a:t>
            </a:r>
            <a:r>
              <a:rPr lang="en-US" sz="2800" dirty="0" err="1"/>
              <a:t>amiben</a:t>
            </a:r>
            <a:r>
              <a:rPr lang="en-US" sz="2800" dirty="0"/>
              <a:t> a </a:t>
            </a:r>
            <a:r>
              <a:rPr lang="en-US" sz="2800" dirty="0" err="1"/>
              <a:t>gondosan</a:t>
            </a:r>
            <a:r>
              <a:rPr lang="en-US" sz="2800" dirty="0"/>
              <a:t> </a:t>
            </a:r>
            <a:r>
              <a:rPr lang="en-US" sz="2800" dirty="0" err="1"/>
              <a:t>mérlegelt</a:t>
            </a:r>
            <a:r>
              <a:rPr lang="en-US" sz="2800" dirty="0"/>
              <a:t> </a:t>
            </a:r>
            <a:r>
              <a:rPr lang="en-US" sz="2800" dirty="0" err="1"/>
              <a:t>transzparencia</a:t>
            </a:r>
            <a:r>
              <a:rPr lang="en-US" sz="2800" dirty="0"/>
              <a:t> is </a:t>
            </a:r>
            <a:r>
              <a:rPr lang="en-US" sz="2800" dirty="0" err="1"/>
              <a:t>segítséget</a:t>
            </a:r>
            <a:r>
              <a:rPr lang="en-US" sz="2800" dirty="0"/>
              <a:t> </a:t>
            </a:r>
            <a:r>
              <a:rPr lang="en-US" sz="2800" dirty="0" err="1"/>
              <a:t>adhat</a:t>
            </a:r>
            <a:r>
              <a:rPr lang="en-US" sz="2800" dirty="0"/>
              <a:t>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065890-096F-89CD-BEC7-16D8949EBE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99468"/>
            <a:ext cx="4748463" cy="2671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71FA5C-0531-322A-D441-54E814FD33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3536" y="4186990"/>
            <a:ext cx="4748463" cy="26710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3C511B-984C-B286-38B7-613081DA2E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8779" y="4527574"/>
            <a:ext cx="2454442" cy="1618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5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373" y="338666"/>
            <a:ext cx="11215254" cy="1456267"/>
          </a:xfrm>
        </p:spPr>
        <p:txBody>
          <a:bodyPr>
            <a:normAutofit/>
          </a:bodyPr>
          <a:lstStyle/>
          <a:p>
            <a:pPr lvl="0"/>
            <a:r>
              <a:rPr lang="hu-HU" dirty="0"/>
              <a:t> </a:t>
            </a:r>
            <a:r>
              <a:rPr lang="hu-HU" b="1" dirty="0"/>
              <a:t>Arányos és differenciáltabb szankciók alkalmazása</a:t>
            </a:r>
            <a:br>
              <a:rPr lang="en-GB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2400" dirty="0"/>
              <a:t>JELENLEGI SZANKCIÓINK:</a:t>
            </a:r>
            <a:endParaRPr lang="en-GB" sz="2400" dirty="0"/>
          </a:p>
          <a:p>
            <a:r>
              <a:rPr lang="hu-HU" sz="2400" dirty="0"/>
              <a:t>Figyelmeztetés</a:t>
            </a:r>
            <a:endParaRPr lang="en-GB" sz="2400" dirty="0"/>
          </a:p>
          <a:p>
            <a:r>
              <a:rPr lang="hu-HU" sz="2400" dirty="0"/>
              <a:t>Megrovás</a:t>
            </a:r>
            <a:endParaRPr lang="en-GB" sz="2400" dirty="0"/>
          </a:p>
          <a:p>
            <a:r>
              <a:rPr lang="hu-HU" sz="2400" dirty="0"/>
              <a:t>Pénzbírság</a:t>
            </a:r>
            <a:endParaRPr lang="en-GB" sz="2400" dirty="0"/>
          </a:p>
          <a:p>
            <a:r>
              <a:rPr lang="hu-HU" sz="2400" dirty="0"/>
              <a:t>A tagsági viszony 1-6 hónapig terjedő felfüggesztése</a:t>
            </a:r>
            <a:endParaRPr lang="en-GB" sz="2400" dirty="0"/>
          </a:p>
          <a:p>
            <a:r>
              <a:rPr lang="hu-HU" sz="2400" dirty="0"/>
              <a:t>Kizárás</a:t>
            </a:r>
            <a:endParaRPr lang="en-GB" sz="2400" dirty="0"/>
          </a:p>
          <a:p>
            <a:r>
              <a:rPr lang="hu-HU" sz="2400" dirty="0"/>
              <a:t>(Kirívóan súlyos etikai vétség esetén kizárás) </a:t>
            </a:r>
            <a:endParaRPr lang="en-GB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72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5D249-6A0B-3D44-BD88-CEAFDF581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66274"/>
          </a:xfrm>
        </p:spPr>
        <p:txBody>
          <a:bodyPr/>
          <a:lstStyle/>
          <a:p>
            <a:pPr algn="ctr"/>
            <a:r>
              <a:rPr lang="en-HU" b="1" dirty="0"/>
              <a:t>Javaslat európai jó gyakorlat alapján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5982D7-43D2-B54E-B58E-AF7B550A79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487097"/>
            <a:ext cx="12192000" cy="63709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br>
              <a:rPr lang="en-GB" sz="2000" dirty="0"/>
            </a:br>
            <a:r>
              <a:rPr lang="en-GB" sz="2400" dirty="0"/>
              <a:t>- </a:t>
            </a:r>
            <a:r>
              <a:rPr lang="en-GB" sz="2400" dirty="0" err="1"/>
              <a:t>Nincs</a:t>
            </a:r>
            <a:r>
              <a:rPr lang="en-GB" sz="2400" dirty="0"/>
              <a:t> </a:t>
            </a:r>
            <a:r>
              <a:rPr lang="en-GB" sz="2400" dirty="0" err="1"/>
              <a:t>pénzbírság</a:t>
            </a:r>
            <a:r>
              <a:rPr lang="en-GB" sz="2400" dirty="0"/>
              <a:t>,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vétséget</a:t>
            </a:r>
            <a:r>
              <a:rPr lang="en-GB" sz="2400" dirty="0"/>
              <a:t> </a:t>
            </a:r>
            <a:r>
              <a:rPr lang="en-GB" sz="2400" dirty="0" err="1"/>
              <a:t>nem</a:t>
            </a:r>
            <a:r>
              <a:rPr lang="en-GB" sz="2400" dirty="0"/>
              <a:t> </a:t>
            </a:r>
            <a:r>
              <a:rPr lang="en-GB" sz="2400" dirty="0" err="1"/>
              <a:t>lehet</a:t>
            </a:r>
            <a:r>
              <a:rPr lang="en-GB" sz="2400" dirty="0"/>
              <a:t> </a:t>
            </a:r>
            <a:r>
              <a:rPr lang="en-GB" sz="2400" dirty="0" err="1"/>
              <a:t>pénzbírsággal</a:t>
            </a:r>
            <a:r>
              <a:rPr lang="en-GB" sz="2400" dirty="0"/>
              <a:t> </a:t>
            </a:r>
            <a:r>
              <a:rPr lang="en-GB" sz="2400" dirty="0" err="1"/>
              <a:t>kiváltani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br>
              <a:rPr lang="en-GB" sz="2400" dirty="0"/>
            </a:br>
            <a:r>
              <a:rPr lang="en-GB" sz="2400" dirty="0">
                <a:solidFill>
                  <a:srgbClr val="FFFF00"/>
                </a:solidFill>
              </a:rPr>
              <a:t>- </a:t>
            </a:r>
            <a:r>
              <a:rPr lang="en-GB" sz="2400" dirty="0" err="1">
                <a:solidFill>
                  <a:srgbClr val="FFFF00"/>
                </a:solidFill>
              </a:rPr>
              <a:t>Lehetőség</a:t>
            </a:r>
            <a:r>
              <a:rPr lang="en-GB" sz="2400" dirty="0">
                <a:solidFill>
                  <a:srgbClr val="FFFF00"/>
                </a:solidFill>
              </a:rPr>
              <a:t> van </a:t>
            </a:r>
            <a:r>
              <a:rPr lang="en-GB" sz="2400" dirty="0" err="1">
                <a:solidFill>
                  <a:srgbClr val="FFFF00"/>
                </a:solidFill>
              </a:rPr>
              <a:t>az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orvos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tevékenységének</a:t>
            </a:r>
            <a:r>
              <a:rPr lang="en-GB" sz="2400" dirty="0">
                <a:solidFill>
                  <a:srgbClr val="FFFF00"/>
                </a:solidFill>
              </a:rPr>
              <a:t>, </a:t>
            </a:r>
            <a:r>
              <a:rPr lang="en-GB" sz="2400" dirty="0" err="1">
                <a:solidFill>
                  <a:srgbClr val="FFFF00"/>
                </a:solidFill>
              </a:rPr>
              <a:t>működésének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korlátozására</a:t>
            </a:r>
            <a:r>
              <a:rPr lang="en-GB" sz="2400" dirty="0">
                <a:solidFill>
                  <a:srgbClr val="FFFF00"/>
                </a:solidFill>
              </a:rPr>
              <a:t>, </a:t>
            </a:r>
            <a:r>
              <a:rPr lang="en-GB" sz="2400" dirty="0" err="1">
                <a:solidFill>
                  <a:srgbClr val="FFFF00"/>
                </a:solidFill>
              </a:rPr>
              <a:t>mely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során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az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orvosnak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az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üggyel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kapcsolatos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belátása</a:t>
            </a:r>
            <a:r>
              <a:rPr lang="en-GB" sz="2400" dirty="0">
                <a:solidFill>
                  <a:srgbClr val="FFFF00"/>
                </a:solidFill>
              </a:rPr>
              <a:t> is </a:t>
            </a:r>
            <a:r>
              <a:rPr lang="en-GB" sz="2400" dirty="0" err="1">
                <a:solidFill>
                  <a:srgbClr val="FFFF00"/>
                </a:solidFill>
              </a:rPr>
              <a:t>számításba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kerül</a:t>
            </a:r>
            <a:r>
              <a:rPr lang="en-GB" sz="2400" dirty="0">
                <a:solidFill>
                  <a:srgbClr val="FFFF00"/>
                </a:solidFill>
              </a:rPr>
              <a:t>.</a:t>
            </a:r>
          </a:p>
          <a:p>
            <a:pPr marL="0" indent="0">
              <a:buNone/>
            </a:pPr>
            <a:br>
              <a:rPr lang="en-GB" sz="2400" dirty="0">
                <a:solidFill>
                  <a:srgbClr val="FFFF00"/>
                </a:solidFill>
              </a:rPr>
            </a:br>
            <a:r>
              <a:rPr lang="en-GB" sz="2400" dirty="0">
                <a:solidFill>
                  <a:srgbClr val="FFFF00"/>
                </a:solidFill>
              </a:rPr>
              <a:t>- </a:t>
            </a:r>
            <a:r>
              <a:rPr lang="en-GB" sz="2400" dirty="0" err="1">
                <a:solidFill>
                  <a:srgbClr val="FFFF00"/>
                </a:solidFill>
              </a:rPr>
              <a:t>Lehetőség</a:t>
            </a:r>
            <a:r>
              <a:rPr lang="en-GB" sz="2400" dirty="0">
                <a:solidFill>
                  <a:srgbClr val="FFFF00"/>
                </a:solidFill>
              </a:rPr>
              <a:t> van </a:t>
            </a:r>
            <a:r>
              <a:rPr lang="en-GB" sz="2400" dirty="0" err="1">
                <a:solidFill>
                  <a:srgbClr val="FFFF00"/>
                </a:solidFill>
              </a:rPr>
              <a:t>akár</a:t>
            </a:r>
            <a:r>
              <a:rPr lang="en-GB" sz="2400" dirty="0">
                <a:solidFill>
                  <a:srgbClr val="FFFF00"/>
                </a:solidFill>
              </a:rPr>
              <a:t> 3 </a:t>
            </a:r>
            <a:r>
              <a:rPr lang="en-GB" sz="2400" dirty="0" err="1">
                <a:solidFill>
                  <a:srgbClr val="FFFF00"/>
                </a:solidFill>
              </a:rPr>
              <a:t>évre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korlátozni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az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orvos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tevékenységét</a:t>
            </a:r>
            <a:r>
              <a:rPr lang="en-GB" sz="2400" dirty="0">
                <a:solidFill>
                  <a:srgbClr val="FFFF00"/>
                </a:solidFill>
              </a:rPr>
              <a:t>, </a:t>
            </a:r>
            <a:r>
              <a:rPr lang="en-GB" sz="2400" dirty="0" err="1">
                <a:solidFill>
                  <a:srgbClr val="FFFF00"/>
                </a:solidFill>
              </a:rPr>
              <a:t>mely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általában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nem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közös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megegyezésen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alapul</a:t>
            </a:r>
            <a:r>
              <a:rPr lang="en-GB" sz="2400" dirty="0">
                <a:solidFill>
                  <a:srgbClr val="FFFF00"/>
                </a:solidFill>
              </a:rPr>
              <a:t>. </a:t>
            </a:r>
            <a:r>
              <a:rPr lang="en-GB" sz="2400" dirty="0" err="1">
                <a:solidFill>
                  <a:srgbClr val="FFFF00"/>
                </a:solidFill>
              </a:rPr>
              <a:t>Ezt</a:t>
            </a:r>
            <a:r>
              <a:rPr lang="en-GB" sz="2400" dirty="0">
                <a:solidFill>
                  <a:srgbClr val="FFFF00"/>
                </a:solidFill>
              </a:rPr>
              <a:t> a </a:t>
            </a:r>
            <a:r>
              <a:rPr lang="en-GB" sz="2400" dirty="0" err="1">
                <a:solidFill>
                  <a:srgbClr val="FFFF00"/>
                </a:solidFill>
              </a:rPr>
              <a:t>korlátozást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minden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felülvizsgálat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során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további</a:t>
            </a:r>
            <a:r>
              <a:rPr lang="en-GB" sz="2400" dirty="0">
                <a:solidFill>
                  <a:srgbClr val="FFFF00"/>
                </a:solidFill>
              </a:rPr>
              <a:t> 3 </a:t>
            </a:r>
            <a:r>
              <a:rPr lang="en-GB" sz="2400" dirty="0" err="1">
                <a:solidFill>
                  <a:srgbClr val="FFFF00"/>
                </a:solidFill>
              </a:rPr>
              <a:t>évre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lehet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meghosszabbítani</a:t>
            </a:r>
            <a:r>
              <a:rPr lang="en-GB" sz="2400" dirty="0">
                <a:solidFill>
                  <a:srgbClr val="FFFF00"/>
                </a:solidFill>
              </a:rPr>
              <a:t>, </a:t>
            </a:r>
            <a:r>
              <a:rPr lang="en-GB" sz="2400" dirty="0" err="1">
                <a:solidFill>
                  <a:srgbClr val="FFFF00"/>
                </a:solidFill>
              </a:rPr>
              <a:t>addig</a:t>
            </a:r>
            <a:r>
              <a:rPr lang="en-GB" sz="2400" dirty="0">
                <a:solidFill>
                  <a:srgbClr val="FFFF00"/>
                </a:solidFill>
              </a:rPr>
              <a:t>, </a:t>
            </a:r>
            <a:r>
              <a:rPr lang="en-GB" sz="2400" dirty="0" err="1">
                <a:solidFill>
                  <a:srgbClr val="FFFF00"/>
                </a:solidFill>
              </a:rPr>
              <a:t>amíg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az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utolso</a:t>
            </a:r>
            <a:r>
              <a:rPr lang="en-GB" sz="2400" dirty="0">
                <a:solidFill>
                  <a:srgbClr val="FFFF00"/>
                </a:solidFill>
              </a:rPr>
              <a:t>́ </a:t>
            </a:r>
            <a:r>
              <a:rPr lang="en-GB" sz="2400" dirty="0" err="1">
                <a:solidFill>
                  <a:srgbClr val="FFFF00"/>
                </a:solidFill>
              </a:rPr>
              <a:t>felülvizsgálat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alkalmával</a:t>
            </a:r>
            <a:r>
              <a:rPr lang="en-GB" sz="2400" dirty="0">
                <a:solidFill>
                  <a:srgbClr val="FFFF00"/>
                </a:solidFill>
              </a:rPr>
              <a:t> a </a:t>
            </a:r>
            <a:r>
              <a:rPr lang="en-GB" sz="2400" dirty="0" err="1">
                <a:solidFill>
                  <a:srgbClr val="FFFF00"/>
                </a:solidFill>
              </a:rPr>
              <a:t>korlátozásokat</a:t>
            </a:r>
            <a:r>
              <a:rPr lang="en-GB" sz="2400" dirty="0">
                <a:solidFill>
                  <a:srgbClr val="FFFF00"/>
                </a:solidFill>
              </a:rPr>
              <a:t> meg </a:t>
            </a:r>
            <a:r>
              <a:rPr lang="en-GB" sz="2400" dirty="0" err="1">
                <a:solidFill>
                  <a:srgbClr val="FFFF00"/>
                </a:solidFill>
              </a:rPr>
              <a:t>nem</a:t>
            </a:r>
            <a:r>
              <a:rPr lang="en-GB" sz="2400" dirty="0">
                <a:solidFill>
                  <a:srgbClr val="FFFF00"/>
                </a:solidFill>
              </a:rPr>
              <a:t> </a:t>
            </a:r>
            <a:r>
              <a:rPr lang="en-GB" sz="2400" dirty="0" err="1">
                <a:solidFill>
                  <a:srgbClr val="FFFF00"/>
                </a:solidFill>
              </a:rPr>
              <a:t>szüntetik</a:t>
            </a:r>
            <a:r>
              <a:rPr lang="en-GB" sz="2400" dirty="0">
                <a:solidFill>
                  <a:srgbClr val="FFFF00"/>
                </a:solidFill>
              </a:rPr>
              <a:t>. 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- A </a:t>
            </a:r>
            <a:r>
              <a:rPr lang="en-GB" sz="2400" dirty="0" err="1"/>
              <a:t>felfüggesztés</a:t>
            </a:r>
            <a:r>
              <a:rPr lang="en-GB" sz="2400" dirty="0"/>
              <a:t> </a:t>
            </a:r>
            <a:r>
              <a:rPr lang="en-GB" sz="2400" dirty="0" err="1"/>
              <a:t>időtartama</a:t>
            </a:r>
            <a:r>
              <a:rPr lang="en-GB" sz="2400" dirty="0"/>
              <a:t> 0-12 </a:t>
            </a:r>
            <a:r>
              <a:rPr lang="en-GB" sz="2400" dirty="0" err="1"/>
              <a:t>hónapig</a:t>
            </a:r>
            <a:r>
              <a:rPr lang="en-GB" sz="2400" dirty="0"/>
              <a:t> </a:t>
            </a:r>
            <a:r>
              <a:rPr lang="en-GB" sz="2400" dirty="0" err="1"/>
              <a:t>terjedhet</a:t>
            </a:r>
            <a:r>
              <a:rPr lang="en-GB" sz="2400" dirty="0"/>
              <a:t>, </a:t>
            </a:r>
            <a:r>
              <a:rPr lang="en-GB" sz="2400" dirty="0" err="1"/>
              <a:t>nem</a:t>
            </a:r>
            <a:r>
              <a:rPr lang="en-GB" sz="2400" dirty="0"/>
              <a:t> 1-6 </a:t>
            </a:r>
            <a:r>
              <a:rPr lang="en-GB" sz="2400" dirty="0" err="1"/>
              <a:t>hónapig</a:t>
            </a:r>
            <a:r>
              <a:rPr lang="en-GB" sz="2400" dirty="0"/>
              <a:t>, </a:t>
            </a:r>
            <a:r>
              <a:rPr lang="en-GB" sz="2400" dirty="0" err="1"/>
              <a:t>melyet</a:t>
            </a:r>
            <a:r>
              <a:rPr lang="en-GB" sz="2400" dirty="0"/>
              <a:t> </a:t>
            </a:r>
            <a:r>
              <a:rPr lang="en-GB" sz="2400" dirty="0" err="1"/>
              <a:t>felülvizsgálatkor</a:t>
            </a:r>
            <a:r>
              <a:rPr lang="en-GB" sz="2400" dirty="0"/>
              <a:t> </a:t>
            </a:r>
            <a:r>
              <a:rPr lang="en-GB" sz="2400" dirty="0" err="1"/>
              <a:t>még</a:t>
            </a:r>
            <a:r>
              <a:rPr lang="en-GB" sz="2400" dirty="0"/>
              <a:t> </a:t>
            </a:r>
            <a:r>
              <a:rPr lang="en-GB" sz="2400" dirty="0" err="1"/>
              <a:t>hosszabbíthato</a:t>
            </a:r>
            <a:r>
              <a:rPr lang="en-GB" sz="2400" dirty="0"/>
              <a:t>́ is.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dirty="0"/>
              <a:t>- </a:t>
            </a:r>
            <a:r>
              <a:rPr lang="en-GB" sz="2400" dirty="0" err="1"/>
              <a:t>Végleges</a:t>
            </a:r>
            <a:r>
              <a:rPr lang="en-GB" sz="2400" dirty="0"/>
              <a:t> </a:t>
            </a:r>
            <a:r>
              <a:rPr lang="en-GB" sz="2400" dirty="0" err="1"/>
              <a:t>kizárás</a:t>
            </a:r>
            <a:r>
              <a:rPr lang="en-GB" sz="2400" dirty="0"/>
              <a:t>, </a:t>
            </a:r>
            <a:r>
              <a:rPr lang="en-GB" sz="2400" dirty="0" err="1"/>
              <a:t>melynek</a:t>
            </a:r>
            <a:r>
              <a:rPr lang="en-GB" sz="2400" dirty="0"/>
              <a:t> </a:t>
            </a:r>
            <a:r>
              <a:rPr lang="en-GB" sz="2400" dirty="0" err="1"/>
              <a:t>elévülési</a:t>
            </a:r>
            <a:r>
              <a:rPr lang="en-GB" sz="2400" dirty="0"/>
              <a:t> </a:t>
            </a:r>
            <a:r>
              <a:rPr lang="en-GB" sz="2400" dirty="0" err="1"/>
              <a:t>ideje</a:t>
            </a:r>
            <a:r>
              <a:rPr lang="en-GB" sz="2400" dirty="0"/>
              <a:t> minimum 5 </a:t>
            </a:r>
            <a:r>
              <a:rPr lang="en-GB" sz="2400" dirty="0" err="1"/>
              <a:t>év</a:t>
            </a:r>
            <a:r>
              <a:rPr lang="en-GB" sz="2400" dirty="0"/>
              <a:t>, </a:t>
            </a:r>
            <a:r>
              <a:rPr lang="en-GB" sz="2400" dirty="0" err="1"/>
              <a:t>nem</a:t>
            </a:r>
            <a:r>
              <a:rPr lang="en-GB" sz="2400" dirty="0"/>
              <a:t> 2 </a:t>
            </a:r>
            <a:r>
              <a:rPr lang="en-GB" sz="2400" dirty="0" err="1"/>
              <a:t>év</a:t>
            </a:r>
            <a:r>
              <a:rPr lang="en-GB" sz="2400" dirty="0"/>
              <a:t>. </a:t>
            </a:r>
          </a:p>
          <a:p>
            <a:endParaRPr lang="en-HU" dirty="0"/>
          </a:p>
          <a:p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4092913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64897-00D3-4E40-B9A3-113555122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0"/>
            <a:ext cx="11242963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en-GB" b="1" dirty="0"/>
              <a:t>Az </a:t>
            </a:r>
            <a:r>
              <a:rPr lang="en-GB" b="1" dirty="0" err="1"/>
              <a:t>úgynevezett</a:t>
            </a:r>
            <a:r>
              <a:rPr lang="en-GB" b="1" dirty="0"/>
              <a:t> </a:t>
            </a:r>
            <a:r>
              <a:rPr lang="en-GB" b="1" dirty="0" err="1"/>
              <a:t>azonnali</a:t>
            </a:r>
            <a:r>
              <a:rPr lang="en-GB" b="1" dirty="0"/>
              <a:t> </a:t>
            </a:r>
            <a:r>
              <a:rPr lang="en-GB" b="1" dirty="0" err="1"/>
              <a:t>hatályu</a:t>
            </a:r>
            <a:r>
              <a:rPr lang="en-GB" b="1" dirty="0"/>
              <a:t>́, </a:t>
            </a:r>
            <a:r>
              <a:rPr lang="en-GB" b="1" dirty="0" err="1"/>
              <a:t>ideiglenes</a:t>
            </a:r>
            <a:r>
              <a:rPr lang="en-GB" b="1" dirty="0"/>
              <a:t> </a:t>
            </a:r>
            <a:r>
              <a:rPr lang="en-GB" b="1" dirty="0" err="1"/>
              <a:t>intézkedések</a:t>
            </a:r>
            <a:r>
              <a:rPr lang="en-GB" b="1" dirty="0"/>
              <a:t> </a:t>
            </a:r>
            <a:r>
              <a:rPr lang="en-GB" b="1" dirty="0" err="1"/>
              <a:t>gyakorlatának</a:t>
            </a:r>
            <a:r>
              <a:rPr lang="en-GB" b="1" dirty="0"/>
              <a:t> </a:t>
            </a:r>
            <a:r>
              <a:rPr lang="en-GB" b="1" dirty="0" err="1"/>
              <a:t>bevezetése</a:t>
            </a:r>
            <a:r>
              <a:rPr lang="en-GB" b="1" dirty="0"/>
              <a:t> </a:t>
            </a:r>
            <a:r>
              <a:rPr lang="en-GB" b="1" dirty="0" err="1"/>
              <a:t>az</a:t>
            </a:r>
            <a:r>
              <a:rPr lang="en-GB" b="1" dirty="0"/>
              <a:t> </a:t>
            </a:r>
            <a:r>
              <a:rPr lang="en-GB" b="1" dirty="0" err="1"/>
              <a:t>etikai</a:t>
            </a:r>
            <a:r>
              <a:rPr lang="en-GB" b="1" dirty="0"/>
              <a:t> </a:t>
            </a:r>
            <a:r>
              <a:rPr lang="en-GB" b="1" dirty="0" err="1"/>
              <a:t>eljárások</a:t>
            </a:r>
            <a:r>
              <a:rPr lang="en-GB" b="1" dirty="0"/>
              <a:t> </a:t>
            </a:r>
            <a:r>
              <a:rPr lang="en-GB" b="1" dirty="0" err="1"/>
              <a:t>alatt</a:t>
            </a:r>
            <a:r>
              <a:rPr lang="en-GB" b="1" dirty="0"/>
              <a:t> </a:t>
            </a:r>
            <a:br>
              <a:rPr lang="en-GB" dirty="0"/>
            </a:br>
            <a:endParaRPr lang="en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6673A-573A-5148-98AF-BD9F3B46F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1242963" cy="4926948"/>
          </a:xfrm>
        </p:spPr>
        <p:txBody>
          <a:bodyPr>
            <a:normAutofit/>
          </a:bodyPr>
          <a:lstStyle/>
          <a:p>
            <a:r>
              <a:rPr lang="en-GB" sz="2400" u="sng" dirty="0"/>
              <a:t>A </a:t>
            </a:r>
            <a:r>
              <a:rPr lang="en-GB" sz="2400" u="sng" dirty="0" err="1"/>
              <a:t>bizottság</a:t>
            </a:r>
            <a:r>
              <a:rPr lang="en-GB" sz="2400" u="sng" dirty="0"/>
              <a:t> </a:t>
            </a:r>
            <a:r>
              <a:rPr lang="en-GB" sz="2400" u="sng" dirty="0" err="1"/>
              <a:t>azonnali</a:t>
            </a:r>
            <a:r>
              <a:rPr lang="en-GB" sz="2400" u="sng" dirty="0"/>
              <a:t> </a:t>
            </a:r>
            <a:r>
              <a:rPr lang="en-GB" sz="2400" u="sng" dirty="0" err="1"/>
              <a:t>hatállyal</a:t>
            </a:r>
            <a:r>
              <a:rPr lang="en-GB" sz="2400" u="sng" dirty="0"/>
              <a:t> </a:t>
            </a:r>
            <a:r>
              <a:rPr lang="en-GB" sz="2400" u="sng" dirty="0" err="1"/>
              <a:t>intézkedést</a:t>
            </a:r>
            <a:r>
              <a:rPr lang="en-GB" sz="2400" u="sng" dirty="0"/>
              <a:t> </a:t>
            </a:r>
            <a:r>
              <a:rPr lang="en-GB" sz="2400" u="sng" dirty="0" err="1"/>
              <a:t>foganatosíthat</a:t>
            </a:r>
            <a:r>
              <a:rPr lang="en-GB" sz="2400" u="sng" dirty="0"/>
              <a:t>, ha </a:t>
            </a:r>
            <a:r>
              <a:rPr lang="en-GB" sz="2400" u="sng" dirty="0" err="1"/>
              <a:t>úgy</a:t>
            </a:r>
            <a:r>
              <a:rPr lang="en-GB" sz="2400" u="sng" dirty="0"/>
              <a:t> </a:t>
            </a:r>
            <a:r>
              <a:rPr lang="en-GB" sz="2400" u="sng" dirty="0" err="1"/>
              <a:t>ítéli</a:t>
            </a:r>
            <a:r>
              <a:rPr lang="en-GB" sz="2400" u="sng" dirty="0"/>
              <a:t> meg, </a:t>
            </a:r>
            <a:r>
              <a:rPr lang="en-GB" sz="2400" u="sng" dirty="0" err="1"/>
              <a:t>hogy</a:t>
            </a:r>
            <a:r>
              <a:rPr lang="en-GB" sz="2400" u="sng" dirty="0"/>
              <a:t> </a:t>
            </a:r>
            <a:r>
              <a:rPr lang="en-GB" sz="2400" u="sng" dirty="0" err="1"/>
              <a:t>ez</a:t>
            </a:r>
            <a:r>
              <a:rPr lang="en-GB" sz="2400" u="sng" dirty="0"/>
              <a:t> </a:t>
            </a:r>
            <a:r>
              <a:rPr lang="en-GB" sz="2400" u="sng" dirty="0" err="1"/>
              <a:t>szükséges</a:t>
            </a:r>
            <a:r>
              <a:rPr lang="en-GB" sz="2400" u="sng" dirty="0"/>
              <a:t> a </a:t>
            </a:r>
            <a:r>
              <a:rPr lang="en-GB" sz="2400" u="sng" dirty="0" err="1"/>
              <a:t>társadalom</a:t>
            </a:r>
            <a:r>
              <a:rPr lang="en-GB" sz="2400" u="sng" dirty="0"/>
              <a:t> </a:t>
            </a:r>
            <a:r>
              <a:rPr lang="en-GB" sz="2400" u="sng" dirty="0" err="1"/>
              <a:t>tagjainak</a:t>
            </a:r>
            <a:r>
              <a:rPr lang="en-GB" sz="2400" u="sng" dirty="0"/>
              <a:t> </a:t>
            </a:r>
            <a:r>
              <a:rPr lang="en-GB" sz="2400" u="sng" dirty="0" err="1"/>
              <a:t>védelme</a:t>
            </a:r>
            <a:r>
              <a:rPr lang="en-GB" sz="2400" u="sng" dirty="0"/>
              <a:t> </a:t>
            </a:r>
            <a:r>
              <a:rPr lang="en-GB" sz="2400" u="sng" dirty="0" err="1"/>
              <a:t>érdekében</a:t>
            </a:r>
            <a:r>
              <a:rPr lang="en-GB" sz="2400" u="sng" dirty="0"/>
              <a:t>, </a:t>
            </a:r>
            <a:r>
              <a:rPr lang="en-GB" sz="2400" u="sng" dirty="0" err="1"/>
              <a:t>vagy</a:t>
            </a:r>
            <a:r>
              <a:rPr lang="en-GB" sz="2400" u="sng" dirty="0"/>
              <a:t> </a:t>
            </a:r>
            <a:r>
              <a:rPr lang="en-GB" sz="2400" u="sng" dirty="0" err="1"/>
              <a:t>egyéb</a:t>
            </a:r>
            <a:r>
              <a:rPr lang="en-GB" sz="2400" u="sng" dirty="0"/>
              <a:t> </a:t>
            </a:r>
            <a:r>
              <a:rPr lang="en-GB" sz="2400" u="sng" dirty="0" err="1"/>
              <a:t>módon</a:t>
            </a:r>
            <a:r>
              <a:rPr lang="en-GB" sz="2400" u="sng" dirty="0"/>
              <a:t> a </a:t>
            </a:r>
            <a:r>
              <a:rPr lang="en-GB" sz="2400" u="sng" dirty="0" err="1"/>
              <a:t>köz</a:t>
            </a:r>
            <a:r>
              <a:rPr lang="en-GB" sz="2400" u="sng" dirty="0"/>
              <a:t> </a:t>
            </a:r>
            <a:r>
              <a:rPr lang="en-GB" sz="2400" u="sng" dirty="0" err="1"/>
              <a:t>vagy</a:t>
            </a:r>
            <a:r>
              <a:rPr lang="en-GB" sz="2400" u="sng" dirty="0"/>
              <a:t> </a:t>
            </a:r>
            <a:r>
              <a:rPr lang="en-GB" sz="2400" u="sng" dirty="0" err="1"/>
              <a:t>az</a:t>
            </a:r>
            <a:r>
              <a:rPr lang="en-GB" sz="2400" u="sng" dirty="0"/>
              <a:t> </a:t>
            </a:r>
            <a:r>
              <a:rPr lang="en-GB" sz="2400" u="sng" dirty="0" err="1"/>
              <a:t>orvos</a:t>
            </a:r>
            <a:r>
              <a:rPr lang="en-GB" sz="2400" u="sng" dirty="0"/>
              <a:t> </a:t>
            </a:r>
            <a:r>
              <a:rPr lang="en-GB" sz="2400" u="sng" dirty="0" err="1"/>
              <a:t>érdekét</a:t>
            </a:r>
            <a:r>
              <a:rPr lang="en-GB" sz="2400" u="sng" dirty="0"/>
              <a:t> </a:t>
            </a:r>
            <a:r>
              <a:rPr lang="en-GB" sz="2400" u="sng" dirty="0" err="1"/>
              <a:t>szolgálja</a:t>
            </a:r>
            <a:r>
              <a:rPr lang="en-GB" sz="2400" dirty="0"/>
              <a:t>. Az </a:t>
            </a:r>
            <a:r>
              <a:rPr lang="en-GB" sz="2400" dirty="0" err="1"/>
              <a:t>orvos</a:t>
            </a:r>
            <a:r>
              <a:rPr lang="en-GB" sz="2400" dirty="0"/>
              <a:t> </a:t>
            </a:r>
            <a:r>
              <a:rPr lang="en-GB" sz="2400" dirty="0" err="1"/>
              <a:t>érdekei</a:t>
            </a:r>
            <a:r>
              <a:rPr lang="en-GB" sz="2400" dirty="0"/>
              <a:t> </a:t>
            </a:r>
            <a:r>
              <a:rPr lang="en-GB" sz="2400" dirty="0" err="1"/>
              <a:t>köze</a:t>
            </a:r>
            <a:r>
              <a:rPr lang="en-GB" sz="2400" dirty="0"/>
              <a:t>́ </a:t>
            </a:r>
            <a:r>
              <a:rPr lang="en-GB" sz="2400" dirty="0" err="1"/>
              <a:t>tartozik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olyan</a:t>
            </a:r>
            <a:r>
              <a:rPr lang="en-GB" sz="2400" dirty="0"/>
              <a:t> </a:t>
            </a:r>
            <a:r>
              <a:rPr lang="en-GB" sz="2400" dirty="0" err="1"/>
              <a:t>helyzetek</a:t>
            </a:r>
            <a:r>
              <a:rPr lang="en-GB" sz="2400" dirty="0"/>
              <a:t> </a:t>
            </a:r>
            <a:r>
              <a:rPr lang="en-GB" sz="2400" dirty="0" err="1"/>
              <a:t>kerülése</a:t>
            </a:r>
            <a:r>
              <a:rPr lang="en-GB" sz="2400" dirty="0"/>
              <a:t>, </a:t>
            </a:r>
            <a:r>
              <a:rPr lang="en-GB" sz="2400" dirty="0" err="1"/>
              <a:t>amikor</a:t>
            </a:r>
            <a:r>
              <a:rPr lang="en-GB" sz="2400" dirty="0"/>
              <a:t> </a:t>
            </a:r>
            <a:r>
              <a:rPr lang="en-GB" sz="2400" dirty="0" err="1"/>
              <a:t>nyomás</a:t>
            </a:r>
            <a:r>
              <a:rPr lang="en-GB" sz="2400" dirty="0"/>
              <a:t> </a:t>
            </a:r>
            <a:r>
              <a:rPr lang="en-GB" sz="2400" dirty="0" err="1"/>
              <a:t>nehezedhet</a:t>
            </a:r>
            <a:r>
              <a:rPr lang="en-GB" sz="2400" dirty="0"/>
              <a:t> </a:t>
            </a:r>
            <a:r>
              <a:rPr lang="en-GB" sz="2400" dirty="0" err="1"/>
              <a:t>ra</a:t>
            </a:r>
            <a:r>
              <a:rPr lang="en-GB" sz="2400" dirty="0"/>
              <a:t>́ a </a:t>
            </a:r>
            <a:r>
              <a:rPr lang="en-GB" sz="2400" dirty="0" err="1"/>
              <a:t>betegek</a:t>
            </a:r>
            <a:r>
              <a:rPr lang="en-GB" sz="2400" dirty="0"/>
              <a:t> </a:t>
            </a:r>
            <a:r>
              <a:rPr lang="en-GB" sz="2400" dirty="0" err="1"/>
              <a:t>részéről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/</a:t>
            </a:r>
            <a:r>
              <a:rPr lang="en-GB" sz="2400" dirty="0" err="1"/>
              <a:t>vagy</a:t>
            </a:r>
            <a:r>
              <a:rPr lang="en-GB" sz="2400" dirty="0"/>
              <a:t> </a:t>
            </a:r>
            <a:r>
              <a:rPr lang="en-GB" sz="2400" u="sng" dirty="0" err="1"/>
              <a:t>megismételheti</a:t>
            </a:r>
            <a:r>
              <a:rPr lang="en-GB" sz="2400" u="sng" dirty="0"/>
              <a:t> </a:t>
            </a:r>
            <a:r>
              <a:rPr lang="en-GB" sz="2400" u="sng" dirty="0" err="1"/>
              <a:t>az</a:t>
            </a:r>
            <a:r>
              <a:rPr lang="en-GB" sz="2400" u="sng" dirty="0"/>
              <a:t> </a:t>
            </a:r>
            <a:r>
              <a:rPr lang="en-GB" sz="2400" u="sng" dirty="0" err="1"/>
              <a:t>erkölcstelen</a:t>
            </a:r>
            <a:r>
              <a:rPr lang="en-GB" sz="2400" u="sng" dirty="0"/>
              <a:t> </a:t>
            </a:r>
            <a:r>
              <a:rPr lang="en-GB" sz="2400" u="sng" dirty="0" err="1"/>
              <a:t>viselkedést</a:t>
            </a:r>
            <a:r>
              <a:rPr lang="en-GB" sz="2400" u="sng" dirty="0"/>
              <a:t>, </a:t>
            </a:r>
            <a:r>
              <a:rPr lang="en-GB" sz="2400" u="sng" dirty="0" err="1"/>
              <a:t>különösen</a:t>
            </a:r>
            <a:r>
              <a:rPr lang="en-GB" sz="2400" u="sng" dirty="0"/>
              <a:t>, ha </a:t>
            </a:r>
            <a:r>
              <a:rPr lang="en-GB" sz="2400" u="sng" dirty="0" err="1"/>
              <a:t>ezzel</a:t>
            </a:r>
            <a:r>
              <a:rPr lang="en-GB" sz="2400" u="sng" dirty="0"/>
              <a:t> </a:t>
            </a:r>
            <a:r>
              <a:rPr lang="en-GB" sz="2400" u="sng" dirty="0" err="1"/>
              <a:t>bűncselekmény</a:t>
            </a:r>
            <a:r>
              <a:rPr lang="en-GB" sz="2400" u="sng" dirty="0"/>
              <a:t> </a:t>
            </a:r>
            <a:r>
              <a:rPr lang="en-GB" sz="2400" u="sng" dirty="0" err="1"/>
              <a:t>elkövetését</a:t>
            </a:r>
            <a:r>
              <a:rPr lang="en-GB" sz="2400" u="sng" dirty="0"/>
              <a:t> </a:t>
            </a:r>
            <a:r>
              <a:rPr lang="en-GB" sz="2400" u="sng" dirty="0" err="1"/>
              <a:t>kockáztatja</a:t>
            </a:r>
            <a:r>
              <a:rPr lang="en-GB" sz="2400" dirty="0"/>
              <a:t>. </a:t>
            </a:r>
          </a:p>
          <a:p>
            <a:r>
              <a:rPr lang="en-GB" sz="2400" dirty="0"/>
              <a:t>Az </a:t>
            </a:r>
            <a:r>
              <a:rPr lang="en-GB" sz="2400" dirty="0" err="1"/>
              <a:t>azonnali</a:t>
            </a:r>
            <a:r>
              <a:rPr lang="en-GB" sz="2400" dirty="0"/>
              <a:t> </a:t>
            </a:r>
            <a:r>
              <a:rPr lang="en-GB" sz="2400" dirty="0" err="1"/>
              <a:t>hatályu</a:t>
            </a:r>
            <a:r>
              <a:rPr lang="en-GB" sz="2400" dirty="0"/>
              <a:t>́ </a:t>
            </a:r>
            <a:r>
              <a:rPr lang="en-GB" sz="2400" dirty="0" err="1"/>
              <a:t>intézkedés</a:t>
            </a:r>
            <a:r>
              <a:rPr lang="en-GB" sz="2400" dirty="0"/>
              <a:t> </a:t>
            </a:r>
            <a:r>
              <a:rPr lang="en-GB" sz="2400" dirty="0" err="1"/>
              <a:t>különösen</a:t>
            </a:r>
            <a:r>
              <a:rPr lang="en-GB" sz="2400" dirty="0"/>
              <a:t> </a:t>
            </a:r>
            <a:r>
              <a:rPr lang="en-GB" sz="2400" dirty="0" err="1"/>
              <a:t>megfelelo</a:t>
            </a:r>
            <a:r>
              <a:rPr lang="en-GB" sz="2400" dirty="0"/>
              <a:t>̋ </a:t>
            </a:r>
            <a:r>
              <a:rPr lang="en-GB" sz="2400" dirty="0" err="1"/>
              <a:t>lehet</a:t>
            </a:r>
            <a:r>
              <a:rPr lang="en-GB" sz="2400" dirty="0"/>
              <a:t> </a:t>
            </a:r>
            <a:r>
              <a:rPr lang="en-GB" sz="2400" dirty="0" err="1"/>
              <a:t>azokban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esetekben</a:t>
            </a:r>
            <a:r>
              <a:rPr lang="en-GB" sz="2400" dirty="0"/>
              <a:t>, </a:t>
            </a:r>
            <a:r>
              <a:rPr lang="en-GB" sz="2400" dirty="0" err="1"/>
              <a:t>amikor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orvos</a:t>
            </a:r>
            <a:r>
              <a:rPr lang="en-GB" sz="2400" dirty="0"/>
              <a:t> </a:t>
            </a:r>
            <a:r>
              <a:rPr lang="en-GB" sz="2400" dirty="0" err="1"/>
              <a:t>kockázatot</a:t>
            </a:r>
            <a:r>
              <a:rPr lang="en-GB" sz="2400" dirty="0"/>
              <a:t> </a:t>
            </a:r>
            <a:r>
              <a:rPr lang="en-GB" sz="2400" dirty="0" err="1"/>
              <a:t>jelent</a:t>
            </a:r>
            <a:r>
              <a:rPr lang="en-GB" sz="2400" dirty="0"/>
              <a:t> a </a:t>
            </a:r>
            <a:r>
              <a:rPr lang="en-GB" sz="2400" dirty="0" err="1"/>
              <a:t>betegek</a:t>
            </a:r>
            <a:r>
              <a:rPr lang="en-GB" sz="2400" dirty="0"/>
              <a:t> </a:t>
            </a:r>
            <a:r>
              <a:rPr lang="en-GB" sz="2400" dirty="0" err="1"/>
              <a:t>biztonságára</a:t>
            </a:r>
            <a:r>
              <a:rPr lang="en-GB" sz="2400" dirty="0"/>
              <a:t> </a:t>
            </a:r>
            <a:r>
              <a:rPr lang="en-GB" sz="2400" dirty="0" err="1"/>
              <a:t>nézve</a:t>
            </a:r>
            <a:r>
              <a:rPr lang="en-GB" sz="2400" dirty="0"/>
              <a:t>, </a:t>
            </a:r>
            <a:r>
              <a:rPr lang="en-GB" sz="2400" dirty="0" err="1"/>
              <a:t>például</a:t>
            </a:r>
            <a:r>
              <a:rPr lang="en-GB" sz="2400" dirty="0"/>
              <a:t> </a:t>
            </a:r>
            <a:r>
              <a:rPr lang="en-GB" sz="2400" u="sng" dirty="0"/>
              <a:t>ha </a:t>
            </a:r>
            <a:r>
              <a:rPr lang="en-GB" sz="2400" u="sng" dirty="0" err="1"/>
              <a:t>az</a:t>
            </a:r>
            <a:r>
              <a:rPr lang="en-GB" sz="2400" u="sng" dirty="0"/>
              <a:t> </a:t>
            </a:r>
            <a:r>
              <a:rPr lang="en-GB" sz="2400" u="sng" dirty="0" err="1"/>
              <a:t>orvos</a:t>
            </a:r>
            <a:r>
              <a:rPr lang="en-GB" sz="2400" u="sng" dirty="0"/>
              <a:t> </a:t>
            </a:r>
            <a:r>
              <a:rPr lang="en-GB" sz="2400" u="sng" dirty="0" err="1"/>
              <a:t>súlyosan</a:t>
            </a:r>
            <a:r>
              <a:rPr lang="en-GB" sz="2400" u="sng" dirty="0"/>
              <a:t> </a:t>
            </a:r>
            <a:r>
              <a:rPr lang="en-GB" sz="2400" u="sng" dirty="0" err="1"/>
              <a:t>megszegi</a:t>
            </a:r>
            <a:r>
              <a:rPr lang="en-GB" sz="2400" u="sng" dirty="0"/>
              <a:t> a </a:t>
            </a:r>
            <a:r>
              <a:rPr lang="en-GB" sz="2400" u="sng" dirty="0" err="1"/>
              <a:t>helyes</a:t>
            </a:r>
            <a:r>
              <a:rPr lang="en-GB" sz="2400" u="sng" dirty="0"/>
              <a:t> </a:t>
            </a:r>
            <a:r>
              <a:rPr lang="en-GB" sz="2400" u="sng" dirty="0" err="1"/>
              <a:t>klinikai</a:t>
            </a:r>
            <a:r>
              <a:rPr lang="en-GB" sz="2400" u="sng" dirty="0"/>
              <a:t> </a:t>
            </a:r>
            <a:r>
              <a:rPr lang="en-GB" sz="2400" u="sng" dirty="0" err="1"/>
              <a:t>gyakorlatokat</a:t>
            </a:r>
            <a:r>
              <a:rPr lang="en-GB" sz="2400" u="sng" dirty="0"/>
              <a:t>, </a:t>
            </a:r>
            <a:r>
              <a:rPr lang="en-GB" sz="2400" u="sng" dirty="0" err="1"/>
              <a:t>vagy</a:t>
            </a:r>
            <a:r>
              <a:rPr lang="en-GB" sz="2400" u="sng" dirty="0"/>
              <a:t> </a:t>
            </a:r>
            <a:r>
              <a:rPr lang="en-GB" sz="2400" u="sng" dirty="0" err="1"/>
              <a:t>visszaél</a:t>
            </a:r>
            <a:r>
              <a:rPr lang="en-GB" sz="2400" u="sng" dirty="0"/>
              <a:t> a </a:t>
            </a:r>
            <a:r>
              <a:rPr lang="en-GB" sz="2400" u="sng" dirty="0" err="1"/>
              <a:t>különleges</a:t>
            </a:r>
            <a:r>
              <a:rPr lang="en-GB" sz="2400" u="sng" dirty="0"/>
              <a:t> </a:t>
            </a:r>
            <a:r>
              <a:rPr lang="en-GB" sz="2400" u="sng" dirty="0" err="1"/>
              <a:t>bizalmi</a:t>
            </a:r>
            <a:r>
              <a:rPr lang="en-GB" sz="2400" u="sng" dirty="0"/>
              <a:t> </a:t>
            </a:r>
            <a:r>
              <a:rPr lang="en-GB" sz="2400" u="sng" dirty="0" err="1"/>
              <a:t>helyzetével</a:t>
            </a:r>
            <a:r>
              <a:rPr lang="en-GB" sz="2400" u="sng" dirty="0"/>
              <a:t>, </a:t>
            </a:r>
            <a:r>
              <a:rPr lang="en-GB" sz="2400" u="sng" dirty="0" err="1"/>
              <a:t>vagy</a:t>
            </a:r>
            <a:r>
              <a:rPr lang="en-GB" sz="2400" u="sng" dirty="0"/>
              <a:t> ha </a:t>
            </a:r>
            <a:r>
              <a:rPr lang="en-GB" sz="2400" u="sng" dirty="0" err="1"/>
              <a:t>azonnali</a:t>
            </a:r>
            <a:r>
              <a:rPr lang="en-GB" sz="2400" u="sng" dirty="0"/>
              <a:t> </a:t>
            </a:r>
            <a:r>
              <a:rPr lang="en-GB" sz="2400" u="sng" dirty="0" err="1"/>
              <a:t>intézkedéseket</a:t>
            </a:r>
            <a:r>
              <a:rPr lang="en-GB" sz="2400" u="sng" dirty="0"/>
              <a:t> </a:t>
            </a:r>
            <a:r>
              <a:rPr lang="en-GB" sz="2400" u="sng" dirty="0" err="1"/>
              <a:t>kell</a:t>
            </a:r>
            <a:r>
              <a:rPr lang="en-GB" sz="2400" u="sng" dirty="0"/>
              <a:t> </a:t>
            </a:r>
            <a:r>
              <a:rPr lang="en-GB" sz="2400" u="sng" dirty="0" err="1"/>
              <a:t>hozni</a:t>
            </a:r>
            <a:r>
              <a:rPr lang="en-GB" sz="2400" u="sng" dirty="0"/>
              <a:t> </a:t>
            </a:r>
            <a:r>
              <a:rPr lang="en-GB" sz="2400" u="sng" dirty="0" err="1"/>
              <a:t>az</a:t>
            </a:r>
            <a:r>
              <a:rPr lang="en-GB" sz="2400" u="sng" dirty="0"/>
              <a:t> </a:t>
            </a:r>
            <a:r>
              <a:rPr lang="en-GB" sz="2400" u="sng" dirty="0" err="1"/>
              <a:t>orvosi</a:t>
            </a:r>
            <a:r>
              <a:rPr lang="en-GB" sz="2400" u="sng" dirty="0"/>
              <a:t> </a:t>
            </a:r>
            <a:r>
              <a:rPr lang="en-GB" sz="2400" u="sng" dirty="0" err="1"/>
              <a:t>szakmába</a:t>
            </a:r>
            <a:r>
              <a:rPr lang="en-GB" sz="2400" u="sng" dirty="0"/>
              <a:t> </a:t>
            </a:r>
            <a:r>
              <a:rPr lang="en-GB" sz="2400" u="sng" dirty="0" err="1"/>
              <a:t>vetett</a:t>
            </a:r>
            <a:r>
              <a:rPr lang="en-GB" sz="2400" u="sng" dirty="0"/>
              <a:t> </a:t>
            </a:r>
            <a:r>
              <a:rPr lang="en-GB" sz="2400" u="sng" dirty="0" err="1"/>
              <a:t>közbizalom</a:t>
            </a:r>
            <a:r>
              <a:rPr lang="en-GB" sz="2400" u="sng" dirty="0"/>
              <a:t> </a:t>
            </a:r>
            <a:r>
              <a:rPr lang="en-GB" sz="2400" u="sng" dirty="0" err="1"/>
              <a:t>védelme</a:t>
            </a:r>
            <a:r>
              <a:rPr lang="en-GB" sz="2400" u="sng" dirty="0"/>
              <a:t> </a:t>
            </a:r>
            <a:r>
              <a:rPr lang="en-GB" sz="2400" u="sng" dirty="0" err="1"/>
              <a:t>érdekében</a:t>
            </a:r>
            <a:r>
              <a:rPr lang="en-GB" sz="2400" u="sng" dirty="0"/>
              <a:t>. </a:t>
            </a:r>
          </a:p>
          <a:p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267425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4DA8D-0FB6-7446-9FD4-4EDDCDAD8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456267"/>
          </a:xfrm>
        </p:spPr>
        <p:txBody>
          <a:bodyPr/>
          <a:lstStyle/>
          <a:p>
            <a:pPr algn="ctr"/>
            <a:r>
              <a:rPr lang="en-HU" dirty="0"/>
              <a:t>Ügyvédi Kamara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15F7C-9087-374A-8001-EBC12A977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dirty="0"/>
              <a:t>Az </a:t>
            </a:r>
            <a:r>
              <a:rPr lang="en-GB" sz="2400" dirty="0" err="1"/>
              <a:t>Ütv</a:t>
            </a:r>
            <a:r>
              <a:rPr lang="en-GB" sz="2400" dirty="0"/>
              <a:t>. 130. § (</a:t>
            </a:r>
            <a:r>
              <a:rPr lang="en-GB" sz="2400" i="1" dirty="0"/>
              <a:t>https://</a:t>
            </a:r>
            <a:r>
              <a:rPr lang="en-GB" sz="2400" i="1" dirty="0" err="1"/>
              <a:t>net.jogtar.hu</a:t>
            </a:r>
            <a:r>
              <a:rPr lang="en-GB" sz="2400" i="1" dirty="0"/>
              <a:t>/</a:t>
            </a:r>
            <a:r>
              <a:rPr lang="en-GB" sz="2400" i="1" dirty="0" err="1"/>
              <a:t>jogszabaly?docid</a:t>
            </a:r>
            <a:r>
              <a:rPr lang="en-GB" sz="2400" i="1" dirty="0"/>
              <a:t>=a1700078.tv</a:t>
            </a:r>
            <a:r>
              <a:rPr lang="en-GB" sz="2400" dirty="0"/>
              <a:t>) </a:t>
            </a:r>
            <a:r>
              <a:rPr lang="en-GB" sz="2400" dirty="0" err="1"/>
              <a:t>úgy</a:t>
            </a:r>
            <a:r>
              <a:rPr lang="en-GB" sz="2400" dirty="0"/>
              <a:t> </a:t>
            </a:r>
            <a:r>
              <a:rPr lang="en-GB" sz="2400" dirty="0" err="1"/>
              <a:t>rendelkezik</a:t>
            </a:r>
            <a:r>
              <a:rPr lang="en-GB" sz="2400" dirty="0"/>
              <a:t>, </a:t>
            </a:r>
            <a:r>
              <a:rPr lang="en-GB" sz="2400" i="1" dirty="0" err="1"/>
              <a:t>hogy</a:t>
            </a:r>
            <a:r>
              <a:rPr lang="en-GB" sz="2400" i="1" dirty="0"/>
              <a:t> </a:t>
            </a:r>
            <a:r>
              <a:rPr lang="en-GB" sz="2400" i="1" dirty="0" err="1"/>
              <a:t>az</a:t>
            </a:r>
            <a:r>
              <a:rPr lang="en-GB" sz="2400" i="1" dirty="0"/>
              <a:t> </a:t>
            </a:r>
            <a:r>
              <a:rPr lang="en-GB" sz="2400" i="1" dirty="0" err="1"/>
              <a:t>ügyvédi</a:t>
            </a:r>
            <a:r>
              <a:rPr lang="en-GB" sz="2400" i="1" dirty="0"/>
              <a:t> </a:t>
            </a:r>
            <a:r>
              <a:rPr lang="en-GB" sz="2400" i="1" dirty="0" err="1"/>
              <a:t>tevékenységet</a:t>
            </a:r>
            <a:r>
              <a:rPr lang="en-GB" sz="2400" i="1" dirty="0"/>
              <a:t> </a:t>
            </a:r>
            <a:r>
              <a:rPr lang="en-GB" sz="2400" i="1" u="sng" dirty="0" err="1"/>
              <a:t>az</a:t>
            </a:r>
            <a:r>
              <a:rPr lang="en-GB" sz="2400" i="1" u="sng" dirty="0"/>
              <a:t> </a:t>
            </a:r>
            <a:r>
              <a:rPr lang="en-GB" sz="2400" i="1" u="sng" dirty="0" err="1"/>
              <a:t>elsőfoku</a:t>
            </a:r>
            <a:r>
              <a:rPr lang="en-GB" sz="2400" i="1" u="sng" dirty="0"/>
              <a:t>́ </a:t>
            </a:r>
            <a:r>
              <a:rPr lang="en-GB" sz="2400" i="1" u="sng" dirty="0" err="1"/>
              <a:t>fegyelmi</a:t>
            </a:r>
            <a:r>
              <a:rPr lang="en-GB" sz="2400" i="1" u="sng" dirty="0"/>
              <a:t> </a:t>
            </a:r>
            <a:r>
              <a:rPr lang="en-GB" sz="2400" i="1" u="sng" dirty="0" err="1"/>
              <a:t>tanács</a:t>
            </a:r>
            <a:r>
              <a:rPr lang="en-GB" sz="2400" i="1" u="sng" dirty="0"/>
              <a:t> </a:t>
            </a:r>
            <a:r>
              <a:rPr lang="en-GB" sz="2400" b="1" i="1" u="sng" dirty="0" err="1"/>
              <a:t>felfüggesztheti</a:t>
            </a:r>
            <a:r>
              <a:rPr lang="en-GB" sz="2400" i="1" u="sng" dirty="0"/>
              <a:t>, </a:t>
            </a:r>
            <a:r>
              <a:rPr lang="en-GB" sz="2400" b="1" i="1" u="sng" dirty="0"/>
              <a:t>ha</a:t>
            </a:r>
            <a:br>
              <a:rPr lang="en-GB" sz="2400" i="1" dirty="0"/>
            </a:br>
            <a:r>
              <a:rPr lang="en-GB" sz="2400" i="1" dirty="0"/>
              <a:t>a) </a:t>
            </a:r>
            <a:r>
              <a:rPr lang="en-GB" sz="2400" i="1" dirty="0" err="1"/>
              <a:t>az</a:t>
            </a:r>
            <a:r>
              <a:rPr lang="en-GB" sz="2400" i="1" dirty="0"/>
              <a:t> </a:t>
            </a:r>
            <a:r>
              <a:rPr lang="en-GB" sz="2400" i="1" dirty="0" err="1"/>
              <a:t>ügyvédi</a:t>
            </a:r>
            <a:r>
              <a:rPr lang="en-GB" sz="2400" i="1" dirty="0"/>
              <a:t> </a:t>
            </a:r>
            <a:r>
              <a:rPr lang="en-GB" sz="2400" i="1" dirty="0" err="1"/>
              <a:t>tevékenységet</a:t>
            </a:r>
            <a:r>
              <a:rPr lang="en-GB" sz="2400" i="1" dirty="0"/>
              <a:t> </a:t>
            </a:r>
            <a:r>
              <a:rPr lang="en-GB" sz="2400" i="1" dirty="0" err="1"/>
              <a:t>gyakorlo</a:t>
            </a:r>
            <a:r>
              <a:rPr lang="en-GB" sz="2400" i="1" dirty="0"/>
              <a:t>́ </a:t>
            </a:r>
            <a:r>
              <a:rPr lang="en-GB" sz="2400" i="1" dirty="0" err="1"/>
              <a:t>személy</a:t>
            </a:r>
            <a:r>
              <a:rPr lang="en-GB" sz="2400" i="1" dirty="0"/>
              <a:t> </a:t>
            </a:r>
            <a:r>
              <a:rPr lang="en-GB" sz="2400" i="1" dirty="0" err="1"/>
              <a:t>szándékos</a:t>
            </a:r>
            <a:r>
              <a:rPr lang="en-GB" sz="2400" i="1" dirty="0"/>
              <a:t> </a:t>
            </a:r>
            <a:r>
              <a:rPr lang="en-GB" sz="2400" i="1" dirty="0" err="1"/>
              <a:t>bűncselekmény</a:t>
            </a:r>
            <a:r>
              <a:rPr lang="en-GB" sz="2400" i="1" dirty="0"/>
              <a:t> </a:t>
            </a:r>
            <a:r>
              <a:rPr lang="en-GB" sz="2400" i="1" dirty="0" err="1"/>
              <a:t>miatt</a:t>
            </a:r>
            <a:r>
              <a:rPr lang="en-GB" sz="2400" i="1" dirty="0"/>
              <a:t> </a:t>
            </a:r>
            <a:r>
              <a:rPr lang="en-GB" sz="2400" i="1" dirty="0" err="1"/>
              <a:t>büntetőeljárás</a:t>
            </a:r>
            <a:r>
              <a:rPr lang="en-GB" sz="2400" i="1" dirty="0"/>
              <a:t> - ide </a:t>
            </a:r>
            <a:r>
              <a:rPr lang="en-GB" sz="2400" i="1" dirty="0" err="1"/>
              <a:t>nem</a:t>
            </a:r>
            <a:r>
              <a:rPr lang="en-GB" sz="2400" i="1" dirty="0"/>
              <a:t> </a:t>
            </a:r>
            <a:r>
              <a:rPr lang="en-GB" sz="2400" i="1" dirty="0" err="1"/>
              <a:t>értve</a:t>
            </a:r>
            <a:r>
              <a:rPr lang="en-GB" sz="2400" i="1" dirty="0"/>
              <a:t> a </a:t>
            </a:r>
            <a:r>
              <a:rPr lang="en-GB" sz="2400" i="1" dirty="0" err="1"/>
              <a:t>magánvádas</a:t>
            </a:r>
            <a:r>
              <a:rPr lang="en-GB" sz="2400" i="1" dirty="0"/>
              <a:t>, </a:t>
            </a:r>
            <a:r>
              <a:rPr lang="en-GB" sz="2400" i="1" dirty="0" err="1"/>
              <a:t>vagy</a:t>
            </a:r>
            <a:r>
              <a:rPr lang="en-GB" sz="2400" i="1" dirty="0"/>
              <a:t> </a:t>
            </a:r>
            <a:r>
              <a:rPr lang="en-GB" sz="2400" i="1" dirty="0" err="1"/>
              <a:t>pótmagánvádas</a:t>
            </a:r>
            <a:r>
              <a:rPr lang="en-GB" sz="2400" i="1" dirty="0"/>
              <a:t> </a:t>
            </a:r>
            <a:r>
              <a:rPr lang="en-GB" sz="2400" i="1" dirty="0" err="1"/>
              <a:t>eljárást</a:t>
            </a:r>
            <a:r>
              <a:rPr lang="en-GB" sz="2400" i="1" dirty="0"/>
              <a:t> - </a:t>
            </a:r>
            <a:r>
              <a:rPr lang="en-GB" sz="2400" i="1" dirty="0" err="1"/>
              <a:t>hatálya</a:t>
            </a:r>
            <a:r>
              <a:rPr lang="en-GB" sz="2400" i="1" dirty="0"/>
              <a:t> </a:t>
            </a:r>
            <a:r>
              <a:rPr lang="en-GB" sz="2400" i="1" dirty="0" err="1"/>
              <a:t>alatt</a:t>
            </a:r>
            <a:r>
              <a:rPr lang="en-GB" sz="2400" i="1" dirty="0"/>
              <a:t> </a:t>
            </a:r>
            <a:r>
              <a:rPr lang="en-GB" sz="2400" i="1" dirty="0" err="1"/>
              <a:t>áll</a:t>
            </a:r>
            <a:r>
              <a:rPr lang="en-GB" sz="2400" i="1" dirty="0"/>
              <a:t>, </a:t>
            </a:r>
            <a:r>
              <a:rPr lang="en-GB" sz="2400" i="1" dirty="0" err="1"/>
              <a:t>vagy</a:t>
            </a:r>
            <a:r>
              <a:rPr lang="en-GB" sz="2400" i="1" dirty="0"/>
              <a:t> </a:t>
            </a:r>
            <a:endParaRPr lang="en-GB" sz="2400" dirty="0"/>
          </a:p>
          <a:p>
            <a:r>
              <a:rPr lang="en-GB" sz="2400" i="1" dirty="0"/>
              <a:t>b)</a:t>
            </a:r>
            <a:r>
              <a:rPr lang="en-GB" sz="2400" i="1" dirty="0" err="1"/>
              <a:t>az</a:t>
            </a:r>
            <a:r>
              <a:rPr lang="en-GB" sz="2400" i="1" dirty="0"/>
              <a:t> </a:t>
            </a:r>
            <a:r>
              <a:rPr lang="en-GB" sz="2400" i="1" dirty="0" err="1"/>
              <a:t>ügyvédi</a:t>
            </a:r>
            <a:r>
              <a:rPr lang="en-GB" sz="2400" i="1" dirty="0"/>
              <a:t> </a:t>
            </a:r>
            <a:r>
              <a:rPr lang="en-GB" sz="2400" i="1" dirty="0" err="1"/>
              <a:t>tevékenység</a:t>
            </a:r>
            <a:r>
              <a:rPr lang="en-GB" sz="2400" i="1" dirty="0"/>
              <a:t> </a:t>
            </a:r>
            <a:r>
              <a:rPr lang="en-GB" sz="2400" i="1" dirty="0" err="1"/>
              <a:t>folytatása</a:t>
            </a:r>
            <a:r>
              <a:rPr lang="en-GB" sz="2400" i="1" dirty="0"/>
              <a:t> </a:t>
            </a:r>
            <a:r>
              <a:rPr lang="en-GB" sz="2400" i="1" dirty="0" err="1"/>
              <a:t>az</a:t>
            </a:r>
            <a:r>
              <a:rPr lang="en-GB" sz="2400" i="1" dirty="0"/>
              <a:t> </a:t>
            </a:r>
            <a:r>
              <a:rPr lang="en-GB" sz="2400" i="1" dirty="0" err="1"/>
              <a:t>ügyfelek</a:t>
            </a:r>
            <a:r>
              <a:rPr lang="en-GB" sz="2400" i="1" dirty="0"/>
              <a:t> </a:t>
            </a:r>
            <a:r>
              <a:rPr lang="en-GB" sz="2400" i="1" dirty="0" err="1"/>
              <a:t>jogai</a:t>
            </a:r>
            <a:r>
              <a:rPr lang="en-GB" sz="2400" i="1" dirty="0"/>
              <a:t>, </a:t>
            </a:r>
            <a:r>
              <a:rPr lang="en-GB" sz="2400" i="1" dirty="0" err="1"/>
              <a:t>jogos</a:t>
            </a:r>
            <a:r>
              <a:rPr lang="en-GB" sz="2400" i="1" dirty="0"/>
              <a:t> </a:t>
            </a:r>
            <a:r>
              <a:rPr lang="en-GB" sz="2400" i="1" dirty="0" err="1"/>
              <a:t>érdekei</a:t>
            </a:r>
            <a:r>
              <a:rPr lang="en-GB" sz="2400" i="1" dirty="0"/>
              <a:t>, </a:t>
            </a:r>
            <a:r>
              <a:rPr lang="en-GB" sz="2400" i="1" dirty="0" err="1"/>
              <a:t>vagy</a:t>
            </a:r>
            <a:r>
              <a:rPr lang="en-GB" sz="2400" i="1" dirty="0"/>
              <a:t> </a:t>
            </a:r>
            <a:r>
              <a:rPr lang="en-GB" sz="2400" b="1" i="1" dirty="0" err="1"/>
              <a:t>az</a:t>
            </a:r>
            <a:r>
              <a:rPr lang="en-GB" sz="2400" b="1" i="1" dirty="0"/>
              <a:t> </a:t>
            </a:r>
            <a:r>
              <a:rPr lang="en-GB" sz="2400" b="1" i="1" dirty="0" err="1"/>
              <a:t>ügyvédségbe</a:t>
            </a:r>
            <a:r>
              <a:rPr lang="en-GB" sz="2400" b="1" i="1" dirty="0"/>
              <a:t> </a:t>
            </a:r>
            <a:r>
              <a:rPr lang="en-GB" sz="2400" b="1" i="1" dirty="0" err="1"/>
              <a:t>vetett</a:t>
            </a:r>
            <a:r>
              <a:rPr lang="en-GB" sz="2400" b="1" i="1" dirty="0"/>
              <a:t> </a:t>
            </a:r>
            <a:r>
              <a:rPr lang="en-GB" sz="2400" b="1" i="1" dirty="0" err="1"/>
              <a:t>közbizalom</a:t>
            </a:r>
            <a:r>
              <a:rPr lang="en-GB" sz="2400" b="1" i="1" dirty="0"/>
              <a:t> </a:t>
            </a:r>
            <a:r>
              <a:rPr lang="en-GB" sz="2400" b="1" i="1" dirty="0" err="1"/>
              <a:t>olyan</a:t>
            </a:r>
            <a:r>
              <a:rPr lang="en-GB" sz="2400" b="1" i="1" dirty="0"/>
              <a:t> </a:t>
            </a:r>
            <a:r>
              <a:rPr lang="en-GB" sz="2400" b="1" i="1" dirty="0" err="1"/>
              <a:t>mértéku</a:t>
            </a:r>
            <a:r>
              <a:rPr lang="en-GB" sz="2400" b="1" i="1" dirty="0"/>
              <a:t>̋ </a:t>
            </a:r>
            <a:r>
              <a:rPr lang="en-GB" sz="2400" b="1" i="1" dirty="0" err="1"/>
              <a:t>sérelmével</a:t>
            </a:r>
            <a:r>
              <a:rPr lang="en-GB" sz="2400" b="1" i="1" dirty="0"/>
              <a:t> </a:t>
            </a:r>
            <a:r>
              <a:rPr lang="en-GB" sz="2400" b="1" i="1" dirty="0" err="1"/>
              <a:t>vagy</a:t>
            </a:r>
            <a:r>
              <a:rPr lang="en-GB" sz="2400" b="1" i="1" dirty="0"/>
              <a:t> </a:t>
            </a:r>
            <a:r>
              <a:rPr lang="en-GB" sz="2400" b="1" i="1" dirty="0" err="1"/>
              <a:t>veszélyeztetésével</a:t>
            </a:r>
            <a:r>
              <a:rPr lang="en-GB" sz="2400" b="1" i="1" dirty="0"/>
              <a:t> </a:t>
            </a:r>
            <a:r>
              <a:rPr lang="en-GB" sz="2400" b="1" i="1" dirty="0" err="1"/>
              <a:t>járna</a:t>
            </a:r>
            <a:r>
              <a:rPr lang="en-GB" sz="2400" b="1" i="1" dirty="0"/>
              <a:t>, </a:t>
            </a:r>
            <a:r>
              <a:rPr lang="en-GB" sz="2400" b="1" i="1" dirty="0" err="1"/>
              <a:t>amely</a:t>
            </a:r>
            <a:r>
              <a:rPr lang="en-GB" sz="2400" b="1" i="1" dirty="0"/>
              <a:t> </a:t>
            </a:r>
            <a:r>
              <a:rPr lang="en-GB" sz="2400" b="1" i="1" dirty="0" err="1"/>
              <a:t>meghaladja</a:t>
            </a:r>
            <a:r>
              <a:rPr lang="en-GB" sz="2400" b="1" i="1" dirty="0"/>
              <a:t> </a:t>
            </a:r>
            <a:r>
              <a:rPr lang="en-GB" sz="2400" b="1" i="1" dirty="0" err="1"/>
              <a:t>az</a:t>
            </a:r>
            <a:r>
              <a:rPr lang="en-GB" sz="2400" b="1" i="1" dirty="0"/>
              <a:t> </a:t>
            </a:r>
            <a:r>
              <a:rPr lang="en-GB" sz="2400" b="1" i="1" dirty="0" err="1"/>
              <a:t>ügyvédi</a:t>
            </a:r>
            <a:r>
              <a:rPr lang="en-GB" sz="2400" b="1" i="1" dirty="0"/>
              <a:t> </a:t>
            </a:r>
            <a:r>
              <a:rPr lang="en-GB" sz="2400" b="1" i="1" dirty="0" err="1"/>
              <a:t>tevékenység</a:t>
            </a:r>
            <a:r>
              <a:rPr lang="en-GB" sz="2400" b="1" i="1" dirty="0"/>
              <a:t> </a:t>
            </a:r>
            <a:r>
              <a:rPr lang="en-GB" sz="2400" b="1" i="1" dirty="0" err="1"/>
              <a:t>gyakorlása</a:t>
            </a:r>
            <a:r>
              <a:rPr lang="en-GB" sz="2400" b="1" i="1" dirty="0"/>
              <a:t> </a:t>
            </a:r>
            <a:r>
              <a:rPr lang="en-GB" sz="2400" b="1" i="1" dirty="0" err="1"/>
              <a:t>felfüggesztéséből</a:t>
            </a:r>
            <a:r>
              <a:rPr lang="en-GB" sz="2400" b="1" i="1" dirty="0"/>
              <a:t> </a:t>
            </a:r>
            <a:r>
              <a:rPr lang="en-GB" sz="2400" b="1" i="1" dirty="0" err="1"/>
              <a:t>fakado</a:t>
            </a:r>
            <a:r>
              <a:rPr lang="en-GB" sz="2400" b="1" i="1" dirty="0"/>
              <a:t>́ </a:t>
            </a:r>
            <a:r>
              <a:rPr lang="en-GB" sz="2400" b="1" i="1" dirty="0" err="1"/>
              <a:t>egyéni</a:t>
            </a:r>
            <a:r>
              <a:rPr lang="en-GB" sz="2400" b="1" i="1" dirty="0"/>
              <a:t> </a:t>
            </a:r>
            <a:r>
              <a:rPr lang="en-GB" sz="2400" b="1" i="1" dirty="0" err="1"/>
              <a:t>érdeksérelmet</a:t>
            </a:r>
            <a:r>
              <a:rPr lang="en-GB" sz="2400" b="1" i="1" dirty="0"/>
              <a:t>. </a:t>
            </a:r>
            <a:endParaRPr lang="en-GB" sz="2400" b="1" dirty="0"/>
          </a:p>
          <a:p>
            <a:endParaRPr lang="en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4D557-2DFA-2248-FF1E-9221B23AC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813" y="398713"/>
            <a:ext cx="3327400" cy="9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9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9AA2A-1AD8-A043-A6A3-827CA831B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61" y="0"/>
            <a:ext cx="10131425" cy="1456267"/>
          </a:xfrm>
        </p:spPr>
        <p:txBody>
          <a:bodyPr/>
          <a:lstStyle/>
          <a:p>
            <a:pPr algn="ctr"/>
            <a:r>
              <a:rPr lang="en-HU" b="1" dirty="0"/>
              <a:t>Törvényi lehetőség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97008-0AC3-5E4E-A95E-886C8898C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6" y="1161490"/>
            <a:ext cx="11229474" cy="3649133"/>
          </a:xfrm>
        </p:spPr>
        <p:txBody>
          <a:bodyPr/>
          <a:lstStyle/>
          <a:p>
            <a:r>
              <a:rPr lang="en-GB" sz="2400" dirty="0"/>
              <a:t> </a:t>
            </a:r>
            <a:r>
              <a:rPr lang="en-GB" sz="2400" dirty="0" err="1"/>
              <a:t>hogy</a:t>
            </a:r>
            <a:r>
              <a:rPr lang="en-GB" sz="2400" dirty="0"/>
              <a:t> a </a:t>
            </a:r>
            <a:r>
              <a:rPr lang="en-GB" sz="2400" dirty="0" err="1"/>
              <a:t>társadalom</a:t>
            </a:r>
            <a:r>
              <a:rPr lang="en-GB" sz="2400" dirty="0"/>
              <a:t>, a </a:t>
            </a:r>
            <a:r>
              <a:rPr lang="en-GB" sz="2400" dirty="0" err="1"/>
              <a:t>betegek</a:t>
            </a:r>
            <a:r>
              <a:rPr lang="en-GB" sz="2400" dirty="0"/>
              <a:t> </a:t>
            </a:r>
            <a:r>
              <a:rPr lang="en-GB" sz="2400" dirty="0" err="1"/>
              <a:t>fokozott</a:t>
            </a:r>
            <a:r>
              <a:rPr lang="en-GB" sz="2400" dirty="0"/>
              <a:t> </a:t>
            </a:r>
            <a:r>
              <a:rPr lang="en-GB" sz="2400" dirty="0" err="1"/>
              <a:t>védelme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hivatásrendünk</a:t>
            </a:r>
            <a:r>
              <a:rPr lang="en-GB" sz="2400" dirty="0"/>
              <a:t> </a:t>
            </a:r>
            <a:r>
              <a:rPr lang="en-GB" sz="2400" dirty="0" err="1"/>
              <a:t>védelme</a:t>
            </a:r>
            <a:r>
              <a:rPr lang="en-GB" sz="2400" dirty="0"/>
              <a:t> </a:t>
            </a:r>
            <a:r>
              <a:rPr lang="en-GB" sz="2400" dirty="0" err="1"/>
              <a:t>érdekében</a:t>
            </a:r>
            <a:r>
              <a:rPr lang="en-GB" sz="2400" dirty="0"/>
              <a:t>, </a:t>
            </a:r>
            <a:r>
              <a:rPr lang="en-GB" sz="2400" dirty="0" err="1"/>
              <a:t>megfelelo</a:t>
            </a:r>
            <a:r>
              <a:rPr lang="en-GB" sz="2400" dirty="0"/>
              <a:t>̋ </a:t>
            </a:r>
            <a:r>
              <a:rPr lang="en-GB" sz="2400" dirty="0" err="1"/>
              <a:t>mérlegelést</a:t>
            </a:r>
            <a:r>
              <a:rPr lang="en-GB" sz="2400" dirty="0"/>
              <a:t> </a:t>
            </a:r>
            <a:r>
              <a:rPr lang="en-GB" sz="2400" dirty="0" err="1"/>
              <a:t>követően</a:t>
            </a:r>
            <a:r>
              <a:rPr lang="en-GB" sz="2400" dirty="0"/>
              <a:t>, </a:t>
            </a:r>
            <a:r>
              <a:rPr lang="en-GB" sz="2400" dirty="0" err="1"/>
              <a:t>akár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eljárás</a:t>
            </a:r>
            <a:r>
              <a:rPr lang="en-GB" sz="2400" dirty="0"/>
              <a:t> </a:t>
            </a:r>
            <a:r>
              <a:rPr lang="en-GB" sz="2400" dirty="0" err="1"/>
              <a:t>alatt</a:t>
            </a:r>
            <a:r>
              <a:rPr lang="en-GB" sz="2400" dirty="0"/>
              <a:t> is </a:t>
            </a:r>
            <a:r>
              <a:rPr lang="en-GB" sz="2400" dirty="0" err="1"/>
              <a:t>korlátozzák</a:t>
            </a:r>
            <a:r>
              <a:rPr lang="en-GB" sz="2400" dirty="0"/>
              <a:t>, </a:t>
            </a:r>
            <a:r>
              <a:rPr lang="en-GB" sz="2400" dirty="0" err="1"/>
              <a:t>felfüggesszék</a:t>
            </a:r>
            <a:r>
              <a:rPr lang="en-GB" sz="2400" dirty="0"/>
              <a:t> a </a:t>
            </a:r>
            <a:r>
              <a:rPr lang="en-GB" sz="2400" dirty="0" err="1"/>
              <a:t>fajsúlyos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vádakkal</a:t>
            </a:r>
            <a:r>
              <a:rPr lang="en-GB" sz="2400" dirty="0"/>
              <a:t> </a:t>
            </a:r>
            <a:r>
              <a:rPr lang="en-GB" sz="2400" dirty="0" err="1"/>
              <a:t>érintett</a:t>
            </a:r>
            <a:r>
              <a:rPr lang="en-GB" sz="2400" dirty="0"/>
              <a:t> </a:t>
            </a:r>
            <a:r>
              <a:rPr lang="en-GB" sz="2400" dirty="0" err="1"/>
              <a:t>orvost</a:t>
            </a:r>
            <a:r>
              <a:rPr lang="en-GB" sz="2400" dirty="0"/>
              <a:t>. </a:t>
            </a:r>
          </a:p>
          <a:p>
            <a:endParaRPr lang="en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9BBC8-F353-1E13-5A18-3CBC311F1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8126" y="4237341"/>
            <a:ext cx="3790282" cy="226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31511-9DF0-3A47-88F7-0295BD51E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3930" y="206401"/>
            <a:ext cx="10131425" cy="1456267"/>
          </a:xfrm>
        </p:spPr>
        <p:txBody>
          <a:bodyPr/>
          <a:lstStyle/>
          <a:p>
            <a:pPr algn="ctr"/>
            <a:r>
              <a:rPr lang="en-GB" b="1" dirty="0" err="1"/>
              <a:t>Felülvizsgálni</a:t>
            </a:r>
            <a:r>
              <a:rPr lang="en-GB" b="1" dirty="0"/>
              <a:t> </a:t>
            </a:r>
            <a:r>
              <a:rPr lang="en-GB" b="1" dirty="0" err="1"/>
              <a:t>szeretnénk</a:t>
            </a:r>
            <a:r>
              <a:rPr lang="en-GB" b="1" dirty="0"/>
              <a:t>: </a:t>
            </a:r>
            <a:br>
              <a:rPr lang="en-GB" b="1" dirty="0"/>
            </a:br>
            <a:endParaRPr lang="en-HU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A067E-59B5-7344-A13E-1FEF41E26E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7887" y="662596"/>
            <a:ext cx="10131425" cy="3649133"/>
          </a:xfrm>
        </p:spPr>
        <p:txBody>
          <a:bodyPr/>
          <a:lstStyle/>
          <a:p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tárgyalások</a:t>
            </a:r>
            <a:r>
              <a:rPr lang="en-GB" sz="2400" dirty="0"/>
              <a:t>, </a:t>
            </a:r>
            <a:r>
              <a:rPr lang="en-GB" sz="2400" dirty="0" err="1"/>
              <a:t>ülések</a:t>
            </a:r>
            <a:endParaRPr lang="en-GB" sz="2400" dirty="0"/>
          </a:p>
          <a:p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eljárások</a:t>
            </a:r>
            <a:r>
              <a:rPr lang="en-GB" sz="2400" dirty="0"/>
              <a:t> </a:t>
            </a:r>
            <a:r>
              <a:rPr lang="en-GB" sz="2400" dirty="0" err="1"/>
              <a:t>jegyzőkönyvei</a:t>
            </a:r>
            <a:endParaRPr lang="en-GB" sz="2400" dirty="0"/>
          </a:p>
          <a:p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határozatok</a:t>
            </a:r>
            <a:endParaRPr lang="en-GB" sz="2400" dirty="0"/>
          </a:p>
          <a:p>
            <a:endParaRPr lang="en-H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A76BE7F4-1432-41F0-3BFE-776E290FF1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3203039"/>
            <a:ext cx="10515600" cy="30086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4D12D7-10D6-7293-7B79-696D5CB12F23}"/>
              </a:ext>
            </a:extLst>
          </p:cNvPr>
          <p:cNvSpPr txBox="1"/>
          <p:nvPr/>
        </p:nvSpPr>
        <p:spPr>
          <a:xfrm>
            <a:off x="2555541" y="6211669"/>
            <a:ext cx="82616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“Minél inkább figyelnek, annál inkább viselkedünk.” Jeremy </a:t>
            </a:r>
            <a:r>
              <a:rPr lang="hu-HU" dirty="0" err="1"/>
              <a:t>Bentham</a:t>
            </a:r>
            <a:endParaRPr lang="hu-HU" dirty="0"/>
          </a:p>
          <a:p>
            <a:endParaRPr lang="hu-H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26D1B-DA1F-BAAF-C11A-9B43523F2228}"/>
              </a:ext>
            </a:extLst>
          </p:cNvPr>
          <p:cNvSpPr txBox="1"/>
          <p:nvPr/>
        </p:nvSpPr>
        <p:spPr>
          <a:xfrm>
            <a:off x="7319209" y="2022237"/>
            <a:ext cx="3882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/>
              <a:t>nyilvánosságának</a:t>
            </a:r>
            <a:r>
              <a:rPr lang="en-GB" sz="2400" dirty="0"/>
              <a:t> </a:t>
            </a:r>
            <a:r>
              <a:rPr lang="en-GB" sz="2400" dirty="0" err="1"/>
              <a:t>kérdését</a:t>
            </a:r>
            <a:endParaRPr lang="hu-HU" sz="2400" dirty="0"/>
          </a:p>
        </p:txBody>
      </p:sp>
      <p:pic>
        <p:nvPicPr>
          <p:cNvPr id="14" name="Graphic 13" descr="Arrow Slight curve">
            <a:extLst>
              <a:ext uri="{FF2B5EF4-FFF2-40B4-BE49-F238E27FC236}">
                <a16:creationId xmlns:a16="http://schemas.microsoft.com/office/drawing/2014/main" id="{899D51B4-6F4B-3948-DC6C-EC2CE93194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9061" y="1846409"/>
            <a:ext cx="130763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79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2EF4E-D195-6445-212D-E3AC3F78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348" y="208547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Etikai ülések nyilvánossága </a:t>
            </a:r>
            <a:br>
              <a:rPr lang="hu-HU" b="1" dirty="0"/>
            </a:br>
            <a:r>
              <a:rPr lang="hu-HU" b="1" dirty="0"/>
              <a:t>NAIH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989E4-4C5E-B5E1-5D29-9C6B0A18B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280193"/>
            <a:ext cx="11871157" cy="5032375"/>
          </a:xfrm>
        </p:spPr>
        <p:txBody>
          <a:bodyPr>
            <a:normAutofit/>
          </a:bodyPr>
          <a:lstStyle/>
          <a:p>
            <a:r>
              <a:rPr lang="hu-HU" b="1" i="1" dirty="0"/>
              <a:t>„</a:t>
            </a:r>
            <a:r>
              <a:rPr lang="hu-HU" sz="2400" b="1" i="1" u="sng" dirty="0"/>
              <a:t>A bírósági tárgyalások nyilvánosságához hasonlóan az etikai eljárások tárgyalásainak nyilvánossága is igazolható </a:t>
            </a:r>
            <a:r>
              <a:rPr lang="hu-HU" sz="2400" b="1" i="1" dirty="0"/>
              <a:t>az etikai eljárások átláthatóvá tételével, az etikai bizottságok működésének a társadalom által történő ellenőrzésével. A nyilvánosságot támogatja az az érv is, hogy az etikai eljárások tárgyalásain az orvosok közfeladat ellátásával kapcsolatos információkat vitatnak meg.”</a:t>
            </a:r>
            <a:endParaRPr lang="en-HU" sz="2400" i="1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5C856A-1AE4-47FC-05DD-D5E5A2103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843" y="293854"/>
            <a:ext cx="2214121" cy="90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70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0B74C-B3F8-EC0C-6D2C-A7C5349A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5581" y="176463"/>
            <a:ext cx="8527898" cy="1456267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Etikai ülések jegyzőkönyveinek nyilvánossága</a:t>
            </a:r>
            <a:br>
              <a:rPr lang="hu-HU" b="1" dirty="0"/>
            </a:br>
            <a:r>
              <a:rPr lang="hu-HU" b="1" dirty="0"/>
              <a:t>NAIH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1C0B7-0F53-8343-FCEA-507DAEA6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526" y="1632730"/>
            <a:ext cx="11790948" cy="4351338"/>
          </a:xfrm>
        </p:spPr>
        <p:txBody>
          <a:bodyPr/>
          <a:lstStyle/>
          <a:p>
            <a:r>
              <a:rPr lang="hu-HU" sz="2400" b="1" i="1" dirty="0"/>
              <a:t>„Az etikai ülések jegyzőkönyveinek közzétételét a Hatóság </a:t>
            </a:r>
            <a:r>
              <a:rPr lang="hu-HU" sz="2400" b="1" i="1" u="sng" dirty="0"/>
              <a:t>csak </a:t>
            </a:r>
            <a:r>
              <a:rPr lang="hu-HU" sz="2400" b="1" i="1" u="sng" dirty="0" err="1">
                <a:solidFill>
                  <a:srgbClr val="FF0000"/>
                </a:solidFill>
              </a:rPr>
              <a:t>anonimizált</a:t>
            </a:r>
            <a:r>
              <a:rPr lang="hu-HU" sz="2400" b="1" i="1" u="sng" dirty="0"/>
              <a:t> formában támogatja, </a:t>
            </a:r>
            <a:r>
              <a:rPr lang="hu-HU" sz="2400" b="1" i="1" dirty="0"/>
              <a:t>tehát az eljárás alá vont orvos nevének és minden egyéb olyan adatnak a kitakarása mellett, amelyből személyazonossága megállapítható</a:t>
            </a:r>
            <a:r>
              <a:rPr lang="hu-HU" b="1" i="1" dirty="0"/>
              <a:t>. „</a:t>
            </a:r>
            <a:endParaRPr lang="hu-HU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136837-3041-F912-ADFA-2047E9D414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60" y="176463"/>
            <a:ext cx="2214121" cy="90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9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AC2BB-3E68-1227-43EB-66A86D888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287" y="0"/>
            <a:ext cx="10131425" cy="1456267"/>
          </a:xfrm>
        </p:spPr>
        <p:txBody>
          <a:bodyPr/>
          <a:lstStyle/>
          <a:p>
            <a:pPr algn="ctr"/>
            <a:r>
              <a:rPr lang="hu-HU" b="1" dirty="0"/>
              <a:t>Etikai határozatok közzététele </a:t>
            </a:r>
            <a:br>
              <a:rPr lang="hu-HU" b="1" dirty="0"/>
            </a:br>
            <a:r>
              <a:rPr lang="hu-HU" b="1" dirty="0"/>
              <a:t>NAIH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9EBEF-6F1E-3958-47DE-3153ABCFD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95" y="1825624"/>
            <a:ext cx="11919283" cy="5032375"/>
          </a:xfrm>
        </p:spPr>
        <p:txBody>
          <a:bodyPr>
            <a:normAutofit fontScale="92500" lnSpcReduction="10000"/>
          </a:bodyPr>
          <a:lstStyle/>
          <a:p>
            <a:r>
              <a:rPr lang="hu-HU" sz="2600" b="1" i="1" dirty="0"/>
              <a:t>„A Hatóság álláspontja szerint a széleskörű nyilvánosság részére </a:t>
            </a:r>
            <a:r>
              <a:rPr lang="hu-HU" sz="2600" b="1" i="1" u="sng" dirty="0"/>
              <a:t>az etikai bizottságok működésének ellenőrzését az </a:t>
            </a:r>
            <a:r>
              <a:rPr lang="hu-HU" sz="2600" b="1" i="1" u="sng" dirty="0" err="1">
                <a:solidFill>
                  <a:srgbClr val="FF0000"/>
                </a:solidFill>
              </a:rPr>
              <a:t>anonimizált</a:t>
            </a:r>
            <a:r>
              <a:rPr lang="hu-HU" sz="2600" b="1" i="1" u="sng" dirty="0">
                <a:solidFill>
                  <a:srgbClr val="FF0000"/>
                </a:solidFill>
              </a:rPr>
              <a:t> </a:t>
            </a:r>
            <a:r>
              <a:rPr lang="hu-HU" sz="2600" b="1" i="1" u="sng" dirty="0"/>
              <a:t>határozatok közzététele is biztosítja,</a:t>
            </a:r>
            <a:r>
              <a:rPr lang="hu-HU" sz="2600" b="1" i="1" dirty="0"/>
              <a:t> ahhoz a konkrét orvos nevének közzététele nem szükséges. A határozatok ugyanis indoklási részükben tartalmazzák az etikai vétséget megvalósító tényállást, valamint az annak alapján megállapított szankciót, és ezáltal </a:t>
            </a:r>
            <a:r>
              <a:rPr lang="hu-HU" sz="2600" b="1" i="1" u="sng" dirty="0"/>
              <a:t>nyomon követhető, hogy az etikai bizottságok szabályszerűen jártak-e el.</a:t>
            </a:r>
            <a:r>
              <a:rPr lang="en-HU" sz="2600" i="1" dirty="0"/>
              <a:t>“</a:t>
            </a:r>
          </a:p>
          <a:p>
            <a:endParaRPr lang="en-HU" sz="2600" i="1" dirty="0"/>
          </a:p>
          <a:p>
            <a:r>
              <a:rPr lang="hu-HU" sz="2600" b="1" i="1" dirty="0"/>
              <a:t>„A határozatok közzététele </a:t>
            </a:r>
            <a:r>
              <a:rPr lang="hu-HU" sz="2600" b="1" i="1" u="sng" dirty="0"/>
              <a:t>mindenképp a közérdeket szolgálná, mivel hozzájárulna az etikai bizottságok működésének átláthatóságához, ellenőrizhetőségéhez, </a:t>
            </a:r>
            <a:r>
              <a:rPr lang="hu-HU" sz="2600" b="1" i="1" dirty="0"/>
              <a:t>valamint a lakosság egészségének, biztonságának, jólétének védelméhez is, azáltal, hogy minden szükséges információ ismeretében dönthetnének a betegek az őket kezelő orvosok személyéről.”</a:t>
            </a:r>
            <a:br>
              <a:rPr lang="hu-HU" sz="2400" b="1" i="1" dirty="0"/>
            </a:br>
            <a:endParaRPr lang="en-HU" sz="2400" i="1" dirty="0"/>
          </a:p>
          <a:p>
            <a:endParaRPr lang="hu-H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B66A90-739B-F36D-047D-B7F321468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95" y="147831"/>
            <a:ext cx="2214121" cy="901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4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CAF28-6367-4946-81C2-5EF9D2799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647" y="-389467"/>
            <a:ext cx="10131425" cy="1456267"/>
          </a:xfrm>
        </p:spPr>
        <p:txBody>
          <a:bodyPr/>
          <a:lstStyle/>
          <a:p>
            <a:pPr algn="ctr"/>
            <a:r>
              <a:rPr lang="en-HU" b="1" dirty="0"/>
              <a:t>Érvek, előnyök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7B096-26C2-AA4E-8E6A-A97D6A9CA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77" y="726214"/>
            <a:ext cx="11377245" cy="6260123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400" dirty="0"/>
              <a:t>Az </a:t>
            </a:r>
            <a:r>
              <a:rPr lang="en-GB" sz="2400" dirty="0" err="1"/>
              <a:t>egyes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bizottságok</a:t>
            </a:r>
            <a:r>
              <a:rPr lang="en-GB" sz="2400" dirty="0"/>
              <a:t> </a:t>
            </a:r>
            <a:r>
              <a:rPr lang="en-GB" sz="2400" dirty="0" err="1"/>
              <a:t>tudnának</a:t>
            </a:r>
            <a:r>
              <a:rPr lang="en-GB" sz="2400" dirty="0"/>
              <a:t> </a:t>
            </a:r>
            <a:r>
              <a:rPr lang="en-GB" sz="2400" dirty="0" err="1"/>
              <a:t>egymásról</a:t>
            </a:r>
            <a:r>
              <a:rPr lang="en-GB" sz="2400" dirty="0"/>
              <a:t> </a:t>
            </a:r>
            <a:r>
              <a:rPr lang="en-GB" sz="2400" dirty="0" err="1"/>
              <a:t>érdemben</a:t>
            </a:r>
            <a:r>
              <a:rPr lang="en-GB" sz="2400" dirty="0"/>
              <a:t>,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egyik</a:t>
            </a:r>
            <a:r>
              <a:rPr lang="en-GB" sz="2400" dirty="0"/>
              <a:t> </a:t>
            </a:r>
            <a:r>
              <a:rPr lang="en-GB" sz="2400" dirty="0" err="1"/>
              <a:t>bizottság</a:t>
            </a:r>
            <a:r>
              <a:rPr lang="en-GB" sz="2400" dirty="0"/>
              <a:t> jó </a:t>
            </a:r>
            <a:r>
              <a:rPr lang="en-GB" sz="2400" dirty="0" err="1"/>
              <a:t>gyakorlatából</a:t>
            </a:r>
            <a:r>
              <a:rPr lang="en-GB" sz="2400" dirty="0"/>
              <a:t> a </a:t>
            </a:r>
            <a:r>
              <a:rPr lang="en-GB" sz="2400" dirty="0" err="1"/>
              <a:t>többi</a:t>
            </a:r>
            <a:r>
              <a:rPr lang="en-GB" sz="2400" dirty="0"/>
              <a:t> is </a:t>
            </a:r>
            <a:r>
              <a:rPr lang="en-GB" sz="2400" dirty="0" err="1"/>
              <a:t>profitálhatna</a:t>
            </a:r>
            <a:r>
              <a:rPr lang="en-GB" sz="2400" dirty="0"/>
              <a:t>, </a:t>
            </a:r>
            <a:r>
              <a:rPr lang="en-GB" sz="2400" dirty="0" err="1"/>
              <a:t>vagy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esetleges</a:t>
            </a:r>
            <a:r>
              <a:rPr lang="en-GB" sz="2400" dirty="0"/>
              <a:t> </a:t>
            </a:r>
            <a:r>
              <a:rPr lang="en-GB" sz="2400" dirty="0" err="1"/>
              <a:t>hibákból</a:t>
            </a:r>
            <a:r>
              <a:rPr lang="en-GB" sz="2400" dirty="0"/>
              <a:t> </a:t>
            </a:r>
            <a:r>
              <a:rPr lang="en-GB" sz="2400" dirty="0" err="1"/>
              <a:t>tanulhatna</a:t>
            </a:r>
            <a:r>
              <a:rPr lang="en-GB" sz="2400" dirty="0"/>
              <a:t>.</a:t>
            </a:r>
            <a:br>
              <a:rPr lang="en-GB" sz="2400" dirty="0"/>
            </a:br>
            <a:endParaRPr lang="en-GB" sz="2400" dirty="0"/>
          </a:p>
          <a:p>
            <a:pPr>
              <a:lnSpc>
                <a:spcPct val="100000"/>
              </a:lnSpc>
            </a:pPr>
            <a:r>
              <a:rPr lang="en-GB" sz="2400" dirty="0"/>
              <a:t>A </a:t>
            </a:r>
            <a:r>
              <a:rPr lang="en-GB" sz="2400" dirty="0" err="1"/>
              <a:t>média</a:t>
            </a:r>
            <a:r>
              <a:rPr lang="en-GB" sz="2400" dirty="0"/>
              <a:t> </a:t>
            </a:r>
            <a:r>
              <a:rPr lang="en-GB" sz="2400" dirty="0" err="1"/>
              <a:t>megkeresésekre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elnökség</a:t>
            </a:r>
            <a:r>
              <a:rPr lang="en-GB" sz="2400" dirty="0"/>
              <a:t>, a </a:t>
            </a:r>
            <a:r>
              <a:rPr lang="en-GB" sz="2400" dirty="0" err="1"/>
              <a:t>kommunikációs</a:t>
            </a:r>
            <a:r>
              <a:rPr lang="en-GB" sz="2400" dirty="0"/>
              <a:t> </a:t>
            </a:r>
            <a:r>
              <a:rPr lang="en-GB" sz="2400" dirty="0" err="1"/>
              <a:t>kabinet</a:t>
            </a:r>
            <a:r>
              <a:rPr lang="en-GB" sz="2400" dirty="0"/>
              <a:t> </a:t>
            </a:r>
            <a:r>
              <a:rPr lang="en-GB" sz="2400" dirty="0" err="1"/>
              <a:t>érdemben</a:t>
            </a:r>
            <a:r>
              <a:rPr lang="en-GB" sz="2400" dirty="0"/>
              <a:t> </a:t>
            </a:r>
            <a:r>
              <a:rPr lang="en-GB" sz="2400" dirty="0" err="1"/>
              <a:t>tudna</a:t>
            </a:r>
            <a:r>
              <a:rPr lang="en-GB" sz="2400" dirty="0"/>
              <a:t> </a:t>
            </a:r>
            <a:r>
              <a:rPr lang="en-GB" sz="2400" dirty="0" err="1"/>
              <a:t>reagálni</a:t>
            </a:r>
            <a:r>
              <a:rPr lang="en-GB" sz="2400" dirty="0"/>
              <a:t>.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Az OEB </a:t>
            </a:r>
            <a:r>
              <a:rPr lang="en-GB" sz="2400" dirty="0" err="1"/>
              <a:t>éves</a:t>
            </a:r>
            <a:r>
              <a:rPr lang="en-GB" sz="2400" dirty="0"/>
              <a:t>, </a:t>
            </a:r>
            <a:r>
              <a:rPr lang="en-GB" sz="2400" dirty="0" err="1"/>
              <a:t>csak</a:t>
            </a:r>
            <a:r>
              <a:rPr lang="en-GB" sz="2400" dirty="0"/>
              <a:t> a </a:t>
            </a:r>
            <a:r>
              <a:rPr lang="en-GB" sz="2400" dirty="0" err="1"/>
              <a:t>számszaki</a:t>
            </a:r>
            <a:r>
              <a:rPr lang="en-GB" sz="2400" dirty="0"/>
              <a:t> </a:t>
            </a:r>
            <a:r>
              <a:rPr lang="en-GB" sz="2400" dirty="0" err="1"/>
              <a:t>adatokat</a:t>
            </a:r>
            <a:r>
              <a:rPr lang="en-GB" sz="2400" dirty="0"/>
              <a:t> </a:t>
            </a:r>
            <a:r>
              <a:rPr lang="en-GB" sz="2400" dirty="0" err="1"/>
              <a:t>közlo</a:t>
            </a:r>
            <a:r>
              <a:rPr lang="en-GB" sz="2400" dirty="0"/>
              <a:t>̋ </a:t>
            </a:r>
            <a:r>
              <a:rPr lang="en-GB" sz="2400" dirty="0" err="1"/>
              <a:t>összefoglalója</a:t>
            </a:r>
            <a:r>
              <a:rPr lang="en-GB" sz="2400" dirty="0"/>
              <a:t> </a:t>
            </a:r>
            <a:r>
              <a:rPr lang="en-GB" sz="2400" dirty="0" err="1"/>
              <a:t>kiegészülne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bizottságok</a:t>
            </a:r>
            <a:r>
              <a:rPr lang="en-GB" sz="2400" dirty="0"/>
              <a:t> </a:t>
            </a:r>
            <a:r>
              <a:rPr lang="en-GB" sz="2400" dirty="0" err="1"/>
              <a:t>minőségi</a:t>
            </a:r>
            <a:r>
              <a:rPr lang="en-GB" sz="2400" dirty="0"/>
              <a:t> </a:t>
            </a:r>
            <a:r>
              <a:rPr lang="en-GB" sz="2400" dirty="0" err="1"/>
              <a:t>munkájának</a:t>
            </a:r>
            <a:r>
              <a:rPr lang="en-GB" sz="2400" dirty="0"/>
              <a:t> </a:t>
            </a:r>
            <a:r>
              <a:rPr lang="en-GB" sz="2400" dirty="0" err="1"/>
              <a:t>elemzésével</a:t>
            </a:r>
            <a:r>
              <a:rPr lang="en-GB" sz="2400" dirty="0"/>
              <a:t>, </a:t>
            </a:r>
            <a:r>
              <a:rPr lang="en-GB" sz="2400" dirty="0" err="1"/>
              <a:t>ami</a:t>
            </a:r>
            <a:r>
              <a:rPr lang="en-GB" sz="2400" dirty="0"/>
              <a:t> </a:t>
            </a:r>
            <a:r>
              <a:rPr lang="en-GB" sz="2400" dirty="0" err="1"/>
              <a:t>támpontot</a:t>
            </a:r>
            <a:r>
              <a:rPr lang="en-GB" sz="2400" dirty="0"/>
              <a:t> </a:t>
            </a:r>
            <a:r>
              <a:rPr lang="en-GB" sz="2400" dirty="0" err="1"/>
              <a:t>adhatna</a:t>
            </a:r>
            <a:r>
              <a:rPr lang="en-GB" sz="2400" dirty="0"/>
              <a:t> a </a:t>
            </a:r>
            <a:r>
              <a:rPr lang="en-GB" sz="2400" dirty="0" err="1"/>
              <a:t>minőségi</a:t>
            </a:r>
            <a:r>
              <a:rPr lang="en-GB" sz="2400" dirty="0"/>
              <a:t> </a:t>
            </a:r>
            <a:r>
              <a:rPr lang="en-GB" sz="2400" dirty="0" err="1"/>
              <a:t>javulást</a:t>
            </a:r>
            <a:r>
              <a:rPr lang="en-GB" sz="2400" dirty="0"/>
              <a:t> </a:t>
            </a:r>
            <a:r>
              <a:rPr lang="en-GB" sz="2400" dirty="0" err="1"/>
              <a:t>elősegíto</a:t>
            </a:r>
            <a:r>
              <a:rPr lang="en-GB" sz="2400" dirty="0"/>
              <a:t>̋ </a:t>
            </a:r>
            <a:r>
              <a:rPr lang="en-GB" sz="2400" dirty="0" err="1"/>
              <a:t>beavatkozási</a:t>
            </a:r>
            <a:r>
              <a:rPr lang="en-GB" sz="2400" dirty="0"/>
              <a:t> </a:t>
            </a:r>
            <a:r>
              <a:rPr lang="en-GB" sz="2400" dirty="0" err="1"/>
              <a:t>pontokhoz</a:t>
            </a:r>
            <a:r>
              <a:rPr lang="en-GB" sz="2400" dirty="0"/>
              <a:t>.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Az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Kollégium</a:t>
            </a:r>
            <a:r>
              <a:rPr lang="en-GB" sz="2400" dirty="0"/>
              <a:t> </a:t>
            </a:r>
            <a:r>
              <a:rPr lang="en-GB" sz="2400" dirty="0" err="1"/>
              <a:t>nem</a:t>
            </a:r>
            <a:r>
              <a:rPr lang="en-GB" sz="2400" dirty="0"/>
              <a:t> </a:t>
            </a:r>
            <a:r>
              <a:rPr lang="en-GB" sz="2400" dirty="0" err="1"/>
              <a:t>reaktívan</a:t>
            </a:r>
            <a:r>
              <a:rPr lang="en-GB" sz="2400" dirty="0"/>
              <a:t>, </a:t>
            </a:r>
            <a:r>
              <a:rPr lang="en-GB" sz="2400" dirty="0" err="1"/>
              <a:t>hanem</a:t>
            </a:r>
            <a:r>
              <a:rPr lang="en-GB" sz="2400" dirty="0"/>
              <a:t> </a:t>
            </a:r>
            <a:r>
              <a:rPr lang="en-GB" sz="2400" dirty="0" err="1"/>
              <a:t>proaktívan</a:t>
            </a:r>
            <a:r>
              <a:rPr lang="en-GB" sz="2400" dirty="0"/>
              <a:t> </a:t>
            </a:r>
            <a:r>
              <a:rPr lang="en-GB" sz="2400" dirty="0" err="1"/>
              <a:t>dolgozna</a:t>
            </a:r>
            <a:r>
              <a:rPr lang="en-GB" sz="2400" dirty="0"/>
              <a:t>.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A MOK </a:t>
            </a:r>
            <a:r>
              <a:rPr lang="en-GB" sz="2400" dirty="0" err="1"/>
              <a:t>pozitív</a:t>
            </a:r>
            <a:r>
              <a:rPr lang="en-GB" sz="2400" dirty="0"/>
              <a:t> </a:t>
            </a:r>
            <a:r>
              <a:rPr lang="en-GB" sz="2400" dirty="0" err="1"/>
              <a:t>társadalmi</a:t>
            </a:r>
            <a:r>
              <a:rPr lang="en-GB" sz="2400" dirty="0"/>
              <a:t> </a:t>
            </a:r>
            <a:r>
              <a:rPr lang="en-GB" sz="2400" dirty="0" err="1"/>
              <a:t>megítélése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ezáltal</a:t>
            </a:r>
            <a:r>
              <a:rPr lang="en-GB" sz="2400" dirty="0"/>
              <a:t> </a:t>
            </a:r>
            <a:r>
              <a:rPr lang="en-GB" sz="2400" dirty="0" err="1"/>
              <a:t>érdekérvényesíto</a:t>
            </a:r>
            <a:r>
              <a:rPr lang="en-GB" sz="2400" dirty="0"/>
              <a:t>̋ </a:t>
            </a:r>
            <a:r>
              <a:rPr lang="en-GB" sz="2400" dirty="0" err="1"/>
              <a:t>képessége</a:t>
            </a:r>
            <a:r>
              <a:rPr lang="en-GB" sz="2400" dirty="0"/>
              <a:t> is </a:t>
            </a:r>
            <a:r>
              <a:rPr lang="en-GB" sz="2400" dirty="0" err="1"/>
              <a:t>növekedhetne</a:t>
            </a:r>
            <a:r>
              <a:rPr lang="en-GB" sz="2400" dirty="0"/>
              <a:t>. 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Az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bizottságok</a:t>
            </a:r>
            <a:r>
              <a:rPr lang="en-GB" sz="2400" dirty="0"/>
              <a:t> </a:t>
            </a:r>
            <a:r>
              <a:rPr lang="en-GB" sz="2400" dirty="0" err="1"/>
              <a:t>törvény</a:t>
            </a:r>
            <a:r>
              <a:rPr lang="en-GB" sz="2400" dirty="0"/>
              <a:t> </a:t>
            </a:r>
            <a:r>
              <a:rPr lang="en-GB" sz="2400" dirty="0" err="1"/>
              <a:t>által</a:t>
            </a:r>
            <a:r>
              <a:rPr lang="en-GB" sz="2400" dirty="0"/>
              <a:t> </a:t>
            </a:r>
            <a:r>
              <a:rPr lang="en-GB" sz="2400" dirty="0" err="1"/>
              <a:t>szavatolt</a:t>
            </a:r>
            <a:r>
              <a:rPr lang="en-GB" sz="2400" dirty="0"/>
              <a:t> </a:t>
            </a:r>
            <a:r>
              <a:rPr lang="en-GB" sz="2400" dirty="0" err="1"/>
              <a:t>pártatlan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független</a:t>
            </a:r>
            <a:r>
              <a:rPr lang="en-GB" sz="2400" dirty="0"/>
              <a:t> </a:t>
            </a:r>
            <a:r>
              <a:rPr lang="en-GB" sz="2400" dirty="0" err="1"/>
              <a:t>működését</a:t>
            </a:r>
            <a:r>
              <a:rPr lang="en-GB" sz="2400" dirty="0"/>
              <a:t> </a:t>
            </a:r>
            <a:r>
              <a:rPr lang="en-GB" sz="2400" dirty="0" err="1"/>
              <a:t>megőriznénk</a:t>
            </a:r>
            <a:r>
              <a:rPr lang="en-GB" sz="2400" dirty="0"/>
              <a:t>, de </a:t>
            </a:r>
            <a:r>
              <a:rPr lang="en-GB" sz="2400" dirty="0" err="1"/>
              <a:t>közben</a:t>
            </a:r>
            <a:r>
              <a:rPr lang="en-GB" sz="2400" dirty="0"/>
              <a:t> </a:t>
            </a:r>
            <a:r>
              <a:rPr lang="en-GB" sz="2400" dirty="0" err="1"/>
              <a:t>minőségileg</a:t>
            </a:r>
            <a:r>
              <a:rPr lang="en-GB" sz="2400" dirty="0"/>
              <a:t> </a:t>
            </a:r>
            <a:r>
              <a:rPr lang="en-GB" sz="2400" dirty="0" err="1"/>
              <a:t>ellenőrizhetnénk</a:t>
            </a:r>
            <a:r>
              <a:rPr lang="en-GB" sz="2400" dirty="0"/>
              <a:t>.</a:t>
            </a:r>
          </a:p>
          <a:p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87559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9DA46-C6AF-1676-A965-5AAA17CEF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779" y="0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Gyakorlati útmutató, szankció irányelv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FD0F6-6845-1F2B-4D2A-19F929683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42" y="1483999"/>
            <a:ext cx="12007516" cy="4351338"/>
          </a:xfrm>
        </p:spPr>
        <p:txBody>
          <a:bodyPr>
            <a:normAutofit/>
          </a:bodyPr>
          <a:lstStyle/>
          <a:p>
            <a:r>
              <a:rPr lang="en-GB" sz="2400" dirty="0" err="1"/>
              <a:t>Cél</a:t>
            </a:r>
            <a:r>
              <a:rPr lang="en-GB" sz="2400" dirty="0"/>
              <a:t>: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bizottságoknak</a:t>
            </a:r>
            <a:r>
              <a:rPr lang="en-GB" sz="2400" dirty="0"/>
              <a:t> a </a:t>
            </a:r>
            <a:r>
              <a:rPr lang="en-GB" sz="2400" dirty="0" err="1"/>
              <a:t>döntési</a:t>
            </a:r>
            <a:r>
              <a:rPr lang="en-GB" sz="2400" dirty="0"/>
              <a:t> </a:t>
            </a:r>
            <a:r>
              <a:rPr lang="en-GB" sz="2400" dirty="0" err="1"/>
              <a:t>szabadságát</a:t>
            </a:r>
            <a:r>
              <a:rPr lang="en-GB" sz="2400" dirty="0"/>
              <a:t> </a:t>
            </a:r>
            <a:r>
              <a:rPr lang="en-GB" sz="2400" dirty="0" err="1"/>
              <a:t>tiszteletben</a:t>
            </a:r>
            <a:r>
              <a:rPr lang="en-GB" sz="2400" dirty="0"/>
              <a:t> </a:t>
            </a:r>
            <a:r>
              <a:rPr lang="en-GB" sz="2400" dirty="0" err="1"/>
              <a:t>tartani</a:t>
            </a:r>
            <a:r>
              <a:rPr lang="en-GB" sz="2400" dirty="0"/>
              <a:t> </a:t>
            </a:r>
            <a:r>
              <a:rPr lang="en-GB" sz="2400" dirty="0" err="1"/>
              <a:t>és</a:t>
            </a:r>
            <a:r>
              <a:rPr lang="en-GB" sz="2400" dirty="0"/>
              <a:t> </a:t>
            </a:r>
            <a:r>
              <a:rPr lang="en-GB" sz="2400" dirty="0" err="1"/>
              <a:t>ugyanakkor</a:t>
            </a:r>
            <a:r>
              <a:rPr lang="en-GB" sz="2400" dirty="0"/>
              <a:t> a </a:t>
            </a:r>
            <a:r>
              <a:rPr lang="en-GB" sz="2400" dirty="0" err="1"/>
              <a:t>szabályozás</a:t>
            </a:r>
            <a:r>
              <a:rPr lang="en-GB" sz="2400" dirty="0"/>
              <a:t> </a:t>
            </a:r>
            <a:r>
              <a:rPr lang="en-GB" sz="2400" dirty="0" err="1"/>
              <a:t>egységességére</a:t>
            </a:r>
            <a:r>
              <a:rPr lang="en-GB" sz="2400" dirty="0"/>
              <a:t> </a:t>
            </a:r>
            <a:r>
              <a:rPr lang="en-GB" sz="2400" dirty="0" err="1"/>
              <a:t>irányt</a:t>
            </a:r>
            <a:r>
              <a:rPr lang="en-GB" sz="2400" dirty="0"/>
              <a:t> </a:t>
            </a:r>
            <a:r>
              <a:rPr lang="en-GB" sz="2400" dirty="0" err="1"/>
              <a:t>mutatni</a:t>
            </a:r>
            <a:r>
              <a:rPr lang="en-GB" sz="2400" dirty="0"/>
              <a:t>.</a:t>
            </a:r>
          </a:p>
          <a:p>
            <a:endParaRPr lang="en-GB" sz="2400" dirty="0"/>
          </a:p>
          <a:p>
            <a:r>
              <a:rPr lang="en-GB" sz="2400" dirty="0" err="1"/>
              <a:t>Jelenleg</a:t>
            </a:r>
            <a:r>
              <a:rPr lang="en-GB" sz="2400" dirty="0"/>
              <a:t> </a:t>
            </a:r>
            <a:r>
              <a:rPr lang="en-GB" sz="2400" dirty="0" err="1"/>
              <a:t>tapasztalati</a:t>
            </a:r>
            <a:r>
              <a:rPr lang="en-GB" sz="2400" dirty="0"/>
              <a:t> </a:t>
            </a:r>
            <a:r>
              <a:rPr lang="en-GB" sz="2400" dirty="0" err="1"/>
              <a:t>úton</a:t>
            </a:r>
            <a:r>
              <a:rPr lang="en-GB" sz="2400" dirty="0"/>
              <a:t> </a:t>
            </a:r>
            <a:r>
              <a:rPr lang="en-GB" sz="2400" dirty="0" err="1"/>
              <a:t>szereznek</a:t>
            </a:r>
            <a:r>
              <a:rPr lang="en-GB" sz="2400" dirty="0"/>
              <a:t> </a:t>
            </a:r>
            <a:r>
              <a:rPr lang="en-GB" sz="2400" dirty="0" err="1"/>
              <a:t>ismereteket</a:t>
            </a:r>
            <a:r>
              <a:rPr lang="en-GB" sz="2400" dirty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 err="1"/>
              <a:t>Fontosnak</a:t>
            </a:r>
            <a:r>
              <a:rPr lang="en-GB" sz="2400" dirty="0"/>
              <a:t> </a:t>
            </a:r>
            <a:r>
              <a:rPr lang="en-GB" sz="2400" dirty="0" err="1"/>
              <a:t>tartanánk</a:t>
            </a:r>
            <a:r>
              <a:rPr lang="en-GB" sz="2400" dirty="0"/>
              <a:t> </a:t>
            </a:r>
            <a:r>
              <a:rPr lang="en-GB" sz="2400" dirty="0" err="1"/>
              <a:t>egy</a:t>
            </a:r>
            <a:r>
              <a:rPr lang="en-GB" sz="2400" dirty="0"/>
              <a:t> </a:t>
            </a:r>
            <a:r>
              <a:rPr lang="en-GB" sz="2400" dirty="0" err="1"/>
              <a:t>olyan</a:t>
            </a:r>
            <a:r>
              <a:rPr lang="en-GB" sz="2400" dirty="0"/>
              <a:t> </a:t>
            </a:r>
            <a:r>
              <a:rPr lang="en-GB" sz="2400" dirty="0" err="1"/>
              <a:t>gyakorlati</a:t>
            </a:r>
            <a:r>
              <a:rPr lang="en-GB" sz="2400" dirty="0"/>
              <a:t> </a:t>
            </a:r>
            <a:r>
              <a:rPr lang="en-GB" sz="2400" dirty="0" err="1"/>
              <a:t>útmutato</a:t>
            </a:r>
            <a:r>
              <a:rPr lang="en-GB" sz="2400" dirty="0"/>
              <a:t>́ </a:t>
            </a:r>
            <a:r>
              <a:rPr lang="en-GB" sz="2400" dirty="0" err="1"/>
              <a:t>megalkotását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</a:t>
            </a:r>
            <a:r>
              <a:rPr lang="en-GB" sz="2400" dirty="0" err="1"/>
              <a:t>folyamatos</a:t>
            </a:r>
            <a:r>
              <a:rPr lang="en-GB" sz="2400" dirty="0"/>
              <a:t>, </a:t>
            </a:r>
            <a:r>
              <a:rPr lang="en-GB" sz="2400" dirty="0" err="1"/>
              <a:t>időközönkénti</a:t>
            </a:r>
            <a:r>
              <a:rPr lang="en-GB" sz="2400" dirty="0"/>
              <a:t> </a:t>
            </a:r>
            <a:r>
              <a:rPr lang="en-GB" sz="2400" dirty="0" err="1"/>
              <a:t>felülvizsgálatát</a:t>
            </a:r>
            <a:r>
              <a:rPr lang="en-GB" sz="2400" dirty="0"/>
              <a:t>, </a:t>
            </a:r>
            <a:r>
              <a:rPr lang="en-GB" sz="2400" dirty="0" err="1"/>
              <a:t>ami</a:t>
            </a:r>
            <a:r>
              <a:rPr lang="en-GB" sz="2400" dirty="0"/>
              <a:t> </a:t>
            </a:r>
            <a:r>
              <a:rPr lang="en-GB" sz="2400" dirty="0" err="1"/>
              <a:t>az</a:t>
            </a:r>
            <a:r>
              <a:rPr lang="en-GB" sz="2400" dirty="0"/>
              <a:t> </a:t>
            </a:r>
            <a:r>
              <a:rPr lang="en-GB" sz="2400" dirty="0" err="1"/>
              <a:t>új</a:t>
            </a:r>
            <a:r>
              <a:rPr lang="en-GB" sz="2400" dirty="0"/>
              <a:t> </a:t>
            </a:r>
            <a:r>
              <a:rPr lang="en-GB" sz="2400" dirty="0" err="1"/>
              <a:t>és</a:t>
            </a:r>
            <a:r>
              <a:rPr lang="en-GB" sz="2400" dirty="0"/>
              <a:t> a </a:t>
            </a:r>
            <a:r>
              <a:rPr lang="en-GB" sz="2400" dirty="0" err="1"/>
              <a:t>régi</a:t>
            </a:r>
            <a:r>
              <a:rPr lang="en-GB" sz="2400" dirty="0"/>
              <a:t> </a:t>
            </a:r>
            <a:r>
              <a:rPr lang="en-GB" sz="2400" dirty="0" err="1"/>
              <a:t>etikai</a:t>
            </a:r>
            <a:r>
              <a:rPr lang="en-GB" sz="2400" dirty="0"/>
              <a:t> </a:t>
            </a:r>
            <a:r>
              <a:rPr lang="en-GB" sz="2400" dirty="0" err="1"/>
              <a:t>bizottsági</a:t>
            </a:r>
            <a:r>
              <a:rPr lang="en-GB" sz="2400" dirty="0"/>
              <a:t> </a:t>
            </a:r>
            <a:r>
              <a:rPr lang="en-GB" sz="2400" dirty="0" err="1"/>
              <a:t>tagoknak</a:t>
            </a:r>
            <a:r>
              <a:rPr lang="en-GB" sz="2400" dirty="0"/>
              <a:t> is </a:t>
            </a:r>
            <a:r>
              <a:rPr lang="en-GB" sz="2400" dirty="0" err="1"/>
              <a:t>iránymutatást</a:t>
            </a:r>
            <a:r>
              <a:rPr lang="en-GB" sz="2400" dirty="0"/>
              <a:t> </a:t>
            </a:r>
            <a:r>
              <a:rPr lang="en-GB" sz="2400" dirty="0" err="1"/>
              <a:t>adhatna</a:t>
            </a:r>
            <a:r>
              <a:rPr lang="en-GB" sz="2400" dirty="0"/>
              <a:t>. </a:t>
            </a:r>
          </a:p>
          <a:p>
            <a:endParaRPr lang="en-GB" dirty="0"/>
          </a:p>
          <a:p>
            <a:endParaRPr lang="hu-HU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AADFED7-9D56-4252-5F39-8E0B5B438C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182" y="4619166"/>
            <a:ext cx="3167250" cy="2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36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39405-C0FC-2984-04EC-2C9D16D8A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/>
              <a:t>Békéltetés, mediáció, mint konfliktus kezelő és megoldó módszer</a:t>
            </a:r>
            <a:br>
              <a:rPr lang="hu-HU" dirty="0"/>
            </a:br>
            <a:endParaRPr lang="hu-H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DE1AB-DAB1-7FF3-5106-A8CD79AA4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759" y="1275793"/>
            <a:ext cx="11121188" cy="3649133"/>
          </a:xfrm>
        </p:spPr>
        <p:txBody>
          <a:bodyPr>
            <a:normAutofit/>
          </a:bodyPr>
          <a:lstStyle/>
          <a:p>
            <a:r>
              <a:rPr lang="hu-HU" sz="2400" dirty="0"/>
              <a:t>Az etikai bizottságok is függetlenek a felektől, ugyanakkor </a:t>
            </a:r>
            <a:r>
              <a:rPr lang="hu-HU" sz="2400" u="sng" dirty="0"/>
              <a:t>az etikai bizottságok és azok tagjai </a:t>
            </a:r>
            <a:r>
              <a:rPr lang="hu-HU" sz="2400" dirty="0"/>
              <a:t>helyzetükből és döntési jogosultságukból adódóan </a:t>
            </a:r>
            <a:r>
              <a:rPr lang="hu-HU" sz="2400" u="sng" dirty="0"/>
              <a:t>nem lehetnek mediátorok</a:t>
            </a:r>
            <a:r>
              <a:rPr lang="hu-HU" sz="2400" dirty="0"/>
              <a:t>.</a:t>
            </a:r>
          </a:p>
          <a:p>
            <a:r>
              <a:rPr lang="hu-HU" sz="2400" dirty="0"/>
              <a:t>Meg kell keresni ezeknek az eljárásoknak a jogszabályi, elvi és gyakorlati lehetőségeit és beépíteni a Kamara jövőbeni működésébe.</a:t>
            </a:r>
          </a:p>
          <a:p>
            <a:endParaRPr lang="hu-HU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D6A03C6-8DBB-CF89-E14F-F66FD7070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116" y="4203699"/>
            <a:ext cx="3448384" cy="228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53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517" y="624716"/>
            <a:ext cx="10131425" cy="1456267"/>
          </a:xfrm>
        </p:spPr>
        <p:txBody>
          <a:bodyPr/>
          <a:lstStyle/>
          <a:p>
            <a:pPr algn="ctr"/>
            <a:r>
              <a:rPr lang="en-US" b="1" dirty="0" err="1"/>
              <a:t>Betegbiztonsággal</a:t>
            </a:r>
            <a:r>
              <a:rPr lang="en-US" b="1" dirty="0"/>
              <a:t> </a:t>
            </a:r>
            <a:r>
              <a:rPr lang="en-US" b="1" dirty="0" err="1"/>
              <a:t>kapcsolatos</a:t>
            </a:r>
            <a:r>
              <a:rPr lang="en-US" b="1" dirty="0"/>
              <a:t> </a:t>
            </a:r>
            <a:r>
              <a:rPr lang="en-US" b="1" dirty="0" err="1"/>
              <a:t>aggályok</a:t>
            </a:r>
            <a:r>
              <a:rPr lang="en-US" b="1" dirty="0"/>
              <a:t> </a:t>
            </a:r>
            <a:r>
              <a:rPr lang="en-US" b="1" dirty="0" err="1"/>
              <a:t>etikai</a:t>
            </a:r>
            <a:r>
              <a:rPr lang="en-US" b="1" dirty="0"/>
              <a:t> </a:t>
            </a:r>
            <a:r>
              <a:rPr lang="en-US" b="1" dirty="0" err="1"/>
              <a:t>vonzata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1" y="1889958"/>
            <a:ext cx="3292075" cy="4584727"/>
          </a:xfrm>
        </p:spPr>
      </p:pic>
      <p:sp>
        <p:nvSpPr>
          <p:cNvPr id="3" name="TextBox 2"/>
          <p:cNvSpPr txBox="1"/>
          <p:nvPr/>
        </p:nvSpPr>
        <p:spPr>
          <a:xfrm>
            <a:off x="4310743" y="2365830"/>
            <a:ext cx="67241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Az orvosoknak lépniük kell, ha azt tapasztalják, hogy a beteg méltósága, biztonsága veszélyben van.</a:t>
            </a:r>
          </a:p>
          <a:p>
            <a:endParaRPr lang="hu-HU" sz="2800" dirty="0"/>
          </a:p>
          <a:p>
            <a:endParaRPr lang="hu-HU" sz="2800" dirty="0"/>
          </a:p>
          <a:p>
            <a:r>
              <a:rPr lang="hu-HU" sz="2800" dirty="0"/>
              <a:t>A minimumfeltételek  betartásának fontos eleme lehet, amennyiben a hatóságok is partnerek!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095820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856B8-7472-5BB7-036D-78F845169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0306"/>
            <a:ext cx="10515600" cy="1325563"/>
          </a:xfrm>
        </p:spPr>
        <p:txBody>
          <a:bodyPr/>
          <a:lstStyle/>
          <a:p>
            <a:pPr algn="ctr"/>
            <a:r>
              <a:rPr lang="hu-HU" b="1" dirty="0"/>
              <a:t>Merjünk változtatni!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839A56-94C2-6702-C520-33E9491F2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715" y="1530267"/>
            <a:ext cx="12079705" cy="4646696"/>
          </a:xfrm>
        </p:spPr>
        <p:txBody>
          <a:bodyPr>
            <a:normAutofit/>
          </a:bodyPr>
          <a:lstStyle/>
          <a:p>
            <a:r>
              <a:rPr lang="hu-HU" sz="2400" dirty="0"/>
              <a:t>Az orvoslás egy megkülönböztetett hivatásrend.</a:t>
            </a:r>
          </a:p>
          <a:p>
            <a:pPr marL="0" indent="0">
              <a:buNone/>
            </a:pPr>
            <a:r>
              <a:rPr lang="hu-HU" sz="2400" dirty="0"/>
              <a:t>   Az élet, az egészség, az emberi méltóság a legfontosabb emberi érték.</a:t>
            </a:r>
          </a:p>
          <a:p>
            <a:pPr marL="0" indent="0">
              <a:buNone/>
            </a:pPr>
            <a:r>
              <a:rPr lang="hu-HU" sz="2400" dirty="0"/>
              <a:t>   Ezeknek tükröződnie kellene a mentalitásunkban, mindennapi működésünkben és így  </a:t>
            </a:r>
          </a:p>
          <a:p>
            <a:pPr marL="0" indent="0">
              <a:buNone/>
            </a:pPr>
            <a:r>
              <a:rPr lang="hu-HU" sz="2400" dirty="0"/>
              <a:t>   erősíthetjük a belénk vetett közbizalmat.</a:t>
            </a:r>
          </a:p>
          <a:p>
            <a:pPr marL="0" indent="0">
              <a:buNone/>
            </a:pPr>
            <a:endParaRPr lang="hu-HU" sz="2400" dirty="0"/>
          </a:p>
          <a:p>
            <a:r>
              <a:rPr lang="hu-HU" sz="2400" dirty="0"/>
              <a:t>Egyszerre kell transzparensnek és morálisan eltökéltnek lennünk. </a:t>
            </a:r>
          </a:p>
          <a:p>
            <a:pPr marL="0" indent="0">
              <a:buNone/>
            </a:pPr>
            <a:r>
              <a:rPr lang="hu-HU" sz="2400" dirty="0"/>
              <a:t>   Miközben mindkét érték folyamatosan fejlődhet, a betegeknek, a Kamarának és a </a:t>
            </a:r>
          </a:p>
          <a:p>
            <a:pPr marL="0" indent="0">
              <a:buNone/>
            </a:pPr>
            <a:r>
              <a:rPr lang="hu-HU" sz="2400" dirty="0"/>
              <a:t>   tagoknak is érzékenyen, mértéktartóan, de előre mutatóan kell haladni ezekkel a    </a:t>
            </a:r>
          </a:p>
          <a:p>
            <a:pPr marL="0" indent="0">
              <a:buNone/>
            </a:pPr>
            <a:r>
              <a:rPr lang="hu-HU" sz="2400" dirty="0"/>
              <a:t>   változásokkal.</a:t>
            </a:r>
          </a:p>
          <a:p>
            <a:pPr marL="0" indent="0">
              <a:buNone/>
            </a:pPr>
            <a:endParaRPr lang="hu-HU" sz="24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103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>
          <a:xfrm>
            <a:off x="914401" y="-118040"/>
            <a:ext cx="10131425" cy="1456267"/>
          </a:xfrm>
        </p:spPr>
        <p:txBody>
          <a:bodyPr/>
          <a:lstStyle/>
          <a:p>
            <a:pPr algn="ctr"/>
            <a:r>
              <a:rPr lang="en-US" dirty="0" err="1">
                <a:latin typeface="Arial" charset="0"/>
                <a:cs typeface="Arial" charset="0"/>
              </a:rPr>
              <a:t>Köszönöm</a:t>
            </a:r>
            <a:r>
              <a:rPr lang="en-US" dirty="0">
                <a:latin typeface="Arial" charset="0"/>
                <a:cs typeface="Arial" charset="0"/>
              </a:rPr>
              <a:t> a </a:t>
            </a:r>
            <a:r>
              <a:rPr lang="en-US" dirty="0" err="1">
                <a:latin typeface="Arial" charset="0"/>
                <a:cs typeface="Arial" charset="0"/>
              </a:rPr>
              <a:t>figyelmet</a:t>
            </a:r>
            <a:r>
              <a:rPr lang="en-US" dirty="0">
                <a:latin typeface="Arial" charset="0"/>
                <a:cs typeface="Arial" charset="0"/>
              </a:rPr>
              <a:t>!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1" y="7827433"/>
            <a:ext cx="10436879" cy="503767"/>
          </a:xfrm>
          <a:prstGeom prst="rect">
            <a:avLst/>
          </a:prstGeom>
        </p:spPr>
        <p:txBody>
          <a:bodyPr vert="horz" lIns="121920" tIns="60960" rIns="121920" bIns="60960" rtlCol="0" anchor="ctr"/>
          <a:lstStyle>
            <a:defPPr>
              <a:defRPr lang="en-US"/>
            </a:defPPr>
            <a:lvl1pPr marL="0" algn="l" defTabSz="1219170" rtl="0" eaLnBrk="1" latinLnBrk="0" hangingPunct="1">
              <a:defRPr sz="1333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DCBBBB-8E4A-46D2-7DEE-AF2C65BE9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500" y="1606174"/>
            <a:ext cx="8001000" cy="4495800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8E04024A-F28B-DDC2-3031-2FB86BE99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723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{B7F52FFB-EF29-3F4B-BC74-9D5F2E3D154C}tf10001058</Template>
  <TotalTime>4797</TotalTime>
  <Words>3757</Words>
  <Application>Microsoft Macintosh PowerPoint</Application>
  <PresentationFormat>Widescreen</PresentationFormat>
  <Paragraphs>279</Paragraphs>
  <Slides>26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Celestial</vt:lpstr>
      <vt:lpstr>Az etikai megújulás célja, lépései</vt:lpstr>
      <vt:lpstr>Etikai Kódex</vt:lpstr>
      <vt:lpstr>Kanadai Orvosi Etikai Kódex 1868</vt:lpstr>
      <vt:lpstr>Kanadai Orvosi Etikai Kódex 1868-1928 </vt:lpstr>
      <vt:lpstr>A jövő Orvosi Kamarája</vt:lpstr>
      <vt:lpstr>Értékválasztás</vt:lpstr>
      <vt:lpstr>CÉLOK</vt:lpstr>
      <vt:lpstr>Etika Kódex</vt:lpstr>
      <vt:lpstr>Etikai ügyrendünk kritikája </vt:lpstr>
      <vt:lpstr>Elnökség, mint panaszos</vt:lpstr>
      <vt:lpstr>Szankciók kiszabásának célja </vt:lpstr>
      <vt:lpstr> Arányos és differenciáltabb szankciók alkalmazása </vt:lpstr>
      <vt:lpstr>Javaslat európai jó gyakorlat alapján</vt:lpstr>
      <vt:lpstr>Az úgynevezett azonnali hatályú, ideiglenes intézkedések gyakorlatának bevezetése az etikai eljárások alatt  </vt:lpstr>
      <vt:lpstr>Ügyvédi Kamara</vt:lpstr>
      <vt:lpstr>Törvényi lehetőség</vt:lpstr>
      <vt:lpstr>Felülvizsgálni szeretnénk:  </vt:lpstr>
      <vt:lpstr>Etikai ülések nyilvánossága  NAIH</vt:lpstr>
      <vt:lpstr>Etikai ülések jegyzőkönyveinek nyilvánossága NAIH</vt:lpstr>
      <vt:lpstr>Etikai határozatok közzététele  NAIH</vt:lpstr>
      <vt:lpstr>Érvek, előnyök</vt:lpstr>
      <vt:lpstr>Gyakorlati útmutató, szankció irányelv</vt:lpstr>
      <vt:lpstr>Békéltetés, mediáció, mint konfliktus kezelő és megoldó módszer </vt:lpstr>
      <vt:lpstr>Betegbiztonsággal kapcsolatos aggályok etikai vonzata</vt:lpstr>
      <vt:lpstr>Merjünk változtatni!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 etikai megújulás célja, lépései</dc:title>
  <dc:creator>Dr. Hegedűs Zsolt</dc:creator>
  <cp:lastModifiedBy>Dr. Hegedűs Zsolt</cp:lastModifiedBy>
  <cp:revision>124</cp:revision>
  <dcterms:created xsi:type="dcterms:W3CDTF">2022-05-23T16:41:59Z</dcterms:created>
  <dcterms:modified xsi:type="dcterms:W3CDTF">2022-05-27T01:14:21Z</dcterms:modified>
</cp:coreProperties>
</file>