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</p:sldMasterIdLst>
  <p:notesMasterIdLst>
    <p:notesMasterId r:id="rId21"/>
  </p:notesMasterIdLst>
  <p:sldIdLst>
    <p:sldId id="283" r:id="rId2"/>
    <p:sldId id="1100" r:id="rId3"/>
    <p:sldId id="1097" r:id="rId4"/>
    <p:sldId id="260" r:id="rId5"/>
    <p:sldId id="1095" r:id="rId6"/>
    <p:sldId id="1098" r:id="rId7"/>
    <p:sldId id="282" r:id="rId8"/>
    <p:sldId id="1102" r:id="rId9"/>
    <p:sldId id="1099" r:id="rId10"/>
    <p:sldId id="295" r:id="rId11"/>
    <p:sldId id="1101" r:id="rId12"/>
    <p:sldId id="1103" r:id="rId13"/>
    <p:sldId id="292" r:id="rId14"/>
    <p:sldId id="296" r:id="rId15"/>
    <p:sldId id="297" r:id="rId16"/>
    <p:sldId id="1096" r:id="rId17"/>
    <p:sldId id="298" r:id="rId18"/>
    <p:sldId id="300" r:id="rId19"/>
    <p:sldId id="279" r:id="rId20"/>
  </p:sldIdLst>
  <p:sldSz cx="9144000" cy="5143500" type="screen16x9"/>
  <p:notesSz cx="6858000" cy="9144000"/>
  <p:embeddedFontLst>
    <p:embeddedFont>
      <p:font typeface="Arial Black" panose="020B0A04020102020204" pitchFamily="34" charset="0"/>
      <p:bold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Cormorant Garamond" panose="020B0604020202020204" charset="0"/>
      <p:regular r:id="rId27"/>
      <p:bold r:id="rId28"/>
      <p:italic r:id="rId29"/>
      <p:boldItalic r:id="rId30"/>
    </p:embeddedFont>
    <p:embeddedFont>
      <p:font typeface="Roboto" panose="02000000000000000000" pitchFamily="2" charset="0"/>
      <p:regular r:id="rId31"/>
      <p:bold r:id="rId32"/>
      <p:italic r:id="rId33"/>
      <p:boldItalic r:id="rId34"/>
    </p:embeddedFont>
    <p:embeddedFont>
      <p:font typeface="Roboto Light" panose="02000000000000000000" pitchFamily="2" charset="0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D5D3"/>
    <a:srgbClr val="06038D"/>
    <a:srgbClr val="009688"/>
    <a:srgbClr val="F8EF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8" d="100"/>
          <a:sy n="158" d="100"/>
        </p:scale>
        <p:origin x="186" y="1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presProps" Target="presProps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Jelentkezők száma</c:v>
                </c:pt>
              </c:strCache>
            </c:strRef>
          </c:tx>
          <c:spPr>
            <a:gradFill flip="none" rotWithShape="1">
              <a:gsLst>
                <a:gs pos="0">
                  <a:schemeClr val="accent5">
                    <a:lumMod val="5000"/>
                    <a:lumOff val="95000"/>
                  </a:schemeClr>
                </a:gs>
                <a:gs pos="54000">
                  <a:schemeClr val="accent5">
                    <a:lumMod val="45000"/>
                    <a:lumOff val="55000"/>
                  </a:schemeClr>
                </a:gs>
                <a:gs pos="100000">
                  <a:schemeClr val="accent5">
                    <a:lumMod val="45000"/>
                    <a:lumOff val="55000"/>
                  </a:schemeClr>
                </a:gs>
                <a:gs pos="100000">
                  <a:schemeClr val="accent5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Munka1!$A$2:$A$7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Munka1!$B$2:$B$7</c:f>
              <c:numCache>
                <c:formatCode>General</c:formatCode>
                <c:ptCount val="6"/>
                <c:pt idx="0">
                  <c:v>2780</c:v>
                </c:pt>
                <c:pt idx="1">
                  <c:v>2722</c:v>
                </c:pt>
                <c:pt idx="2">
                  <c:v>2873</c:v>
                </c:pt>
                <c:pt idx="3">
                  <c:v>2700</c:v>
                </c:pt>
                <c:pt idx="4">
                  <c:v>3100</c:v>
                </c:pt>
                <c:pt idx="5">
                  <c:v>3051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60-4660-BBE5-409602611E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8962512"/>
        <c:axId val="118960016"/>
      </c:barChart>
      <c:catAx>
        <c:axId val="118962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18960016"/>
        <c:crosses val="autoZero"/>
        <c:auto val="1"/>
        <c:lblAlgn val="ctr"/>
        <c:lblOffset val="100"/>
        <c:noMultiLvlLbl val="0"/>
      </c:catAx>
      <c:valAx>
        <c:axId val="118960016"/>
        <c:scaling>
          <c:orientation val="minMax"/>
          <c:min val="25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18962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fd9041aaba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fd9041aaba_0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20" name="Google Shape;320;gfd9041aaba_0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hu-HU"/>
              <a:t>1</a:t>
            </a:fld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12b0d15ecf6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12b0d15ecf6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100ede5ed4c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100ede5ed4c_0_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13" name="Google Shape;313;g100ede5ed4c_0_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hu-HU"/>
              <a:t>7</a:t>
            </a:fld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12b0d15ecf6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12b0d15ecf6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385005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fd9041aab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fd9041aaba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27" name="Google Shape;327;gfd9041aaba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hu-HU"/>
              <a:t>10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521967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12b0d15ecf6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12b0d15ecf6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661331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12b0d15ecf6_2_2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2" name="Google Shape;442;g12b0d15ecf6_2_2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dia - 01a 1">
  <p:cSld name="TITLE_1_1_1_1_3">
    <p:bg>
      <p:bgPr>
        <a:solidFill>
          <a:srgbClr val="06038D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650100" y="744575"/>
            <a:ext cx="44553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900"/>
              <a:buFont typeface="Roboto"/>
              <a:buNone/>
              <a:defRPr sz="2900" b="1"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650100" y="2834125"/>
            <a:ext cx="2938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Light"/>
              <a:buNone/>
              <a:def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pic>
        <p:nvPicPr>
          <p:cNvPr id="11" name="Google Shape;11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66775" y="337650"/>
            <a:ext cx="2345576" cy="452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dia - 01b 1">
  <p:cSld name="TITLE_1_1_1_1_2_1">
    <p:bg>
      <p:bgPr>
        <a:solidFill>
          <a:srgbClr val="F8EFE9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ctrTitle"/>
          </p:nvPr>
        </p:nvSpPr>
        <p:spPr>
          <a:xfrm>
            <a:off x="650100" y="744575"/>
            <a:ext cx="44553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2900"/>
              <a:buFont typeface="Roboto"/>
              <a:buNone/>
              <a:defRPr sz="2900" b="1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650100" y="2834125"/>
            <a:ext cx="2938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200"/>
              <a:buFont typeface="Roboto Light"/>
              <a:buNone/>
              <a:defRPr sz="1200">
                <a:solidFill>
                  <a:srgbClr val="06038D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2800"/>
              <a:buNone/>
              <a:defRPr sz="2800">
                <a:solidFill>
                  <a:srgbClr val="06038D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2800"/>
              <a:buNone/>
              <a:defRPr sz="2800">
                <a:solidFill>
                  <a:srgbClr val="06038D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2800"/>
              <a:buNone/>
              <a:defRPr sz="2800">
                <a:solidFill>
                  <a:srgbClr val="06038D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2800"/>
              <a:buNone/>
              <a:defRPr sz="2800">
                <a:solidFill>
                  <a:srgbClr val="06038D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2800"/>
              <a:buNone/>
              <a:defRPr sz="2800">
                <a:solidFill>
                  <a:srgbClr val="06038D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2800"/>
              <a:buNone/>
              <a:defRPr sz="2800">
                <a:solidFill>
                  <a:srgbClr val="06038D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2800"/>
              <a:buNone/>
              <a:defRPr sz="2800">
                <a:solidFill>
                  <a:srgbClr val="06038D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2800"/>
              <a:buNone/>
              <a:defRPr sz="2800">
                <a:solidFill>
                  <a:srgbClr val="06038D"/>
                </a:solidFill>
              </a:defRPr>
            </a:lvl9pPr>
          </a:lstStyle>
          <a:p>
            <a:endParaRPr/>
          </a:p>
        </p:txBody>
      </p:sp>
      <p:pic>
        <p:nvPicPr>
          <p:cNvPr id="15" name="Google Shape;15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97741" y="337650"/>
            <a:ext cx="2014609" cy="38673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 02 - 01">
  <p:cSld name="TITLE_2_4">
    <p:bg>
      <p:bgPr>
        <a:solidFill>
          <a:srgbClr val="E4D5D3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/>
          <p:nvPr/>
        </p:nvSpPr>
        <p:spPr>
          <a:xfrm>
            <a:off x="-15750" y="4612800"/>
            <a:ext cx="9175500" cy="557400"/>
          </a:xfrm>
          <a:prstGeom prst="rect">
            <a:avLst/>
          </a:prstGeom>
          <a:solidFill>
            <a:srgbClr val="06038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ctrTitle"/>
          </p:nvPr>
        </p:nvSpPr>
        <p:spPr>
          <a:xfrm>
            <a:off x="311700" y="127677"/>
            <a:ext cx="8520600" cy="7377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500"/>
              <a:buFont typeface="Roboto"/>
              <a:buNone/>
              <a:defRPr sz="2800" b="1">
                <a:solidFill>
                  <a:srgbClr val="06038D"/>
                </a:solidFill>
                <a:latin typeface="+mj-lt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9pPr>
          </a:lstStyle>
          <a:p>
            <a:endParaRPr dirty="0"/>
          </a:p>
        </p:txBody>
      </p:sp>
      <p:pic>
        <p:nvPicPr>
          <p:cNvPr id="73" name="Google Shape;73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710462" y="4657575"/>
            <a:ext cx="243675" cy="4678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311700" y="989731"/>
            <a:ext cx="8520600" cy="322706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400"/>
              <a:buFont typeface="Roboto"/>
              <a:buChar char="●"/>
              <a:defRPr sz="1800">
                <a:solidFill>
                  <a:srgbClr val="06038D"/>
                </a:solidFill>
                <a:latin typeface="+mj-lt"/>
                <a:ea typeface="Roboto"/>
                <a:cs typeface="Roboto"/>
                <a:sym typeface="Roboto"/>
              </a:defRPr>
            </a:lvl1pPr>
            <a:lvl2pPr marL="914400" lvl="1" indent="-292100" rtl="0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○"/>
              <a:defRPr sz="1800">
                <a:solidFill>
                  <a:srgbClr val="06038D"/>
                </a:solidFill>
                <a:latin typeface="+mj-lt"/>
                <a:ea typeface="Roboto"/>
                <a:cs typeface="Roboto"/>
                <a:sym typeface="Roboto"/>
              </a:defRPr>
            </a:lvl2pPr>
            <a:lvl3pPr marL="1371600" lvl="2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■"/>
              <a:defRPr sz="14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●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○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■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●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○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■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 lang="hu-HU" dirty="0"/>
          </a:p>
          <a:p>
            <a:pPr lvl="1"/>
            <a:endParaRPr lang="hu-HU" sz="1800" dirty="0">
              <a:latin typeface="+mj-lt"/>
            </a:endParaRPr>
          </a:p>
          <a:p>
            <a:pPr lvl="2"/>
            <a:endParaRPr dirty="0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25B83DDE-C5B8-4F7C-870D-47645DD22872}"/>
              </a:ext>
            </a:extLst>
          </p:cNvPr>
          <p:cNvSpPr txBox="1"/>
          <p:nvPr userDrawn="1"/>
        </p:nvSpPr>
        <p:spPr>
          <a:xfrm>
            <a:off x="4368800" y="4774168"/>
            <a:ext cx="6511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DA8F5A1C-8BAB-450C-A01B-77CF42760D43}" type="slidenum">
              <a:rPr lang="hu-HU" smtClean="0">
                <a:solidFill>
                  <a:schemeClr val="tx1"/>
                </a:solidFill>
              </a:rPr>
              <a:t>‹#›</a:t>
            </a:fld>
            <a:r>
              <a:rPr lang="hu-HU" dirty="0">
                <a:solidFill>
                  <a:schemeClr val="tx1"/>
                </a:solidFill>
              </a:rPr>
              <a:t>/19</a:t>
            </a:r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DFD92749-6FD3-4A3C-A6AA-A7FE32CB9B9A}"/>
              </a:ext>
            </a:extLst>
          </p:cNvPr>
          <p:cNvSpPr/>
          <p:nvPr userDrawn="1"/>
        </p:nvSpPr>
        <p:spPr>
          <a:xfrm>
            <a:off x="311700" y="926700"/>
            <a:ext cx="8520600" cy="63031"/>
          </a:xfrm>
          <a:prstGeom prst="rect">
            <a:avLst/>
          </a:prstGeom>
          <a:solidFill>
            <a:srgbClr val="06038D"/>
          </a:solidFill>
          <a:ln>
            <a:solidFill>
              <a:srgbClr val="0603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 03 - 01">
  <p:cSld name="TITLE_2_3">
    <p:bg>
      <p:bgPr>
        <a:solidFill>
          <a:srgbClr val="F8EFE9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2"/>
          <p:cNvSpPr txBox="1">
            <a:spLocks noGrp="1"/>
          </p:cNvSpPr>
          <p:nvPr>
            <p:ph type="ctrTitle"/>
          </p:nvPr>
        </p:nvSpPr>
        <p:spPr>
          <a:xfrm>
            <a:off x="311700" y="235825"/>
            <a:ext cx="8520600" cy="4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500"/>
              <a:buFont typeface="Roboto"/>
              <a:buNone/>
              <a:defRPr sz="1500" b="1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9pPr>
          </a:lstStyle>
          <a:p>
            <a:endParaRPr/>
          </a:p>
        </p:txBody>
      </p:sp>
      <p:pic>
        <p:nvPicPr>
          <p:cNvPr id="97" name="Google Shape;97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747925" y="4523250"/>
            <a:ext cx="243675" cy="46785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22"/>
          <p:cNvSpPr txBox="1">
            <a:spLocks noGrp="1"/>
          </p:cNvSpPr>
          <p:nvPr>
            <p:ph type="body" idx="1"/>
          </p:nvPr>
        </p:nvSpPr>
        <p:spPr>
          <a:xfrm>
            <a:off x="311700" y="1529950"/>
            <a:ext cx="8520600" cy="30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400"/>
              <a:buFont typeface="Roboto"/>
              <a:buChar char="●"/>
              <a:defRPr sz="14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○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■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●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○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■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●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○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■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 03 - 02">
  <p:cSld name="TITLE_2_2_1">
    <p:bg>
      <p:bgPr>
        <a:solidFill>
          <a:srgbClr val="F8EFE9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3"/>
          <p:cNvSpPr>
            <a:spLocks noGrp="1"/>
          </p:cNvSpPr>
          <p:nvPr>
            <p:ph type="pic" idx="2"/>
          </p:nvPr>
        </p:nvSpPr>
        <p:spPr>
          <a:xfrm>
            <a:off x="4735600" y="0"/>
            <a:ext cx="44082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01" name="Google Shape;101;p23"/>
          <p:cNvSpPr txBox="1">
            <a:spLocks noGrp="1"/>
          </p:cNvSpPr>
          <p:nvPr>
            <p:ph type="ctrTitle"/>
          </p:nvPr>
        </p:nvSpPr>
        <p:spPr>
          <a:xfrm>
            <a:off x="311700" y="235825"/>
            <a:ext cx="3990600" cy="71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500"/>
              <a:buFont typeface="Roboto"/>
              <a:buNone/>
              <a:defRPr sz="1500" b="1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9pPr>
          </a:lstStyle>
          <a:p>
            <a:endParaRPr/>
          </a:p>
        </p:txBody>
      </p:sp>
      <p:pic>
        <p:nvPicPr>
          <p:cNvPr id="102" name="Google Shape;102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747925" y="4523250"/>
            <a:ext cx="243675" cy="46785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092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400"/>
              <a:buFont typeface="Roboto"/>
              <a:buChar char="●"/>
              <a:defRPr sz="14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○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■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●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○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■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●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○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■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 03 - 03">
  <p:cSld name="TITLE_2_2_3_1_1">
    <p:bg>
      <p:bgPr>
        <a:solidFill>
          <a:srgbClr val="F8EFE9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4"/>
          <p:cNvSpPr txBox="1">
            <a:spLocks noGrp="1"/>
          </p:cNvSpPr>
          <p:nvPr>
            <p:ph type="ctrTitle"/>
          </p:nvPr>
        </p:nvSpPr>
        <p:spPr>
          <a:xfrm>
            <a:off x="311700" y="235825"/>
            <a:ext cx="3990600" cy="71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500"/>
              <a:buFont typeface="Roboto"/>
              <a:buNone/>
              <a:defRPr sz="1500" b="1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9pPr>
          </a:lstStyle>
          <a:p>
            <a:endParaRPr/>
          </a:p>
        </p:txBody>
      </p:sp>
      <p:sp>
        <p:nvSpPr>
          <p:cNvPr id="106" name="Google Shape;106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092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400"/>
              <a:buFont typeface="Roboto"/>
              <a:buChar char="●"/>
              <a:defRPr sz="14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○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■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●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○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■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●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○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■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pic>
        <p:nvPicPr>
          <p:cNvPr id="107" name="Google Shape;107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88400" y="740762"/>
            <a:ext cx="1898938" cy="36619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 03 - 04">
  <p:cSld name="TITLE_2_1_1">
    <p:bg>
      <p:bgPr>
        <a:solidFill>
          <a:srgbClr val="F8EFE9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5"/>
          <p:cNvSpPr txBox="1">
            <a:spLocks noGrp="1"/>
          </p:cNvSpPr>
          <p:nvPr>
            <p:ph type="ctrTitle"/>
          </p:nvPr>
        </p:nvSpPr>
        <p:spPr>
          <a:xfrm>
            <a:off x="311700" y="235825"/>
            <a:ext cx="8520600" cy="4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500"/>
              <a:buFont typeface="Roboto"/>
              <a:buNone/>
              <a:defRPr sz="1500" b="1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9pPr>
          </a:lstStyle>
          <a:p>
            <a:endParaRPr/>
          </a:p>
        </p:txBody>
      </p:sp>
      <p:pic>
        <p:nvPicPr>
          <p:cNvPr id="110" name="Google Shape;110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747925" y="4523250"/>
            <a:ext cx="243675" cy="46785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8184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400"/>
              <a:buFont typeface="Roboto"/>
              <a:buChar char="●"/>
              <a:defRPr sz="14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○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■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●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○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■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●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○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■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12" name="Google Shape;112;p25"/>
          <p:cNvSpPr txBox="1">
            <a:spLocks noGrp="1"/>
          </p:cNvSpPr>
          <p:nvPr>
            <p:ph type="body" idx="2"/>
          </p:nvPr>
        </p:nvSpPr>
        <p:spPr>
          <a:xfrm>
            <a:off x="4562900" y="1152475"/>
            <a:ext cx="38184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400"/>
              <a:buFont typeface="Roboto"/>
              <a:buChar char="●"/>
              <a:defRPr sz="14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○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■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●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○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■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●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○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292100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000"/>
              <a:buFont typeface="Roboto"/>
              <a:buChar char="■"/>
              <a:defRPr sz="1000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03">
  <p:cSld name="TITLE_3_1_1_2">
    <p:bg>
      <p:bgPr>
        <a:solidFill>
          <a:srgbClr val="F8EFE9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8"/>
          <p:cNvSpPr txBox="1">
            <a:spLocks noGrp="1"/>
          </p:cNvSpPr>
          <p:nvPr>
            <p:ph type="ctrTitle"/>
          </p:nvPr>
        </p:nvSpPr>
        <p:spPr>
          <a:xfrm>
            <a:off x="311700" y="1999070"/>
            <a:ext cx="8520600" cy="124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2900"/>
              <a:buFont typeface="Roboto"/>
              <a:buNone/>
              <a:defRPr sz="2900" b="1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9pPr>
          </a:lstStyle>
          <a:p>
            <a:endParaRPr/>
          </a:p>
        </p:txBody>
      </p:sp>
      <p:sp>
        <p:nvSpPr>
          <p:cNvPr id="123" name="Google Shape;123;p28"/>
          <p:cNvSpPr txBox="1">
            <a:spLocks noGrp="1"/>
          </p:cNvSpPr>
          <p:nvPr>
            <p:ph type="subTitle" idx="1"/>
          </p:nvPr>
        </p:nvSpPr>
        <p:spPr>
          <a:xfrm>
            <a:off x="311700" y="3410013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400"/>
              <a:buFont typeface="Roboto Light"/>
              <a:buNone/>
              <a:defRPr sz="1400">
                <a:solidFill>
                  <a:srgbClr val="06038D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2800"/>
              <a:buNone/>
              <a:defRPr sz="2800">
                <a:solidFill>
                  <a:srgbClr val="06038D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2800"/>
              <a:buNone/>
              <a:defRPr sz="2800">
                <a:solidFill>
                  <a:srgbClr val="06038D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2800"/>
              <a:buNone/>
              <a:defRPr sz="2800">
                <a:solidFill>
                  <a:srgbClr val="06038D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2800"/>
              <a:buNone/>
              <a:defRPr sz="2800">
                <a:solidFill>
                  <a:srgbClr val="06038D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2800"/>
              <a:buNone/>
              <a:defRPr sz="2800">
                <a:solidFill>
                  <a:srgbClr val="06038D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2800"/>
              <a:buNone/>
              <a:defRPr sz="2800">
                <a:solidFill>
                  <a:srgbClr val="06038D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2800"/>
              <a:buNone/>
              <a:defRPr sz="2800">
                <a:solidFill>
                  <a:srgbClr val="06038D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2800"/>
              <a:buNone/>
              <a:defRPr sz="2800">
                <a:solidFill>
                  <a:srgbClr val="06038D"/>
                </a:solidFill>
              </a:defRPr>
            </a:lvl9pPr>
          </a:lstStyle>
          <a:p>
            <a:endParaRPr/>
          </a:p>
        </p:txBody>
      </p:sp>
      <p:pic>
        <p:nvPicPr>
          <p:cNvPr id="124" name="Google Shape;124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78738" y="1344275"/>
            <a:ext cx="243675" cy="46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04">
  <p:cSld name="TITLE_3_1_1_1">
    <p:bg>
      <p:bgPr>
        <a:solidFill>
          <a:srgbClr val="E4D5D3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9"/>
          <p:cNvSpPr txBox="1">
            <a:spLocks noGrp="1"/>
          </p:cNvSpPr>
          <p:nvPr>
            <p:ph type="ctrTitle"/>
          </p:nvPr>
        </p:nvSpPr>
        <p:spPr>
          <a:xfrm>
            <a:off x="311700" y="1999070"/>
            <a:ext cx="8520600" cy="124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2900"/>
              <a:buFont typeface="Roboto"/>
              <a:buNone/>
              <a:defRPr sz="2900" b="1">
                <a:solidFill>
                  <a:srgbClr val="06038D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5200"/>
              <a:buNone/>
              <a:defRPr sz="5200">
                <a:solidFill>
                  <a:srgbClr val="06038D"/>
                </a:solidFill>
              </a:defRPr>
            </a:lvl9pPr>
          </a:lstStyle>
          <a:p>
            <a:endParaRPr/>
          </a:p>
        </p:txBody>
      </p:sp>
      <p:sp>
        <p:nvSpPr>
          <p:cNvPr id="127" name="Google Shape;127;p29"/>
          <p:cNvSpPr txBox="1">
            <a:spLocks noGrp="1"/>
          </p:cNvSpPr>
          <p:nvPr>
            <p:ph type="subTitle" idx="1"/>
          </p:nvPr>
        </p:nvSpPr>
        <p:spPr>
          <a:xfrm>
            <a:off x="311700" y="3410013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1400"/>
              <a:buFont typeface="Roboto Light"/>
              <a:buNone/>
              <a:defRPr sz="1400">
                <a:solidFill>
                  <a:srgbClr val="06038D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2800"/>
              <a:buNone/>
              <a:defRPr sz="2800">
                <a:solidFill>
                  <a:srgbClr val="06038D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2800"/>
              <a:buNone/>
              <a:defRPr sz="2800">
                <a:solidFill>
                  <a:srgbClr val="06038D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2800"/>
              <a:buNone/>
              <a:defRPr sz="2800">
                <a:solidFill>
                  <a:srgbClr val="06038D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2800"/>
              <a:buNone/>
              <a:defRPr sz="2800">
                <a:solidFill>
                  <a:srgbClr val="06038D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2800"/>
              <a:buNone/>
              <a:defRPr sz="2800">
                <a:solidFill>
                  <a:srgbClr val="06038D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2800"/>
              <a:buNone/>
              <a:defRPr sz="2800">
                <a:solidFill>
                  <a:srgbClr val="06038D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2800"/>
              <a:buNone/>
              <a:defRPr sz="2800">
                <a:solidFill>
                  <a:srgbClr val="06038D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ts val="2800"/>
              <a:buNone/>
              <a:defRPr sz="2800">
                <a:solidFill>
                  <a:srgbClr val="06038D"/>
                </a:solidFill>
              </a:defRPr>
            </a:lvl9pPr>
          </a:lstStyle>
          <a:p>
            <a:endParaRPr/>
          </a:p>
        </p:txBody>
      </p:sp>
      <p:pic>
        <p:nvPicPr>
          <p:cNvPr id="128" name="Google Shape;128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78738" y="1344275"/>
            <a:ext cx="243675" cy="46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dark-2">
    <p:bg>
      <p:bgPr>
        <a:solidFill>
          <a:srgbClr val="06038D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29950"/>
            <a:ext cx="8520600" cy="30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63" r:id="rId3"/>
    <p:sldLayoutId id="2147483668" r:id="rId4"/>
    <p:sldLayoutId id="2147483669" r:id="rId5"/>
    <p:sldLayoutId id="2147483670" r:id="rId6"/>
    <p:sldLayoutId id="2147483671" r:id="rId7"/>
    <p:sldLayoutId id="2147483674" r:id="rId8"/>
    <p:sldLayoutId id="2147483675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0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D5D3"/>
        </a:solidFill>
        <a:effectLst/>
      </p:bgPr>
    </p:bg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fd9041aaba_0_7"/>
          <p:cNvSpPr txBox="1">
            <a:spLocks noGrp="1"/>
          </p:cNvSpPr>
          <p:nvPr>
            <p:ph type="ctrTitle"/>
          </p:nvPr>
        </p:nvSpPr>
        <p:spPr>
          <a:xfrm>
            <a:off x="538072" y="747783"/>
            <a:ext cx="5488234" cy="2269559"/>
          </a:xfrm>
          <a:prstGeom prst="rect">
            <a:avLst/>
          </a:prstGeom>
        </p:spPr>
        <p:txBody>
          <a:bodyPr spcFirstLastPara="1" wrap="square" lIns="68569" tIns="34275" rIns="68569" bIns="34275" anchor="b" anchorCtr="0">
            <a:normAutofit/>
          </a:bodyPr>
          <a:lstStyle/>
          <a:p>
            <a:pPr algn="l">
              <a:lnSpc>
                <a:spcPct val="114000"/>
              </a:lnSpc>
              <a:spcBef>
                <a:spcPts val="3000"/>
              </a:spcBef>
            </a:pPr>
            <a:r>
              <a:rPr lang="hu-HU" sz="3200" b="1" dirty="0"/>
              <a:t>A MOK jövőképe</a:t>
            </a:r>
            <a:r>
              <a:rPr lang="hu-HU" sz="3200" dirty="0"/>
              <a:t>:</a:t>
            </a:r>
            <a:br>
              <a:rPr lang="hu-HU" sz="3200" dirty="0"/>
            </a:br>
            <a:br>
              <a:rPr lang="hu-HU" sz="2000" dirty="0"/>
            </a:br>
            <a:r>
              <a:rPr lang="hu-HU" sz="3200" b="1" dirty="0"/>
              <a:t>Célok - álmok - megoldások</a:t>
            </a:r>
            <a:endParaRPr sz="4800" dirty="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7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dirty="0"/>
              <a:t>Agenda</a:t>
            </a:r>
            <a:endParaRPr dirty="0"/>
          </a:p>
        </p:txBody>
      </p:sp>
      <p:sp>
        <p:nvSpPr>
          <p:cNvPr id="227" name="Google Shape;227;p4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2400"/>
              </a:spcBef>
            </a:pPr>
            <a:r>
              <a:rPr lang="hu-HU" b="1" dirty="0"/>
              <a:t>A MOK jövőképe</a:t>
            </a:r>
          </a:p>
          <a:p>
            <a:pPr>
              <a:spcBef>
                <a:spcPts val="2400"/>
              </a:spcBef>
            </a:pPr>
            <a:r>
              <a:rPr lang="hu-HU" sz="1800" b="1" dirty="0">
                <a:solidFill>
                  <a:schemeClr val="tx1">
                    <a:lumMod val="50000"/>
                  </a:schemeClr>
                </a:solidFill>
              </a:rPr>
              <a:t>Szakmai szerepének erősítése </a:t>
            </a:r>
          </a:p>
          <a:p>
            <a:pPr>
              <a:spcBef>
                <a:spcPts val="2400"/>
              </a:spcBef>
            </a:pPr>
            <a:r>
              <a:rPr lang="hu-HU" b="1" dirty="0">
                <a:solidFill>
                  <a:schemeClr val="tx1">
                    <a:lumMod val="50000"/>
                  </a:schemeClr>
                </a:solidFill>
              </a:rPr>
              <a:t>A MOK javasolt új szervezete</a:t>
            </a:r>
            <a:endParaRPr lang="hu-HU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28" name="Google Shape;228;p47"/>
          <p:cNvSpPr/>
          <p:nvPr/>
        </p:nvSpPr>
        <p:spPr>
          <a:xfrm>
            <a:off x="0" y="1408686"/>
            <a:ext cx="273300" cy="279000"/>
          </a:xfrm>
          <a:prstGeom prst="homePlate">
            <a:avLst>
              <a:gd name="adj" fmla="val 50000"/>
            </a:avLst>
          </a:prstGeom>
          <a:solidFill>
            <a:srgbClr val="06038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5A95C1E-A996-AD59-C619-6EB4BC25AB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A MOK jövőképe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5E89C598-58F1-0474-B09D-775F1FA050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hu-HU" sz="1600" dirty="0"/>
              <a:t>A MOK egy </a:t>
            </a:r>
            <a:r>
              <a:rPr lang="hu-HU" sz="1600" b="1" dirty="0"/>
              <a:t>erős önkormányzatisággal rendelkező független szakmai köztestület</a:t>
            </a:r>
            <a:r>
              <a:rPr lang="hu-HU" sz="1600" dirty="0"/>
              <a:t>, amelyik </a:t>
            </a:r>
          </a:p>
          <a:p>
            <a:pPr lvl="1">
              <a:lnSpc>
                <a:spcPct val="110000"/>
              </a:lnSpc>
            </a:pPr>
            <a:r>
              <a:rPr lang="hu-HU" sz="1500" dirty="0"/>
              <a:t>az egészségpolitika megkerülhetetlen szereplője,</a:t>
            </a:r>
          </a:p>
          <a:p>
            <a:pPr lvl="1">
              <a:lnSpc>
                <a:spcPct val="110000"/>
              </a:lnSpc>
            </a:pPr>
            <a:r>
              <a:rPr lang="hu-HU" sz="1500" dirty="0"/>
              <a:t>hatékony kollektív érdekvédelmet folytat, de egyéni jogsegélyt is nyújt,</a:t>
            </a:r>
          </a:p>
          <a:p>
            <a:pPr lvl="1">
              <a:lnSpc>
                <a:spcPct val="110000"/>
              </a:lnSpc>
            </a:pPr>
            <a:r>
              <a:rPr lang="hu-HU" sz="1500" dirty="0"/>
              <a:t>kiharcolja az orvososok számára a tisztességes polgári léthez szükséges jövedelmet</a:t>
            </a:r>
          </a:p>
          <a:p>
            <a:pPr lvl="1">
              <a:lnSpc>
                <a:spcPct val="110000"/>
              </a:lnSpc>
            </a:pPr>
            <a:r>
              <a:rPr lang="hu-HU" sz="1500" dirty="0"/>
              <a:t>minőségi tagi szolgáltatásokat biztosít.</a:t>
            </a:r>
          </a:p>
          <a:p>
            <a:pPr lvl="0">
              <a:spcBef>
                <a:spcPts val="1200"/>
              </a:spcBef>
            </a:pPr>
            <a:r>
              <a:rPr lang="hu-HU" sz="1600" dirty="0"/>
              <a:t>A megújult szervezet egyrészt a szakmaiság megerősítését, másrészt a tagság nagyobb arányú bevonását célozza. ( MOK működési hatékonyságának javítása.)</a:t>
            </a:r>
          </a:p>
          <a:p>
            <a:pPr lvl="1"/>
            <a:endParaRPr lang="hu-HU" sz="1600" dirty="0"/>
          </a:p>
        </p:txBody>
      </p:sp>
    </p:spTree>
    <p:extLst>
      <p:ext uri="{BB962C8B-B14F-4D97-AF65-F5344CB8AC3E}">
        <p14:creationId xmlns:p14="http://schemas.microsoft.com/office/powerpoint/2010/main" val="1376975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rtlCol="0" anchor="b" anchorCtr="0">
            <a:normAutofit/>
          </a:bodyPr>
          <a:lstStyle/>
          <a:p>
            <a:pPr>
              <a:lnSpc>
                <a:spcPct val="85000"/>
              </a:lnSpc>
              <a:buClr>
                <a:srgbClr val="4C661A"/>
              </a:buClr>
              <a:buSzPts val="4000"/>
            </a:pPr>
            <a:r>
              <a:rPr lang="hu-HU" sz="2400" dirty="0">
                <a:latin typeface="Calibri"/>
                <a:ea typeface="Calibri"/>
                <a:cs typeface="Calibri"/>
                <a:sym typeface="Calibri"/>
              </a:rPr>
              <a:t>A Magyar Orvosi Kamara vezetésének célja</a:t>
            </a:r>
            <a:endParaRPr sz="1800" dirty="0"/>
          </a:p>
        </p:txBody>
      </p:sp>
      <p:sp>
        <p:nvSpPr>
          <p:cNvPr id="142" name="Google Shape;142;p3"/>
          <p:cNvSpPr txBox="1">
            <a:spLocks noGrp="1"/>
          </p:cNvSpPr>
          <p:nvPr>
            <p:ph type="body" idx="1"/>
          </p:nvPr>
        </p:nvSpPr>
        <p:spPr>
          <a:xfrm>
            <a:off x="311700" y="1135487"/>
            <a:ext cx="8520600" cy="3227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rtlCol="0" anchor="t" anchorCtr="0">
            <a:normAutofit fontScale="92500" lnSpcReduction="20000"/>
          </a:bodyPr>
          <a:lstStyle/>
          <a:p>
            <a:pPr marL="270272" indent="-270272">
              <a:lnSpc>
                <a:spcPct val="90000"/>
              </a:lnSpc>
              <a:spcBef>
                <a:spcPts val="600"/>
              </a:spcBef>
              <a:buSzPts val="2400"/>
              <a:buChar char="•"/>
            </a:pPr>
            <a:r>
              <a:rPr lang="hu-HU" sz="2000" b="1" dirty="0">
                <a:latin typeface="Calibri"/>
                <a:cs typeface="Calibri"/>
                <a:sym typeface="Calibri"/>
              </a:rPr>
              <a:t>Célok a programunkban </a:t>
            </a:r>
            <a:endParaRPr sz="2000" b="1" dirty="0">
              <a:latin typeface="Calibri"/>
              <a:cs typeface="Calibri"/>
              <a:sym typeface="Montserrat SemiBold"/>
            </a:endParaRPr>
          </a:p>
          <a:p>
            <a:pPr marL="473869" lvl="1" indent="-203597">
              <a:lnSpc>
                <a:spcPct val="110000"/>
              </a:lnSpc>
              <a:spcBef>
                <a:spcPts val="600"/>
              </a:spcBef>
              <a:buSzPts val="2200"/>
              <a:buChar char="◦"/>
            </a:pPr>
            <a:r>
              <a:rPr lang="hu-HU" sz="1600" b="1" dirty="0">
                <a:latin typeface="Calibri"/>
                <a:cs typeface="Calibri"/>
                <a:sym typeface="Calibri"/>
              </a:rPr>
              <a:t>A szakma megbecsültségének, presztízsének visszaállítása</a:t>
            </a:r>
            <a:r>
              <a:rPr lang="hu-HU" sz="1600" dirty="0">
                <a:latin typeface="Calibri"/>
                <a:cs typeface="Calibri"/>
                <a:sym typeface="Calibri"/>
              </a:rPr>
              <a:t>,</a:t>
            </a:r>
          </a:p>
          <a:p>
            <a:pPr marL="473869" lvl="1" indent="-203597">
              <a:lnSpc>
                <a:spcPct val="110000"/>
              </a:lnSpc>
              <a:spcBef>
                <a:spcPts val="600"/>
              </a:spcBef>
              <a:buSzPts val="2200"/>
              <a:buChar char="◦"/>
            </a:pPr>
            <a:r>
              <a:rPr lang="hu-HU" sz="1600" dirty="0">
                <a:latin typeface="Calibri"/>
                <a:cs typeface="Calibri"/>
                <a:sym typeface="Calibri"/>
              </a:rPr>
              <a:t>együttműködés egy fenntartható, </a:t>
            </a:r>
            <a:r>
              <a:rPr lang="hu-HU" sz="1600" b="1" dirty="0">
                <a:latin typeface="Calibri"/>
                <a:cs typeface="Calibri"/>
                <a:sym typeface="Calibri"/>
              </a:rPr>
              <a:t>igazságos hozzáférést biztosító, betegbiztonságot garantáló, hálapénzmentes egészségügy</a:t>
            </a:r>
            <a:r>
              <a:rPr lang="hu-HU" sz="1600" dirty="0">
                <a:latin typeface="Calibri"/>
                <a:cs typeface="Calibri"/>
                <a:sym typeface="Calibri"/>
              </a:rPr>
              <a:t> kialakításában, </a:t>
            </a:r>
            <a:endParaRPr sz="1600" dirty="0">
              <a:latin typeface="Calibri"/>
              <a:cs typeface="Calibri"/>
              <a:sym typeface="Montserrat SemiBold"/>
            </a:endParaRPr>
          </a:p>
          <a:p>
            <a:pPr marL="473869" lvl="1" indent="-203597">
              <a:lnSpc>
                <a:spcPct val="110000"/>
              </a:lnSpc>
              <a:spcBef>
                <a:spcPts val="600"/>
              </a:spcBef>
              <a:buSzPts val="2200"/>
              <a:buChar char="◦"/>
            </a:pPr>
            <a:r>
              <a:rPr lang="hu-HU" sz="1600" dirty="0">
                <a:latin typeface="Calibri"/>
                <a:cs typeface="Calibri"/>
                <a:sym typeface="Calibri"/>
              </a:rPr>
              <a:t>amelyben </a:t>
            </a:r>
            <a:r>
              <a:rPr lang="hu-HU" sz="1600" b="1" dirty="0">
                <a:latin typeface="Calibri"/>
                <a:cs typeface="Calibri"/>
                <a:sym typeface="Calibri"/>
              </a:rPr>
              <a:t>az orvosok egy munkahelyről, önkizsákmányolás és családjuk elhanyagolása nélkül tudják megteremteni </a:t>
            </a:r>
            <a:r>
              <a:rPr lang="hu-HU" sz="1600" dirty="0">
                <a:latin typeface="Calibri"/>
                <a:cs typeface="Calibri"/>
                <a:sym typeface="Calibri"/>
              </a:rPr>
              <a:t>a hivatásuk presztízsének megfelelő </a:t>
            </a:r>
            <a:r>
              <a:rPr lang="hu-HU" sz="1600" b="1" dirty="0">
                <a:latin typeface="Calibri"/>
                <a:cs typeface="Calibri"/>
                <a:sym typeface="Calibri"/>
              </a:rPr>
              <a:t>megélhetés anyagi feltételeit</a:t>
            </a:r>
            <a:r>
              <a:rPr lang="hu-HU" sz="1600" dirty="0">
                <a:latin typeface="Calibri"/>
                <a:cs typeface="Calibri"/>
                <a:sym typeface="Calibri"/>
              </a:rPr>
              <a:t>.</a:t>
            </a:r>
            <a:endParaRPr sz="1600" dirty="0">
              <a:latin typeface="Calibri"/>
              <a:cs typeface="Calibri"/>
              <a:sym typeface="Calibri"/>
            </a:endParaRPr>
          </a:p>
          <a:p>
            <a:pPr marL="270272" indent="-270272">
              <a:lnSpc>
                <a:spcPct val="134000"/>
              </a:lnSpc>
              <a:spcBef>
                <a:spcPts val="1200"/>
              </a:spcBef>
              <a:buSzPts val="2400"/>
              <a:buFont typeface="Cormorant Garamond"/>
              <a:buChar char="•"/>
            </a:pPr>
            <a:r>
              <a:rPr lang="hu-HU" sz="2000" b="1" dirty="0">
                <a:latin typeface="Calibri"/>
                <a:cs typeface="Calibri"/>
                <a:sym typeface="Calibri"/>
              </a:rPr>
              <a:t>Ehhez elengedhetetlen</a:t>
            </a:r>
            <a:endParaRPr sz="2000" b="1" dirty="0">
              <a:latin typeface="Calibri"/>
              <a:cs typeface="Calibri"/>
              <a:sym typeface="Montserrat SemiBold"/>
            </a:endParaRPr>
          </a:p>
          <a:p>
            <a:pPr marL="473869" lvl="1" indent="-203597">
              <a:lnSpc>
                <a:spcPct val="110000"/>
              </a:lnSpc>
              <a:spcBef>
                <a:spcPts val="600"/>
              </a:spcBef>
              <a:buSzPts val="2200"/>
              <a:buFont typeface="Cormorant Garamond"/>
              <a:buChar char="◦"/>
            </a:pPr>
            <a:r>
              <a:rPr lang="hu-HU" sz="1600" dirty="0">
                <a:latin typeface="Calibri"/>
                <a:cs typeface="Calibri"/>
                <a:sym typeface="Calibri"/>
              </a:rPr>
              <a:t>A tisztességes </a:t>
            </a:r>
            <a:r>
              <a:rPr lang="hu-HU" sz="1600" b="1" dirty="0">
                <a:latin typeface="Calibri"/>
                <a:cs typeface="Calibri"/>
                <a:sym typeface="Calibri"/>
              </a:rPr>
              <a:t>polgári létet biztosító jövedelem elérése és a hálapénz betiltása</a:t>
            </a:r>
            <a:r>
              <a:rPr lang="hu-HU" sz="1600" dirty="0">
                <a:latin typeface="Calibri"/>
                <a:cs typeface="Calibri"/>
                <a:sym typeface="Calibri"/>
              </a:rPr>
              <a:t>,</a:t>
            </a:r>
          </a:p>
          <a:p>
            <a:pPr marL="473869" lvl="1" indent="-203597">
              <a:lnSpc>
                <a:spcPct val="110000"/>
              </a:lnSpc>
              <a:spcBef>
                <a:spcPts val="600"/>
              </a:spcBef>
              <a:buSzPts val="2200"/>
              <a:buFont typeface="Cormorant Garamond"/>
              <a:buChar char="◦"/>
            </a:pPr>
            <a:r>
              <a:rPr lang="hu-HU" sz="1600" b="1" dirty="0">
                <a:latin typeface="Calibri"/>
                <a:cs typeface="Calibri"/>
                <a:sym typeface="Calibri"/>
              </a:rPr>
              <a:t>a MOK újrapozícionálása, </a:t>
            </a:r>
            <a:r>
              <a:rPr lang="hu-HU" sz="1600" dirty="0">
                <a:latin typeface="Calibri"/>
                <a:cs typeface="Calibri"/>
                <a:sym typeface="Calibri"/>
              </a:rPr>
              <a:t>szakmai köztestületi jellegének erősítése,</a:t>
            </a:r>
            <a:endParaRPr sz="1600" dirty="0">
              <a:latin typeface="Calibri"/>
              <a:cs typeface="Calibri"/>
              <a:sym typeface="Montserrat SemiBold"/>
            </a:endParaRPr>
          </a:p>
          <a:p>
            <a:pPr marL="473869" lvl="1" indent="-203597">
              <a:lnSpc>
                <a:spcPct val="110000"/>
              </a:lnSpc>
              <a:spcBef>
                <a:spcPts val="600"/>
              </a:spcBef>
              <a:buSzPts val="2200"/>
              <a:buFont typeface="Cormorant Garamond"/>
              <a:buChar char="◦"/>
            </a:pPr>
            <a:r>
              <a:rPr lang="hu-HU" sz="1600" b="1" dirty="0">
                <a:latin typeface="Calibri"/>
                <a:cs typeface="Calibri"/>
                <a:sym typeface="Calibri"/>
              </a:rPr>
              <a:t>az elvesztett jogosítványok visszaszerzése</a:t>
            </a:r>
            <a:r>
              <a:rPr lang="hu-HU" sz="1600" dirty="0">
                <a:latin typeface="Calibri"/>
                <a:cs typeface="Calibri"/>
                <a:sym typeface="Calibri"/>
              </a:rPr>
              <a:t>, újak(pl. szakmai kollégium működtetése) szerzése, </a:t>
            </a:r>
          </a:p>
          <a:p>
            <a:pPr marL="473869" lvl="1" indent="-203597">
              <a:lnSpc>
                <a:spcPct val="110000"/>
              </a:lnSpc>
              <a:spcBef>
                <a:spcPts val="600"/>
              </a:spcBef>
              <a:buSzPts val="2200"/>
              <a:buFont typeface="Cormorant Garamond"/>
              <a:buChar char="◦"/>
            </a:pPr>
            <a:r>
              <a:rPr lang="hu-HU" sz="1600" b="1" dirty="0">
                <a:latin typeface="Calibri"/>
                <a:cs typeface="Calibri"/>
                <a:sym typeface="Calibri"/>
              </a:rPr>
              <a:t>A </a:t>
            </a:r>
            <a:r>
              <a:rPr lang="hu-HU" sz="1600" b="1">
                <a:latin typeface="Calibri"/>
                <a:cs typeface="Calibri"/>
                <a:sym typeface="Calibri"/>
              </a:rPr>
              <a:t>MOK szervezeti-működési </a:t>
            </a:r>
            <a:r>
              <a:rPr lang="hu-HU" sz="1600" b="1" dirty="0">
                <a:latin typeface="Calibri"/>
                <a:cs typeface="Calibri"/>
                <a:sym typeface="Calibri"/>
              </a:rPr>
              <a:t>modernizálása.</a:t>
            </a:r>
            <a:endParaRPr sz="1600" b="1" dirty="0">
              <a:latin typeface="Calibri"/>
              <a:cs typeface="Calibri"/>
              <a:sym typeface="Montserrat SemiBold"/>
            </a:endParaRPr>
          </a:p>
          <a:p>
            <a:pPr marL="270272" indent="-117872">
              <a:lnSpc>
                <a:spcPct val="90000"/>
              </a:lnSpc>
              <a:spcBef>
                <a:spcPts val="1200"/>
              </a:spcBef>
              <a:buSzPts val="3200"/>
              <a:buNone/>
            </a:pPr>
            <a:endParaRPr sz="2000" dirty="0"/>
          </a:p>
        </p:txBody>
      </p:sp>
      <p:sp>
        <p:nvSpPr>
          <p:cNvPr id="143" name="Google Shape;143;p3"/>
          <p:cNvSpPr txBox="1"/>
          <p:nvPr/>
        </p:nvSpPr>
        <p:spPr>
          <a:xfrm>
            <a:off x="7901171" y="4362556"/>
            <a:ext cx="638636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hu-HU" sz="135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(2019.)</a:t>
            </a:r>
            <a:endParaRPr sz="105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92CD859-6975-0AA9-3CDB-ED37D3B2AE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A szakma megbecsültsége, </a:t>
            </a:r>
            <a:r>
              <a:rPr lang="hu-HU" sz="2800" b="1" dirty="0">
                <a:latin typeface="Calibri"/>
                <a:cs typeface="Calibri"/>
                <a:sym typeface="Calibri"/>
              </a:rPr>
              <a:t>presztízse</a:t>
            </a:r>
            <a:endParaRPr lang="hu-HU" dirty="0"/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EAA5848C-23AC-0891-D1EC-3FD0C3AD7C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>
              <a:spcBef>
                <a:spcPts val="1200"/>
              </a:spcBef>
            </a:pPr>
            <a:r>
              <a:rPr lang="hu-HU" dirty="0"/>
              <a:t>Az orvosi hivatás társadalmi megítélése a rendszerváltozás során leértékelődött. Ahhoz, hogy ez megváltozzon, az alábbiakra van szükség:</a:t>
            </a:r>
          </a:p>
          <a:p>
            <a:pPr lvl="1"/>
            <a:r>
              <a:rPr lang="hu-HU" sz="1600" dirty="0"/>
              <a:t>Tisztességes, a </a:t>
            </a:r>
            <a:r>
              <a:rPr lang="hu-HU" sz="1600" b="1" dirty="0"/>
              <a:t>polgári létet biztosító jövedelem </a:t>
            </a:r>
            <a:r>
              <a:rPr lang="hu-HU" sz="1600" dirty="0"/>
              <a:t>(mindenki annyit is ér …)</a:t>
            </a:r>
          </a:p>
          <a:p>
            <a:pPr lvl="1"/>
            <a:r>
              <a:rPr lang="hu-HU" sz="1600" b="1" dirty="0"/>
              <a:t>Szakmai hitelesség </a:t>
            </a:r>
          </a:p>
          <a:p>
            <a:pPr lvl="1"/>
            <a:r>
              <a:rPr lang="hu-HU" sz="1600" b="1" dirty="0"/>
              <a:t>Az etikai rendszer, </a:t>
            </a:r>
            <a:r>
              <a:rPr lang="hu-HU" sz="1600" dirty="0"/>
              <a:t>a nyilvános önkontroll </a:t>
            </a:r>
            <a:r>
              <a:rPr lang="hu-HU" sz="1600" b="1" dirty="0"/>
              <a:t>megerősítése</a:t>
            </a:r>
          </a:p>
          <a:p>
            <a:pPr lvl="1"/>
            <a:r>
              <a:rPr lang="hu-HU" sz="1600" b="1" dirty="0"/>
              <a:t>A vezető értelmiségi szerep erősítése </a:t>
            </a:r>
            <a:r>
              <a:rPr lang="hu-HU" sz="1600" dirty="0"/>
              <a:t>(értelmiségi, nem szakértelmiség volt az orvos</a:t>
            </a:r>
            <a:r>
              <a:rPr lang="hu-HU" dirty="0"/>
              <a:t>)</a:t>
            </a:r>
          </a:p>
          <a:p>
            <a:pPr>
              <a:spcBef>
                <a:spcPts val="1200"/>
              </a:spcBef>
            </a:pPr>
            <a:r>
              <a:rPr lang="hu-HU" dirty="0"/>
              <a:t>A bérezés már alkalmas erre (az idős kollegák miniszteri fizetést kapnak).</a:t>
            </a:r>
          </a:p>
          <a:p>
            <a:pPr>
              <a:spcBef>
                <a:spcPts val="1200"/>
              </a:spcBef>
            </a:pPr>
            <a:r>
              <a:rPr lang="hu-HU" dirty="0"/>
              <a:t>A visszaszerezni kívánt kompetenciák alapozzák meg a szakmai hitelességet.</a:t>
            </a:r>
          </a:p>
          <a:p>
            <a:pPr>
              <a:spcBef>
                <a:spcPts val="1200"/>
              </a:spcBef>
            </a:pPr>
            <a:r>
              <a:rPr lang="hu-HU" dirty="0"/>
              <a:t>Az etikai rendszer megújítása elkezdődött.</a:t>
            </a:r>
          </a:p>
          <a:p>
            <a:pPr>
              <a:spcBef>
                <a:spcPts val="1200"/>
              </a:spcBef>
            </a:pPr>
            <a:r>
              <a:rPr lang="hu-HU" dirty="0"/>
              <a:t>A most induló MOK kultúra rovat és a MOK galéria erősíteni akarja a klasszikus értelmiségi szerepet (alkotók, mecénások, értékteremtők és értékőrzők  bemutatása)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41507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F7F1F00-459E-B2E7-B8B2-EB92D0BE79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>
              <a:lnSpc>
                <a:spcPct val="85000"/>
              </a:lnSpc>
            </a:pPr>
            <a:r>
              <a:rPr lang="hu-HU" sz="2400" dirty="0"/>
              <a:t>A béremelés és a hálapénz eltörlés kapcsán vonzóbb lett az orvosi hivatás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65BE616D-C11C-1004-92D6-4F2455FA96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7363141"/>
              </p:ext>
            </p:extLst>
          </p:nvPr>
        </p:nvGraphicFramePr>
        <p:xfrm>
          <a:off x="537029" y="1342571"/>
          <a:ext cx="7155543" cy="3356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3367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100ede5ed4c_0_18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68569" tIns="34275" rIns="68569" bIns="34275" anchor="b" anchorCtr="0">
            <a:normAutofit/>
          </a:bodyPr>
          <a:lstStyle/>
          <a:p>
            <a:r>
              <a:rPr lang="hu-HU" dirty="0"/>
              <a:t>ETIKA – a bizalom helyreállítása</a:t>
            </a:r>
            <a:endParaRPr dirty="0"/>
          </a:p>
        </p:txBody>
      </p:sp>
      <p:sp>
        <p:nvSpPr>
          <p:cNvPr id="316" name="Google Shape;316;g100ede5ed4c_0_18"/>
          <p:cNvSpPr txBox="1">
            <a:spLocks noGrp="1"/>
          </p:cNvSpPr>
          <p:nvPr>
            <p:ph type="body" idx="1"/>
          </p:nvPr>
        </p:nvSpPr>
        <p:spPr>
          <a:xfrm>
            <a:off x="311700" y="1032121"/>
            <a:ext cx="8520600" cy="3394544"/>
          </a:xfrm>
          <a:prstGeom prst="rect">
            <a:avLst/>
          </a:prstGeom>
        </p:spPr>
        <p:txBody>
          <a:bodyPr spcFirstLastPara="1" wrap="square" lIns="0" tIns="34275" rIns="0" bIns="34275" anchor="t" anchorCtr="0">
            <a:normAutofit/>
          </a:bodyPr>
          <a:lstStyle/>
          <a:p>
            <a:pPr marL="285750" indent="-285750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hu-HU" sz="1400" dirty="0"/>
              <a:t>A MOK régi adóssága az etikai rendszer megújítása. Egyszerre kell:</a:t>
            </a:r>
            <a:endParaRPr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200" dirty="0"/>
              <a:t>a hivatás kollektív becsületét védeni (a mundér becsületének védelme helyett),</a:t>
            </a:r>
            <a:endParaRPr sz="12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200" dirty="0"/>
              <a:t>a kollégákat védeni az alaptalan támadások ellen,</a:t>
            </a:r>
            <a:endParaRPr sz="12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200" dirty="0"/>
              <a:t>biztosítani a betegek jogainak érvényesülését.</a:t>
            </a:r>
            <a:endParaRPr sz="1200" dirty="0"/>
          </a:p>
          <a:p>
            <a:pPr marL="285750" indent="-285750">
              <a:lnSpc>
                <a:spcPct val="95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hu-HU" sz="1400" dirty="0"/>
              <a:t>Tudnunk kell, hogy változik a társadalmi környezet, a nyilvánosság szerepe.</a:t>
            </a:r>
            <a:endParaRPr sz="1400" dirty="0"/>
          </a:p>
          <a:p>
            <a:pPr marL="285750" indent="-285750">
              <a:lnSpc>
                <a:spcPct val="95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hu-HU" sz="1400" dirty="0"/>
              <a:t>A bizalom továbbra is a gyógyítás legfontosabb eleme, de</a:t>
            </a:r>
            <a:endParaRPr sz="1400" dirty="0"/>
          </a:p>
          <a:p>
            <a:pPr marL="742950" lvl="1" indent="-285750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hu-HU" sz="1200" dirty="0"/>
              <a:t>a feltétlen (viszonyból fakadó) bizalom helyett a kiérdemelt bizalomra kell alapoznunk.</a:t>
            </a:r>
          </a:p>
          <a:p>
            <a:pPr marL="285750" indent="-285750">
              <a:lnSpc>
                <a:spcPct val="95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hu-HU" sz="1400" dirty="0"/>
              <a:t>Az etikai eljárások igen vontatottak, és nagyon szűk a nyilvánosságuk. Ezért:</a:t>
            </a:r>
          </a:p>
          <a:p>
            <a:pPr marL="742950" lvl="1" indent="-285750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hu-HU" sz="1200" dirty="0"/>
              <a:t>nincs elég visszatartó erejük,</a:t>
            </a:r>
          </a:p>
          <a:p>
            <a:pPr marL="742950" lvl="1" indent="-285750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hu-HU" sz="1200" dirty="0"/>
              <a:t>a közvélemény szemében a „holló a hollónak nem vájja ki a szemét” elvet erősítik.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7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dirty="0"/>
              <a:t>Agenda</a:t>
            </a:r>
            <a:endParaRPr dirty="0"/>
          </a:p>
        </p:txBody>
      </p:sp>
      <p:sp>
        <p:nvSpPr>
          <p:cNvPr id="227" name="Google Shape;227;p4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2400"/>
              </a:spcBef>
            </a:pPr>
            <a:r>
              <a:rPr lang="hu-HU" b="1" dirty="0">
                <a:solidFill>
                  <a:schemeClr val="tx1">
                    <a:lumMod val="50000"/>
                  </a:schemeClr>
                </a:solidFill>
              </a:rPr>
              <a:t>A MOK jövőképe</a:t>
            </a:r>
          </a:p>
          <a:p>
            <a:pPr>
              <a:spcBef>
                <a:spcPts val="2400"/>
              </a:spcBef>
            </a:pPr>
            <a:r>
              <a:rPr lang="hu-HU" b="1" dirty="0"/>
              <a:t>Helye a szakmai érdekképviseletben</a:t>
            </a:r>
          </a:p>
          <a:p>
            <a:pPr>
              <a:spcBef>
                <a:spcPts val="2400"/>
              </a:spcBef>
            </a:pPr>
            <a:r>
              <a:rPr lang="hu-HU" b="1" dirty="0">
                <a:solidFill>
                  <a:schemeClr val="tx1">
                    <a:lumMod val="50000"/>
                  </a:schemeClr>
                </a:solidFill>
              </a:rPr>
              <a:t>a MOK javasolt új szervezete</a:t>
            </a:r>
            <a:endParaRPr lang="hu-HU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28" name="Google Shape;228;p47"/>
          <p:cNvSpPr/>
          <p:nvPr/>
        </p:nvSpPr>
        <p:spPr>
          <a:xfrm>
            <a:off x="0" y="2068748"/>
            <a:ext cx="273300" cy="279000"/>
          </a:xfrm>
          <a:prstGeom prst="homePlate">
            <a:avLst>
              <a:gd name="adj" fmla="val 50000"/>
            </a:avLst>
          </a:prstGeom>
          <a:solidFill>
            <a:srgbClr val="06038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50222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0508F84-8584-79A4-AF3C-B86EB15069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Alapvetés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57200007-4DF2-18EA-82BC-C8EF94F772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5327" y="989731"/>
            <a:ext cx="8586973" cy="3227069"/>
          </a:xfrm>
        </p:spPr>
        <p:txBody>
          <a:bodyPr>
            <a:normAutofit fontScale="85000" lnSpcReduction="10000"/>
          </a:bodyPr>
          <a:lstStyle/>
          <a:p>
            <a:pPr>
              <a:spcBef>
                <a:spcPts val="1200"/>
              </a:spcBef>
            </a:pPr>
            <a:r>
              <a:rPr lang="hu-HU" b="1" dirty="0"/>
              <a:t>Egészségpolitika alapvetően értékhierarchia kérdése</a:t>
            </a:r>
            <a:r>
              <a:rPr lang="hu-HU" dirty="0"/>
              <a:t>, ezért alapvetően a (mindenkori) politika kompetenciája és felelősége.</a:t>
            </a:r>
            <a:br>
              <a:rPr lang="hu-HU" dirty="0"/>
            </a:br>
            <a:r>
              <a:rPr lang="hu-HU" dirty="0"/>
              <a:t>A MOK ebben véleményező, befolyásoló szereppel kell, hogy bírjon.</a:t>
            </a:r>
          </a:p>
          <a:p>
            <a:pPr>
              <a:spcBef>
                <a:spcPts val="1200"/>
              </a:spcBef>
            </a:pPr>
            <a:r>
              <a:rPr lang="hu-HU" b="1" dirty="0"/>
              <a:t>A szakmai szabályrendszer fejlesztése </a:t>
            </a:r>
            <a:r>
              <a:rPr lang="hu-HU" dirty="0"/>
              <a:t>viszont</a:t>
            </a:r>
            <a:r>
              <a:rPr lang="hu-HU" b="1" dirty="0"/>
              <a:t> nem politikai kérdés</a:t>
            </a:r>
            <a:r>
              <a:rPr lang="hu-HU" dirty="0"/>
              <a:t>, nem politikai kompetencia. Itt a tudományos bizonyítékokon alapuló tényeknek és az igazságossági szempontoknak kell dominálniuk.</a:t>
            </a:r>
          </a:p>
          <a:p>
            <a:pPr>
              <a:spcBef>
                <a:spcPts val="1200"/>
              </a:spcBef>
            </a:pPr>
            <a:r>
              <a:rPr lang="hu-HU" sz="1800" dirty="0"/>
              <a:t>Ahhoz, hogy az egészségügy szakmai (nem szakpolitikai) szabályozása ciklusokon átívelő, </a:t>
            </a:r>
            <a:r>
              <a:rPr lang="hu-HU" sz="1800" b="1" dirty="0"/>
              <a:t>konzekvens fejlődésű legyen</a:t>
            </a:r>
            <a:r>
              <a:rPr lang="hu-HU" sz="1800" dirty="0"/>
              <a:t>, ennek szabályalkotását távolítani kell a mindenkori politikától.</a:t>
            </a:r>
          </a:p>
          <a:p>
            <a:pPr>
              <a:spcBef>
                <a:spcPts val="1200"/>
              </a:spcBef>
            </a:pPr>
            <a:r>
              <a:rPr lang="hu-HU" dirty="0"/>
              <a:t>Ezért </a:t>
            </a:r>
            <a:r>
              <a:rPr lang="hu-HU" sz="1800" dirty="0"/>
              <a:t>a szakképzést, a szakmai protokollok készítését mint </a:t>
            </a:r>
            <a:r>
              <a:rPr lang="hu-HU" sz="1800" b="1" dirty="0"/>
              <a:t>politikafüggetlen testületnek, a MOK-nak kell szervezni, irányítani.</a:t>
            </a:r>
            <a:r>
              <a:rPr lang="hu-HU" dirty="0"/>
              <a:t> 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47679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fd9041aaba_0_0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68569" tIns="34275" rIns="68569" bIns="34275" anchor="b" anchorCtr="0">
            <a:normAutofit fontScale="90000"/>
          </a:bodyPr>
          <a:lstStyle/>
          <a:p>
            <a:r>
              <a:rPr lang="hu-HU" dirty="0"/>
              <a:t>A kompetenciák visszaszerzésének szükségessége </a:t>
            </a:r>
            <a:endParaRPr dirty="0"/>
          </a:p>
        </p:txBody>
      </p:sp>
      <p:sp>
        <p:nvSpPr>
          <p:cNvPr id="330" name="Google Shape;330;gfd9041aaba_0_0"/>
          <p:cNvSpPr txBox="1">
            <a:spLocks noGrp="1"/>
          </p:cNvSpPr>
          <p:nvPr>
            <p:ph type="body" idx="1"/>
          </p:nvPr>
        </p:nvSpPr>
        <p:spPr>
          <a:xfrm>
            <a:off x="311700" y="989730"/>
            <a:ext cx="8520600" cy="3582270"/>
          </a:xfrm>
          <a:prstGeom prst="rect">
            <a:avLst/>
          </a:prstGeom>
        </p:spPr>
        <p:txBody>
          <a:bodyPr spcFirstLastPara="1" wrap="square" lIns="0" tIns="34275" rIns="0" bIns="34275" anchor="t" anchorCtr="0">
            <a:normAutofit fontScale="92500" lnSpcReduction="20000"/>
          </a:bodyPr>
          <a:lstStyle/>
          <a:p>
            <a:pPr>
              <a:spcBef>
                <a:spcPts val="600"/>
              </a:spcBef>
            </a:pPr>
            <a:r>
              <a:rPr lang="hu-HU" sz="1600" dirty="0"/>
              <a:t>A politikafüggetlen működés feltétele, hogy a MOK működtesse </a:t>
            </a:r>
          </a:p>
          <a:p>
            <a:pPr lvl="1">
              <a:lnSpc>
                <a:spcPct val="115000"/>
              </a:lnSpc>
            </a:pPr>
            <a:r>
              <a:rPr lang="hu-HU" sz="1400" dirty="0"/>
              <a:t>a szakmai kollégiumokat (ettől lesz politikafüggetlen a szakmai szabályozás) és</a:t>
            </a:r>
          </a:p>
          <a:p>
            <a:pPr lvl="1">
              <a:lnSpc>
                <a:spcPct val="115000"/>
              </a:lnSpc>
            </a:pPr>
            <a:r>
              <a:rPr lang="hu-HU" sz="1400" dirty="0"/>
              <a:t>az orvosnyilvántartást (e nélkül nincs rálátásunk az adatokra, folyamatokra).</a:t>
            </a:r>
          </a:p>
          <a:p>
            <a:pPr marL="622300" lvl="1" indent="0">
              <a:lnSpc>
                <a:spcPct val="115000"/>
              </a:lnSpc>
              <a:spcBef>
                <a:spcPts val="1200"/>
              </a:spcBef>
              <a:buNone/>
            </a:pPr>
            <a:r>
              <a:rPr lang="hu-HU" sz="1400" dirty="0"/>
              <a:t>Az orvosnyilvántartás fizikai holléte lényegtelen. Ami a fontos</a:t>
            </a:r>
            <a:r>
              <a:rPr lang="hu-HU" sz="1700" dirty="0"/>
              <a:t>:</a:t>
            </a:r>
          </a:p>
          <a:p>
            <a:pPr lvl="2">
              <a:spcBef>
                <a:spcPts val="600"/>
              </a:spcBef>
            </a:pPr>
            <a:r>
              <a:rPr lang="hu-HU" sz="1300" dirty="0"/>
              <a:t>A MOK-nak korlátozásmentes rálátása legyen az adatokra</a:t>
            </a:r>
          </a:p>
          <a:p>
            <a:pPr lvl="2">
              <a:spcBef>
                <a:spcPts val="600"/>
              </a:spcBef>
            </a:pPr>
            <a:r>
              <a:rPr lang="hu-HU" sz="1300" dirty="0"/>
              <a:t>Automatikus összefűzés legyen az orvosnyilvántartás (MOK) a működési nyilvántartás (OKFŐ) és a működési engedélyek nyilvántartása (ANTSZ) között.</a:t>
            </a:r>
            <a:endParaRPr sz="1300" dirty="0"/>
          </a:p>
          <a:p>
            <a:pPr>
              <a:spcBef>
                <a:spcPts val="1200"/>
              </a:spcBef>
            </a:pPr>
            <a:r>
              <a:rPr lang="hu-HU" sz="1600" dirty="0"/>
              <a:t>Mindhez </a:t>
            </a:r>
            <a:r>
              <a:rPr lang="hu-HU" sz="1600" b="1" dirty="0"/>
              <a:t>előbb</a:t>
            </a:r>
            <a:r>
              <a:rPr lang="hu-HU" sz="1600" dirty="0"/>
              <a:t> </a:t>
            </a:r>
            <a:r>
              <a:rPr lang="hu-HU" sz="1600" b="1" dirty="0"/>
              <a:t>alkalmassá kell tenni a MOK-ot a fenti feladatok ellátására.</a:t>
            </a:r>
          </a:p>
          <a:p>
            <a:pPr>
              <a:spcBef>
                <a:spcPts val="1200"/>
              </a:spcBef>
            </a:pPr>
            <a:r>
              <a:rPr lang="hu-HU" sz="1600" dirty="0"/>
              <a:t>A szakmaiság erősítése miatt erős </a:t>
            </a:r>
            <a:r>
              <a:rPr lang="hu-HU" sz="1600" b="1" dirty="0"/>
              <a:t>együttműködés kell a szakmai társaságokkal, a MOTESZ-szel.</a:t>
            </a:r>
          </a:p>
          <a:p>
            <a:pPr>
              <a:spcBef>
                <a:spcPts val="1200"/>
              </a:spcBef>
            </a:pPr>
            <a:r>
              <a:rPr lang="hu-HU" sz="1600" dirty="0"/>
              <a:t>Ezt a célt szolgálja a “jövőkép”-ben leírt új működés, a tagozatok és az új bizottságok megszervezése. 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413170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7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dirty="0"/>
              <a:t>Agenda</a:t>
            </a:r>
            <a:endParaRPr dirty="0"/>
          </a:p>
        </p:txBody>
      </p:sp>
      <p:sp>
        <p:nvSpPr>
          <p:cNvPr id="227" name="Google Shape;227;p4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2400"/>
              </a:spcBef>
            </a:pPr>
            <a:r>
              <a:rPr lang="hu-HU" b="1" dirty="0">
                <a:solidFill>
                  <a:schemeClr val="tx1">
                    <a:lumMod val="50000"/>
                  </a:schemeClr>
                </a:solidFill>
              </a:rPr>
              <a:t>A MOK jövőképe</a:t>
            </a:r>
          </a:p>
          <a:p>
            <a:pPr>
              <a:spcBef>
                <a:spcPts val="2400"/>
              </a:spcBef>
            </a:pPr>
            <a:r>
              <a:rPr lang="hu-HU" b="1" dirty="0">
                <a:solidFill>
                  <a:schemeClr val="tx1">
                    <a:lumMod val="50000"/>
                  </a:schemeClr>
                </a:solidFill>
              </a:rPr>
              <a:t>Szakmai szerepének erősítése, </a:t>
            </a:r>
          </a:p>
          <a:p>
            <a:pPr>
              <a:spcBef>
                <a:spcPts val="2400"/>
              </a:spcBef>
            </a:pPr>
            <a:r>
              <a:rPr lang="hu-HU" b="1" dirty="0"/>
              <a:t>A MOK javasolt új szervezete</a:t>
            </a:r>
            <a:endParaRPr lang="hu-HU" dirty="0"/>
          </a:p>
        </p:txBody>
      </p:sp>
      <p:sp>
        <p:nvSpPr>
          <p:cNvPr id="228" name="Google Shape;228;p47"/>
          <p:cNvSpPr/>
          <p:nvPr/>
        </p:nvSpPr>
        <p:spPr>
          <a:xfrm>
            <a:off x="0" y="2668258"/>
            <a:ext cx="273300" cy="279000"/>
          </a:xfrm>
          <a:prstGeom prst="homePlate">
            <a:avLst>
              <a:gd name="adj" fmla="val 50000"/>
            </a:avLst>
          </a:prstGeom>
          <a:solidFill>
            <a:srgbClr val="06038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273186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80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hu" sz="2400" dirty="0"/>
              <a:t>Visszatekintés/visszatérés</a:t>
            </a:r>
            <a:endParaRPr sz="2400" dirty="0"/>
          </a:p>
        </p:txBody>
      </p:sp>
      <p:sp>
        <p:nvSpPr>
          <p:cNvPr id="445" name="Google Shape;445;p80"/>
          <p:cNvSpPr txBox="1">
            <a:spLocks noGrp="1"/>
          </p:cNvSpPr>
          <p:nvPr>
            <p:ph type="body" idx="1"/>
          </p:nvPr>
        </p:nvSpPr>
        <p:spPr>
          <a:xfrm>
            <a:off x="126380" y="989731"/>
            <a:ext cx="5439849" cy="3227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58775" lvl="0" indent="-204644" algn="l" rtl="0">
              <a:lnSpc>
                <a:spcPct val="102000"/>
              </a:lnSpc>
              <a:spcAft>
                <a:spcPts val="0"/>
              </a:spcAft>
              <a:buSzPct val="50000"/>
              <a:buChar char="●"/>
            </a:pPr>
            <a:r>
              <a:rPr lang="hu" sz="1400" dirty="0"/>
              <a:t>1988 decemberében a rendszerváltás folyamatában megalakult a magát köztestületként definiáló, önkéntes tagságú egyesületi Magyar Orvosi Kamara (MOK).</a:t>
            </a:r>
            <a:endParaRPr sz="1400" dirty="0"/>
          </a:p>
          <a:p>
            <a:pPr marL="358775" lvl="0" indent="-204644" algn="l" rtl="0">
              <a:lnSpc>
                <a:spcPct val="102000"/>
              </a:lnSpc>
              <a:spcBef>
                <a:spcPts val="1200"/>
              </a:spcBef>
              <a:spcAft>
                <a:spcPts val="0"/>
              </a:spcAft>
              <a:buSzPct val="50000"/>
              <a:buChar char="●"/>
            </a:pPr>
            <a:r>
              <a:rPr lang="hu" sz="1400" dirty="0"/>
              <a:t>Az egyesületi, majd 1994-től a törvényi felhatalmazással működő Kamara számos jogosítvánnyal, és ehhez igazított szerkezettel rendelkezett.</a:t>
            </a:r>
            <a:endParaRPr sz="1400" dirty="0"/>
          </a:p>
          <a:p>
            <a:pPr marL="358775" lvl="0" indent="-204644" algn="l" rtl="0">
              <a:lnSpc>
                <a:spcPct val="102000"/>
              </a:lnSpc>
              <a:spcBef>
                <a:spcPts val="1200"/>
              </a:spcBef>
              <a:spcAft>
                <a:spcPts val="0"/>
              </a:spcAft>
              <a:buSzPct val="50000"/>
              <a:buChar char="●"/>
            </a:pPr>
            <a:r>
              <a:rPr lang="hu" sz="1400" dirty="0"/>
              <a:t>2006 majd 2010 után mindez fokozatosan kiürült, leépült, illetve megszűnt</a:t>
            </a:r>
            <a:r>
              <a:rPr lang="hu" sz="1400" b="1" dirty="0"/>
              <a:t>. 2002:16 bizottság, 2015: 2 bizottság.</a:t>
            </a:r>
            <a:endParaRPr sz="1400" b="1" dirty="0"/>
          </a:p>
          <a:p>
            <a:pPr marL="358775" lvl="0" indent="-204644" algn="l" rtl="0">
              <a:lnSpc>
                <a:spcPct val="102000"/>
              </a:lnSpc>
              <a:spcBef>
                <a:spcPts val="1200"/>
              </a:spcBef>
              <a:spcAft>
                <a:spcPts val="0"/>
              </a:spcAft>
              <a:buSzPct val="50000"/>
              <a:buChar char="●"/>
            </a:pPr>
            <a:r>
              <a:rPr lang="hu" sz="1400" dirty="0"/>
              <a:t>A kamarai törvény ma is sokkal több jogosítványt tesz lehetővé, mint amit használunk.</a:t>
            </a:r>
            <a:endParaRPr sz="1400" dirty="0"/>
          </a:p>
          <a:p>
            <a:pPr marL="358775" lvl="0" indent="-204644" algn="l" rtl="0">
              <a:lnSpc>
                <a:spcPct val="102000"/>
              </a:lnSpc>
              <a:spcBef>
                <a:spcPts val="1200"/>
              </a:spcBef>
              <a:spcAft>
                <a:spcPts val="0"/>
              </a:spcAft>
              <a:buSzPct val="50000"/>
              <a:buChar char="●"/>
            </a:pPr>
            <a:r>
              <a:rPr lang="hu" sz="1400" b="1" dirty="0"/>
              <a:t>A „jövőkép” valójában ezekhez a gyökerekhez való visszatérést jelenti.</a:t>
            </a:r>
            <a:endParaRPr sz="1400" b="1" dirty="0"/>
          </a:p>
          <a:p>
            <a:pPr marL="358775" lvl="0" indent="-17456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6038D"/>
              </a:buClr>
              <a:buSzPct val="50000"/>
              <a:buNone/>
            </a:pPr>
            <a:endParaRPr sz="1400" dirty="0"/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32F9C489-FD46-33C7-36C1-07C9574EBC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6229" y="0"/>
            <a:ext cx="3709749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3DE7E43-BB29-4721-AB30-031C43C151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A szervezeti változás célmodellje I.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BE300A78-C6FC-42BD-9EBA-4C42CBB2E9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056397"/>
            <a:ext cx="8520600" cy="3499419"/>
          </a:xfrm>
        </p:spPr>
        <p:txBody>
          <a:bodyPr>
            <a:normAutofit fontScale="92500" lnSpcReduction="10000"/>
          </a:bodyPr>
          <a:lstStyle/>
          <a:p>
            <a:pPr marL="214313" indent="-214313" algn="just">
              <a:lnSpc>
                <a:spcPct val="95000"/>
              </a:lnSpc>
              <a:spcBef>
                <a:spcPts val="600"/>
              </a:spcBef>
            </a:pPr>
            <a:r>
              <a:rPr lang="hu-H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változás célja: hatékonyabb, a szakmaiságot nagyobb eséllyel garantáló  szervezet kialakítása</a:t>
            </a:r>
          </a:p>
          <a:p>
            <a:pPr marL="557213" lvl="1" indent="-214313" algn="just">
              <a:lnSpc>
                <a:spcPct val="107000"/>
              </a:lnSpc>
            </a:pPr>
            <a:r>
              <a:rPr lang="hu-HU" sz="1700" b="1" dirty="0">
                <a:latin typeface="Calibri" panose="020F0502020204030204" pitchFamily="34" charset="0"/>
                <a:cs typeface="Times New Roman" panose="02020603050405020304" pitchFamily="18" charset="0"/>
              </a:rPr>
              <a:t>Tagozatok</a:t>
            </a:r>
            <a:r>
              <a:rPr lang="hu-HU" sz="1700" dirty="0">
                <a:latin typeface="Calibri" panose="020F0502020204030204" pitchFamily="34" charset="0"/>
                <a:cs typeface="Times New Roman" panose="02020603050405020304" pitchFamily="18" charset="0"/>
              </a:rPr>
              <a:t>, és a kulcsterületek </a:t>
            </a:r>
            <a:r>
              <a:rPr lang="hu-HU" sz="1700" b="1" dirty="0">
                <a:latin typeface="Calibri" panose="020F0502020204030204" pitchFamily="34" charset="0"/>
                <a:cs typeface="Times New Roman" panose="02020603050405020304" pitchFamily="18" charset="0"/>
              </a:rPr>
              <a:t>szakmai bizottságainak</a:t>
            </a:r>
            <a:r>
              <a:rPr lang="hu-HU" sz="1700" dirty="0">
                <a:latin typeface="Calibri" panose="020F0502020204030204" pitchFamily="34" charset="0"/>
                <a:cs typeface="Times New Roman" panose="02020603050405020304" pitchFamily="18" charset="0"/>
              </a:rPr>
              <a:t> létrehozása</a:t>
            </a:r>
          </a:p>
          <a:p>
            <a:pPr marL="557213" lvl="1" indent="-214313" algn="just">
              <a:lnSpc>
                <a:spcPct val="107000"/>
              </a:lnSpc>
            </a:pPr>
            <a:r>
              <a:rPr lang="hu-HU" sz="1700" dirty="0">
                <a:latin typeface="Calibri" panose="020F0502020204030204" pitchFamily="34" charset="0"/>
                <a:cs typeface="Times New Roman" panose="02020603050405020304" pitchFamily="18" charset="0"/>
              </a:rPr>
              <a:t>Egyes szervezetek és funkciók centralizálása</a:t>
            </a:r>
          </a:p>
          <a:p>
            <a:pPr marL="214313" indent="-214313" algn="just">
              <a:lnSpc>
                <a:spcPct val="107000"/>
              </a:lnSpc>
              <a:spcBef>
                <a:spcPts val="1350"/>
              </a:spcBef>
            </a:pPr>
            <a:r>
              <a:rPr lang="hu-H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Előny:</a:t>
            </a:r>
          </a:p>
          <a:p>
            <a:pPr marL="557213" lvl="1" indent="-214313" algn="just">
              <a:lnSpc>
                <a:spcPct val="107000"/>
              </a:lnSpc>
            </a:pPr>
            <a:r>
              <a:rPr lang="hu-HU" sz="1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Az elnökségben garantáltan legképződnek a kulcsterületek, egyik sem marad képviselet nélkül</a:t>
            </a:r>
          </a:p>
          <a:p>
            <a:pPr marL="557213" lvl="1" indent="-214313" algn="just">
              <a:lnSpc>
                <a:spcPct val="107000"/>
              </a:lnSpc>
            </a:pPr>
            <a:r>
              <a:rPr lang="hu-HU" sz="1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Fókuszba kerülnek eddig elhanyagolt szakterületek (minőségügy, finanszírozás, stb.)</a:t>
            </a:r>
          </a:p>
          <a:p>
            <a:pPr marL="557213" lvl="1" indent="-214313" algn="just">
              <a:lnSpc>
                <a:spcPct val="107000"/>
              </a:lnSpc>
            </a:pPr>
            <a:r>
              <a:rPr lang="hu-HU" sz="1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célfeladattal bíró elnökségi tagok alatt közvetlen, nem földrajzi területhez kötött szervezetek jöhetnek létre</a:t>
            </a:r>
          </a:p>
          <a:p>
            <a:pPr marL="557213" lvl="1" indent="-214313" algn="just">
              <a:lnSpc>
                <a:spcPct val="107000"/>
              </a:lnSpc>
            </a:pPr>
            <a:r>
              <a:rPr lang="hu-HU" sz="1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Egyes háttérszolgáltatások és szervezetek centralizálásával, racionalizálásával egységesebb, hatékonyabb munka alakítható ki, jobban megfizetett tisztségviselőkkel és alkalmazottakkal.</a:t>
            </a:r>
          </a:p>
        </p:txBody>
      </p:sp>
    </p:spTree>
    <p:extLst>
      <p:ext uri="{BB962C8B-B14F-4D97-AF65-F5344CB8AC3E}">
        <p14:creationId xmlns:p14="http://schemas.microsoft.com/office/powerpoint/2010/main" val="163608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3DE7E43-BB29-4721-AB30-031C43C151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A szervezeti változás célmodellje II.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BE300A78-C6FC-42BD-9EBA-4C42CBB2E9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997822"/>
            <a:ext cx="8520600" cy="3533717"/>
          </a:xfrm>
        </p:spPr>
        <p:txBody>
          <a:bodyPr>
            <a:normAutofit lnSpcReduction="10000"/>
          </a:bodyPr>
          <a:lstStyle/>
          <a:p>
            <a:pPr marL="214313" indent="-214313" algn="just">
              <a:lnSpc>
                <a:spcPct val="107000"/>
              </a:lnSpc>
              <a:spcBef>
                <a:spcPts val="0"/>
              </a:spcBef>
            </a:pPr>
            <a:r>
              <a:rPr lang="hu-HU" sz="165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Az alapstruktúra modellje</a:t>
            </a:r>
          </a:p>
          <a:p>
            <a:pPr marL="557213" lvl="1" indent="-214313" algn="just">
              <a:lnSpc>
                <a:spcPct val="107000"/>
              </a:lnSpc>
              <a:spcBef>
                <a:spcPts val="450"/>
              </a:spcBef>
            </a:pPr>
            <a:r>
              <a:rPr lang="hu-H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Az elnökség nem pozíció-hierarchiában, hanem feladatok szerint szerveződik</a:t>
            </a:r>
          </a:p>
          <a:p>
            <a:pPr marL="557213" lvl="1" indent="-214313" algn="just">
              <a:lnSpc>
                <a:spcPct val="107000"/>
              </a:lnSpc>
              <a:spcBef>
                <a:spcPts val="450"/>
              </a:spcBef>
            </a:pPr>
            <a:r>
              <a:rPr lang="hu-HU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Az OKGY-n feladatra, nem tisztségre választanak elnökségi tagokat</a:t>
            </a:r>
          </a:p>
          <a:p>
            <a:pPr marL="557213" lvl="1" indent="-214313" algn="just">
              <a:lnSpc>
                <a:spcPct val="107000"/>
              </a:lnSpc>
              <a:spcBef>
                <a:spcPts val="450"/>
              </a:spcBef>
            </a:pPr>
            <a:r>
              <a:rPr lang="hu-H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MOK szakmai munkája, jogszabályok véleményezése, előkészítése vertikális szerveződésként elsődlegesen a tagozatokban, szakbizottságokban folyik</a:t>
            </a:r>
          </a:p>
          <a:p>
            <a:pPr marL="557213" lvl="1" indent="-214313" algn="just">
              <a:lnSpc>
                <a:spcPct val="107000"/>
              </a:lnSpc>
              <a:spcBef>
                <a:spcPts val="450"/>
              </a:spcBef>
            </a:pPr>
            <a:r>
              <a:rPr lang="hu-HU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szervezeti élet színtere a TESZ (horizontális szerveződés). Itt marad a leosztott tagi szolgáltatások kerete.</a:t>
            </a:r>
          </a:p>
          <a:p>
            <a:pPr>
              <a:spcBef>
                <a:spcPts val="1200"/>
              </a:spcBef>
            </a:pPr>
            <a:r>
              <a:rPr lang="hu-HU" sz="1650" b="1" dirty="0">
                <a:latin typeface="Calibri" panose="020F0502020204030204" pitchFamily="34" charset="0"/>
                <a:cs typeface="Times New Roman" panose="02020603050405020304" pitchFamily="18" charset="0"/>
              </a:rPr>
              <a:t>Centralizáció lehetősége:</a:t>
            </a:r>
          </a:p>
          <a:p>
            <a:pPr marL="557213" lvl="1" indent="-214313" algn="just">
              <a:lnSpc>
                <a:spcPct val="107000"/>
              </a:lnSpc>
              <a:spcBef>
                <a:spcPts val="450"/>
              </a:spcBef>
            </a:pPr>
            <a:r>
              <a:rPr lang="hu-HU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Az etikai rendszer és a felügyelőbizottságok regionalizálása (megfizetett tisztségviselők megfelelő háttérkiszolgálással)</a:t>
            </a:r>
          </a:p>
          <a:p>
            <a:pPr marL="557213" lvl="1" indent="-214313" algn="just">
              <a:lnSpc>
                <a:spcPct val="107000"/>
              </a:lnSpc>
              <a:spcBef>
                <a:spcPts val="450"/>
              </a:spcBef>
            </a:pPr>
            <a:r>
              <a:rPr lang="hu-HU" sz="1400" b="1" dirty="0">
                <a:latin typeface="Calibri" panose="020F0502020204030204" pitchFamily="34" charset="0"/>
                <a:cs typeface="Times New Roman" panose="02020603050405020304" pitchFamily="18" charset="0"/>
              </a:rPr>
              <a:t>A jogi háttérszolgáltatások centralizálása </a:t>
            </a:r>
            <a:r>
              <a:rPr lang="hu-HU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(központi jogértelmező, elemző szolgáltatás  +  a „jog-szabályok magyarul” projekt indítása, helyi egyéni jogvédelem és jogérvényesítés szerződött ügyvéd-partnereken keresztül.)</a:t>
            </a:r>
          </a:p>
          <a:p>
            <a:pPr lvl="1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7771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7DBBAC1-1ED8-4348-896E-2B3E54D304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Az új szervezet vázlata az induláskor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66CB7907-052D-47E0-B9E5-C36D4408E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989731"/>
            <a:ext cx="8520600" cy="3428520"/>
          </a:xfrm>
        </p:spPr>
        <p:txBody>
          <a:bodyPr>
            <a:normAutofit fontScale="92500" lnSpcReduction="10000"/>
          </a:bodyPr>
          <a:lstStyle/>
          <a:p>
            <a:pPr marL="214313" indent="-214313" algn="just">
              <a:lnSpc>
                <a:spcPct val="107000"/>
              </a:lnSpc>
              <a:spcBef>
                <a:spcPts val="450"/>
              </a:spcBef>
            </a:pPr>
            <a:r>
              <a:rPr lang="hu-HU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Elnökség:</a:t>
            </a:r>
          </a:p>
          <a:p>
            <a:pPr marL="557213" lvl="1" indent="-214313" algn="just">
              <a:lnSpc>
                <a:spcPct val="107000"/>
              </a:lnSpc>
            </a:pPr>
            <a:r>
              <a:rPr lang="hu-HU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Elnök</a:t>
            </a:r>
          </a:p>
          <a:p>
            <a:pPr marL="557213" lvl="1" indent="-214313" algn="just">
              <a:lnSpc>
                <a:spcPct val="107000"/>
              </a:lnSpc>
            </a:pPr>
            <a:r>
              <a:rPr lang="hu-HU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Főtitkár (operatív vezetője, „ügyvezetője” az elnökségnek)</a:t>
            </a:r>
          </a:p>
          <a:p>
            <a:pPr marL="557213" lvl="1" indent="-214313" algn="just">
              <a:lnSpc>
                <a:spcPct val="107000"/>
              </a:lnSpc>
            </a:pPr>
            <a:r>
              <a:rPr lang="hu-HU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Tagozatvezetők</a:t>
            </a:r>
          </a:p>
          <a:p>
            <a:pPr marL="557213" lvl="1" indent="-214313" algn="just">
              <a:lnSpc>
                <a:spcPct val="107000"/>
              </a:lnSpc>
            </a:pPr>
            <a:r>
              <a:rPr lang="hu-HU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Az új szakbizottságok vezetői</a:t>
            </a:r>
          </a:p>
          <a:p>
            <a:pPr marL="214313" indent="-214313" algn="just">
              <a:lnSpc>
                <a:spcPct val="107000"/>
              </a:lnSpc>
              <a:spcBef>
                <a:spcPts val="1200"/>
              </a:spcBef>
            </a:pPr>
            <a:r>
              <a:rPr lang="hu-HU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A tagozatok és bizottságok induláskor lehetnek eltérő szervezettségűek. </a:t>
            </a:r>
          </a:p>
          <a:p>
            <a:pPr marL="557213" lvl="1" indent="-214313" algn="just">
              <a:lnSpc>
                <a:spcPct val="107000"/>
              </a:lnSpc>
            </a:pPr>
            <a:r>
              <a:rPr lang="hu-HU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Saját területi infrastruktúrával, szervezettel rendelkezők (Etika, OFB, FOTESZ, DTESZ)</a:t>
            </a:r>
          </a:p>
          <a:p>
            <a:pPr marL="557213" lvl="1" indent="-214313" algn="just">
              <a:lnSpc>
                <a:spcPct val="107000"/>
              </a:lnSpc>
            </a:pPr>
            <a:r>
              <a:rPr lang="hu-HU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Saját, de nem területi szervezettel rendelkező „e-szervezetek”.</a:t>
            </a:r>
          </a:p>
          <a:p>
            <a:pPr marL="214313" indent="-214313" algn="just">
              <a:lnSpc>
                <a:spcPct val="107000"/>
              </a:lnSpc>
              <a:spcBef>
                <a:spcPts val="1200"/>
              </a:spcBef>
            </a:pPr>
            <a:r>
              <a:rPr lang="hu-HU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A ma létező bizottságok független bizottságként változatlan státuszban maradnak.</a:t>
            </a:r>
          </a:p>
          <a:p>
            <a:pPr marL="214313" indent="-214313" algn="just">
              <a:lnSpc>
                <a:spcPct val="107000"/>
              </a:lnSpc>
              <a:spcBef>
                <a:spcPts val="1200"/>
              </a:spcBef>
            </a:pPr>
            <a:r>
              <a:rPr lang="hu-HU" sz="1600" b="1" dirty="0">
                <a:latin typeface="Calibri" panose="020F0502020204030204" pitchFamily="34" charset="0"/>
                <a:cs typeface="Times New Roman" panose="02020603050405020304" pitchFamily="18" charset="0"/>
              </a:rPr>
              <a:t>TESZ: a szervezeti élet motorja változatlan infrastruktúrával és változatlan szervezeti feladattal + egyéni és helyi érdekvédelem segítése.</a:t>
            </a:r>
          </a:p>
        </p:txBody>
      </p:sp>
    </p:spTree>
    <p:extLst>
      <p:ext uri="{BB962C8B-B14F-4D97-AF65-F5344CB8AC3E}">
        <p14:creationId xmlns:p14="http://schemas.microsoft.com/office/powerpoint/2010/main" val="175502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8CCABF4-8D49-A121-AD31-DB5F98E060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Megválaszolandó kérdések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5F343BC-D14A-8E04-27B9-6A114F1E2E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1200"/>
              </a:spcBef>
            </a:pPr>
            <a:r>
              <a:rPr lang="hu-HU" sz="1600" b="1" dirty="0"/>
              <a:t>Elnökség összetétele </a:t>
            </a:r>
            <a:r>
              <a:rPr lang="hu-HU" sz="1600" dirty="0"/>
              <a:t>(külön elnökség és bizottságok tagozatvezetői, vagy  ez utóbbiak alkotják az elnökséget).</a:t>
            </a:r>
          </a:p>
          <a:p>
            <a:pPr>
              <a:spcBef>
                <a:spcPts val="1200"/>
              </a:spcBef>
            </a:pPr>
            <a:r>
              <a:rPr lang="hu-HU" sz="1600" b="1" dirty="0"/>
              <a:t>Hány, és milyen tagozat </a:t>
            </a:r>
            <a:r>
              <a:rPr lang="hu-HU" sz="1600" dirty="0"/>
              <a:t>legyen, illetve </a:t>
            </a:r>
            <a:r>
              <a:rPr lang="hu-HU" sz="1600" b="1" dirty="0"/>
              <a:t>milyen bizottságok legyenek?</a:t>
            </a:r>
          </a:p>
          <a:p>
            <a:pPr>
              <a:spcBef>
                <a:spcPts val="1200"/>
              </a:spcBef>
            </a:pPr>
            <a:r>
              <a:rPr lang="hu-HU" sz="1600" b="1" dirty="0"/>
              <a:t>A tagozatok </a:t>
            </a:r>
            <a:r>
              <a:rPr lang="hu-HU" sz="1600" b="1" dirty="0" err="1"/>
              <a:t>leképeződnek</a:t>
            </a:r>
            <a:r>
              <a:rPr lang="hu-HU" sz="1600" b="1" dirty="0"/>
              <a:t> a TESZ-</a:t>
            </a:r>
            <a:r>
              <a:rPr lang="hu-HU" sz="1600" b="1" dirty="0" err="1"/>
              <a:t>eken</a:t>
            </a:r>
            <a:r>
              <a:rPr lang="hu-HU" sz="1600" b="1" dirty="0"/>
              <a:t> belül is</a:t>
            </a:r>
            <a:r>
              <a:rPr lang="hu-HU" sz="1600" dirty="0"/>
              <a:t>, vagy egyik horizontális másik vertikális, de független szerveződés?</a:t>
            </a:r>
          </a:p>
          <a:p>
            <a:pPr>
              <a:spcBef>
                <a:spcPts val="1200"/>
              </a:spcBef>
            </a:pPr>
            <a:r>
              <a:rPr lang="hu-HU" sz="1600" b="1" dirty="0"/>
              <a:t>A bizottságok vezetői szavazati jogú elnökségi tagok-e?</a:t>
            </a:r>
          </a:p>
          <a:p>
            <a:pPr>
              <a:spcBef>
                <a:spcPts val="1200"/>
              </a:spcBef>
            </a:pPr>
            <a:r>
              <a:rPr lang="hu-HU" sz="1600" dirty="0"/>
              <a:t>A FOTESZ és a DTESZ  esetében a TESZ vezető és a tagozatvezető személye azonos-e, vagy ez nem automatikus, mert a TESZ-ek választják a TESZ elnököt, és az OKGY a tagozatvezetőket.</a:t>
            </a:r>
          </a:p>
          <a:p>
            <a:pPr>
              <a:spcBef>
                <a:spcPts val="1200"/>
              </a:spcBef>
            </a:pPr>
            <a:r>
              <a:rPr lang="hu-HU" sz="1600" dirty="0"/>
              <a:t>A kérdések a következő időben sokasodni fognak.</a:t>
            </a:r>
          </a:p>
        </p:txBody>
      </p:sp>
    </p:spTree>
    <p:extLst>
      <p:ext uri="{BB962C8B-B14F-4D97-AF65-F5344CB8AC3E}">
        <p14:creationId xmlns:p14="http://schemas.microsoft.com/office/powerpoint/2010/main" val="3308980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9F8933E-19F9-4439-8387-3A5D3C9406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A menetrend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D272BA88-BD9C-43F4-9408-B1E922A890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989731"/>
            <a:ext cx="8520600" cy="3363784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hu-HU" sz="2000" b="1" dirty="0"/>
              <a:t>A jövőkép egy vízió, nem előterjesztés</a:t>
            </a:r>
            <a:r>
              <a:rPr lang="hu-HU" sz="2000" dirty="0"/>
              <a:t>, nem normaszöveg javaslat, </a:t>
            </a:r>
            <a:r>
              <a:rPr lang="hu-HU" sz="2000" b="0" u="none" strike="noStrike" dirty="0">
                <a:solidFill>
                  <a:srgbClr val="06038D"/>
                </a:solidFill>
                <a:effectLst/>
                <a:latin typeface="Arial" panose="020B0604020202020204" pitchFamily="34" charset="0"/>
              </a:rPr>
              <a:t>hanem egy vitaindító irat.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hu-HU" sz="2000" dirty="0"/>
              <a:t>Az lesz belőle, ami bő másfél év vitája során kialakul.</a:t>
            </a:r>
            <a:br>
              <a:rPr lang="hu-HU" sz="2000" dirty="0"/>
            </a:br>
            <a:r>
              <a:rPr lang="hu-HU" sz="2000" dirty="0"/>
              <a:t>(az eddigi viták is hoztak eredményt: a DTESZ és FOTESZ megtartja TESZ jellegét is.)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hu-HU" sz="2000" dirty="0"/>
              <a:t>Menetrend:</a:t>
            </a:r>
          </a:p>
          <a:p>
            <a:pPr lvl="1">
              <a:lnSpc>
                <a:spcPct val="125000"/>
              </a:lnSpc>
            </a:pPr>
            <a:r>
              <a:rPr lang="hu-HU" sz="1900" dirty="0"/>
              <a:t>Karácsonykor minden küldött megkapta a „jövőkép”-</a:t>
            </a:r>
            <a:r>
              <a:rPr lang="hu-HU" sz="1900" dirty="0" err="1"/>
              <a:t>et</a:t>
            </a:r>
            <a:r>
              <a:rPr lang="hu-HU" sz="1900" dirty="0"/>
              <a:t>.</a:t>
            </a:r>
          </a:p>
          <a:p>
            <a:pPr lvl="1">
              <a:lnSpc>
                <a:spcPct val="125000"/>
              </a:lnSpc>
            </a:pPr>
            <a:r>
              <a:rPr lang="hu-HU" sz="1900" dirty="0"/>
              <a:t>Az OKGY-hoz kötött konferencián (azaz itt és most) van a részletes vita első fordulója</a:t>
            </a:r>
          </a:p>
          <a:p>
            <a:pPr lvl="1">
              <a:lnSpc>
                <a:spcPct val="125000"/>
              </a:lnSpc>
            </a:pPr>
            <a:r>
              <a:rPr lang="hu-HU" sz="1900" dirty="0"/>
              <a:t>A holnapi OKGY-</a:t>
            </a:r>
            <a:r>
              <a:rPr lang="hu-HU" sz="1900" dirty="0" err="1"/>
              <a:t>ra</a:t>
            </a:r>
            <a:r>
              <a:rPr lang="hu-HU" sz="1900" dirty="0"/>
              <a:t> most csak annyi megy, hogy a mai csoportok jogosítványával létre lehet hozni az „</a:t>
            </a:r>
            <a:r>
              <a:rPr lang="hu-HU" sz="1900" dirty="0" err="1"/>
              <a:t>előtagozatokat</a:t>
            </a:r>
            <a:r>
              <a:rPr lang="hu-HU" sz="1900" dirty="0"/>
              <a:t>”</a:t>
            </a:r>
          </a:p>
          <a:p>
            <a:pPr lvl="1">
              <a:lnSpc>
                <a:spcPct val="125000"/>
              </a:lnSpc>
            </a:pPr>
            <a:r>
              <a:rPr lang="hu-HU" sz="1900" dirty="0"/>
              <a:t>A konferencia tapasztalatai alapján megkezdődhet az átdolgozás, és a további vita</a:t>
            </a:r>
          </a:p>
          <a:p>
            <a:pPr lvl="1">
              <a:lnSpc>
                <a:spcPct val="125000"/>
              </a:lnSpc>
            </a:pPr>
            <a:r>
              <a:rPr lang="hu-HU" sz="1900" dirty="0"/>
              <a:t>A 2023-ban döntés, és ennek függvényében a következő választás már ennek megfelelően történik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90204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D6F6521-9D26-4BFE-99A8-D6E9E0016A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Összegzés 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11A39FB4-0174-4A20-ACA3-5909D21692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044231"/>
            <a:ext cx="8520600" cy="3227069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5000"/>
              </a:lnSpc>
              <a:spcBef>
                <a:spcPts val="1200"/>
              </a:spcBef>
            </a:pPr>
            <a:r>
              <a:rPr lang="hu-HU" sz="1600" dirty="0"/>
              <a:t>A MOK komoly eredményeket ért el az elmúlt két évben, de </a:t>
            </a:r>
            <a:r>
              <a:rPr lang="hu-HU" sz="1600" b="1" dirty="0"/>
              <a:t>ahhoz</a:t>
            </a:r>
            <a:r>
              <a:rPr lang="hu-HU" sz="1600" dirty="0"/>
              <a:t>, </a:t>
            </a:r>
            <a:r>
              <a:rPr lang="hu-HU" sz="1600" b="1" dirty="0"/>
              <a:t>hogy</a:t>
            </a:r>
            <a:r>
              <a:rPr lang="hu-HU" sz="1600" dirty="0"/>
              <a:t> tovább- léphessünk, és </a:t>
            </a:r>
            <a:r>
              <a:rPr lang="hu-HU" sz="1600" b="1" dirty="0"/>
              <a:t>jelentős súlyú SZAKMAI KÖZTESTÜLET legyünk</a:t>
            </a:r>
            <a:r>
              <a:rPr lang="hu-HU" sz="1600" dirty="0"/>
              <a:t>, </a:t>
            </a:r>
            <a:r>
              <a:rPr lang="hu-HU" sz="1600" b="1" dirty="0"/>
              <a:t>szervezeti és működési változásokra </a:t>
            </a:r>
            <a:r>
              <a:rPr lang="hu-HU" sz="1600" dirty="0"/>
              <a:t>is szükség van.</a:t>
            </a:r>
          </a:p>
          <a:p>
            <a:pPr>
              <a:lnSpc>
                <a:spcPct val="95000"/>
              </a:lnSpc>
              <a:spcBef>
                <a:spcPts val="1200"/>
              </a:spcBef>
            </a:pPr>
            <a:r>
              <a:rPr lang="hu-HU" sz="1600" dirty="0"/>
              <a:t>A felvázolt jövőkép számtalan nyitott kérdést vet fel, de ezek megválaszolása nem a mostani OKGy feladata.</a:t>
            </a:r>
          </a:p>
          <a:p>
            <a:pPr>
              <a:lnSpc>
                <a:spcPct val="95000"/>
              </a:lnSpc>
              <a:spcBef>
                <a:spcPts val="1200"/>
              </a:spcBef>
            </a:pPr>
            <a:r>
              <a:rPr lang="hu-HU" sz="1600" dirty="0"/>
              <a:t>Most a gondolkodás irányait, célját kell kijelölni, és utána további többlépcsős egyeztetés, és sok beszélgetés és vita után lehet majd eljutni a bevezetendő modellhez.</a:t>
            </a:r>
          </a:p>
          <a:p>
            <a:pPr>
              <a:lnSpc>
                <a:spcPct val="95000"/>
              </a:lnSpc>
              <a:spcBef>
                <a:spcPts val="1200"/>
              </a:spcBef>
            </a:pPr>
            <a:r>
              <a:rPr lang="hu-HU" sz="1600" dirty="0"/>
              <a:t>És biztos, hogy majd azt is korrigálni kell a következő ciklusnak, azaz folyamatosan fejlődő szervezeti modellre van szükség.</a:t>
            </a:r>
          </a:p>
          <a:p>
            <a:pPr>
              <a:lnSpc>
                <a:spcPct val="95000"/>
              </a:lnSpc>
              <a:spcBef>
                <a:spcPts val="1200"/>
              </a:spcBef>
            </a:pPr>
            <a:r>
              <a:rPr lang="hu-HU" sz="1600" dirty="0"/>
              <a:t>De egy jobb működés, szakmai önkormányzat nem képzelhető el szervezeti változtatások nélkül.</a:t>
            </a:r>
          </a:p>
        </p:txBody>
      </p:sp>
    </p:spTree>
    <p:extLst>
      <p:ext uri="{BB962C8B-B14F-4D97-AF65-F5344CB8AC3E}">
        <p14:creationId xmlns:p14="http://schemas.microsoft.com/office/powerpoint/2010/main" val="3414049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5486C93-EB83-4F8A-8BFB-FC48A5BC57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6D541F8C-4A4E-4EBF-A024-1FDF0A8833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4" name="Picture 5" descr="kerités">
            <a:extLst>
              <a:ext uri="{FF2B5EF4-FFF2-40B4-BE49-F238E27FC236}">
                <a16:creationId xmlns:a16="http://schemas.microsoft.com/office/drawing/2014/main" id="{28F60F80-71F1-4737-9A11-3964A5417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6485" y="0"/>
            <a:ext cx="8831030" cy="4620645"/>
          </a:xfrm>
          <a:prstGeom prst="rect">
            <a:avLst/>
          </a:prstGeom>
          <a:noFill/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C9D59F85-D96D-4D26-99B2-ADDE5C9DC6CB}"/>
              </a:ext>
            </a:extLst>
          </p:cNvPr>
          <p:cNvSpPr txBox="1"/>
          <p:nvPr/>
        </p:nvSpPr>
        <p:spPr>
          <a:xfrm>
            <a:off x="1968080" y="2117878"/>
            <a:ext cx="63523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solidFill>
                  <a:srgbClr val="06038D"/>
                </a:solidFill>
                <a:latin typeface="Arial Black" panose="020B0A04020102020204" pitchFamily="34" charset="0"/>
              </a:rPr>
              <a:t>KÉPESEK VAGYUNK RÁ!</a:t>
            </a:r>
          </a:p>
        </p:txBody>
      </p:sp>
    </p:spTree>
    <p:extLst>
      <p:ext uri="{BB962C8B-B14F-4D97-AF65-F5344CB8AC3E}">
        <p14:creationId xmlns:p14="http://schemas.microsoft.com/office/powerpoint/2010/main" val="2749113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1416</TotalTime>
  <Words>1406</Words>
  <Application>Microsoft Office PowerPoint</Application>
  <PresentationFormat>Diavetítés a képernyőre (16:9 oldalarány)</PresentationFormat>
  <Paragraphs>129</Paragraphs>
  <Slides>19</Slides>
  <Notes>8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19</vt:i4>
      </vt:variant>
    </vt:vector>
  </HeadingPairs>
  <TitlesOfParts>
    <vt:vector size="26" baseType="lpstr">
      <vt:lpstr>Cormorant Garamond</vt:lpstr>
      <vt:lpstr>Arial Black</vt:lpstr>
      <vt:lpstr>Roboto Light</vt:lpstr>
      <vt:lpstr>Arial</vt:lpstr>
      <vt:lpstr>Roboto</vt:lpstr>
      <vt:lpstr>Calibri</vt:lpstr>
      <vt:lpstr>Simple Dark</vt:lpstr>
      <vt:lpstr>A MOK jövőképe:  Célok - álmok - megoldások</vt:lpstr>
      <vt:lpstr>Agenda</vt:lpstr>
      <vt:lpstr>A MOK jövőképe</vt:lpstr>
      <vt:lpstr>A Magyar Orvosi Kamara vezetésének célja</vt:lpstr>
      <vt:lpstr>A szakma megbecsültsége, presztízse</vt:lpstr>
      <vt:lpstr>A béremelés és a hálapénz eltörlés kapcsán vonzóbb lett az orvosi hivatás</vt:lpstr>
      <vt:lpstr>ETIKA – a bizalom helyreállítása</vt:lpstr>
      <vt:lpstr>Agenda</vt:lpstr>
      <vt:lpstr>Alapvetés</vt:lpstr>
      <vt:lpstr>A kompetenciák visszaszerzésének szükségessége </vt:lpstr>
      <vt:lpstr>Agenda</vt:lpstr>
      <vt:lpstr>Visszatekintés/visszatérés</vt:lpstr>
      <vt:lpstr>A szervezeti változás célmodellje I.</vt:lpstr>
      <vt:lpstr>A szervezeti változás célmodellje II.</vt:lpstr>
      <vt:lpstr>Az új szervezet vázlata az induláskor</vt:lpstr>
      <vt:lpstr>Megválaszolandó kérdések</vt:lpstr>
      <vt:lpstr>A menetrend</vt:lpstr>
      <vt:lpstr>Összegzés 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Manréza  elnöki beszámoló</dc:title>
  <dc:creator>Kincses</dc:creator>
  <cp:lastModifiedBy>Kincses</cp:lastModifiedBy>
  <cp:revision>24</cp:revision>
  <dcterms:modified xsi:type="dcterms:W3CDTF">2022-05-26T19:46:33Z</dcterms:modified>
</cp:coreProperties>
</file>