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8" r:id="rId3"/>
    <p:sldId id="259" r:id="rId4"/>
    <p:sldId id="278" r:id="rId5"/>
    <p:sldId id="279" r:id="rId6"/>
    <p:sldId id="260" r:id="rId7"/>
    <p:sldId id="265" r:id="rId8"/>
    <p:sldId id="280" r:id="rId9"/>
    <p:sldId id="281" r:id="rId10"/>
    <p:sldId id="264" r:id="rId11"/>
    <p:sldId id="277" r:id="rId12"/>
    <p:sldId id="266" r:id="rId13"/>
    <p:sldId id="273" r:id="rId14"/>
    <p:sldId id="267" r:id="rId15"/>
    <p:sldId id="275" r:id="rId16"/>
    <p:sldId id="269" r:id="rId17"/>
    <p:sldId id="274" r:id="rId18"/>
    <p:sldId id="270" r:id="rId19"/>
    <p:sldId id="263" r:id="rId20"/>
    <p:sldId id="262" r:id="rId21"/>
    <p:sldId id="271" r:id="rId22"/>
    <p:sldId id="276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5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00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88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6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5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6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85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2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96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0708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40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8979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79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932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4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68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DE3C37-5B39-45F9-B68D-73C6F9EEBC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MOK</a:t>
            </a:r>
            <a:br>
              <a:rPr lang="hu-HU" dirty="0"/>
            </a:br>
            <a:r>
              <a:rPr lang="hu-HU" dirty="0"/>
              <a:t>KÖLTSÉGVETÉS 2020.</a:t>
            </a:r>
            <a:br>
              <a:rPr lang="hu-HU" dirty="0"/>
            </a:br>
            <a:r>
              <a:rPr lang="hu-HU" sz="3600" dirty="0"/>
              <a:t>ORSZÁGOS ELNÖKSÉG ÁLTAL JÓVÁHAGYOTT TERV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EE49E0C-550A-4C96-8D37-107574656F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ELŐTERJESZTŐ: DR. FARKAS GERGELY</a:t>
            </a:r>
          </a:p>
          <a:p>
            <a:r>
              <a:rPr lang="hu-HU" dirty="0"/>
              <a:t>HIVATALVEZETŐ</a:t>
            </a:r>
          </a:p>
          <a:p>
            <a:r>
              <a:rPr lang="hu-HU" dirty="0"/>
              <a:t>2020. FEBRUÁR 26.</a:t>
            </a:r>
          </a:p>
        </p:txBody>
      </p:sp>
    </p:spTree>
    <p:extLst>
      <p:ext uri="{BB962C8B-B14F-4D97-AF65-F5344CB8AC3E}">
        <p14:creationId xmlns:p14="http://schemas.microsoft.com/office/powerpoint/2010/main" val="2039248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Gazdálkodási szabályok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/>
          <a:lstStyle/>
          <a:p>
            <a:r>
              <a:rPr lang="hu-HU" sz="2000" dirty="0"/>
              <a:t>A tagok által fizetett </a:t>
            </a:r>
            <a:r>
              <a:rPr lang="hu-HU" sz="2000" b="1" u="sng" dirty="0"/>
              <a:t>tagdíj</a:t>
            </a:r>
            <a:r>
              <a:rPr lang="hu-HU" sz="2000" dirty="0"/>
              <a:t> a Magyar Orvosi Kamara </a:t>
            </a:r>
            <a:r>
              <a:rPr lang="hu-HU" sz="2000" b="1" u="sng" dirty="0"/>
              <a:t>osztatlan közös vagyonát</a:t>
            </a:r>
            <a:r>
              <a:rPr lang="hu-HU" sz="2000" dirty="0"/>
              <a:t> képezi! – Alapszabály 16./ pont</a:t>
            </a:r>
          </a:p>
          <a:p>
            <a:r>
              <a:rPr lang="hu-HU" sz="2000" dirty="0"/>
              <a:t>A MOK tagdíjbevétele kizárólag:</a:t>
            </a:r>
          </a:p>
          <a:p>
            <a:pPr lvl="1"/>
            <a:r>
              <a:rPr lang="hu-HU" sz="1800" dirty="0"/>
              <a:t>a területi szervezetek és az országos szervezet működtetésére, </a:t>
            </a:r>
          </a:p>
          <a:p>
            <a:pPr lvl="1"/>
            <a:r>
              <a:rPr lang="hu-HU" sz="1800" dirty="0"/>
              <a:t>a kamaráról szóló törvényben, </a:t>
            </a:r>
          </a:p>
          <a:p>
            <a:pPr lvl="1"/>
            <a:r>
              <a:rPr lang="hu-HU" sz="1800" dirty="0"/>
              <a:t>az Alapszabályban, </a:t>
            </a:r>
          </a:p>
          <a:p>
            <a:pPr lvl="1"/>
            <a:r>
              <a:rPr lang="hu-HU" sz="1800" dirty="0"/>
              <a:t>egyéb szabályzatokban,</a:t>
            </a:r>
          </a:p>
          <a:p>
            <a:pPr lvl="1"/>
            <a:r>
              <a:rPr lang="hu-HU" sz="1800" dirty="0"/>
              <a:t>az OKGY határozataiban elrendelt feladatokra,</a:t>
            </a:r>
          </a:p>
          <a:p>
            <a:pPr lvl="1"/>
            <a:r>
              <a:rPr lang="hu-HU" sz="1800" dirty="0"/>
              <a:t>a TESZT által jóváhagyott célokra, és </a:t>
            </a:r>
          </a:p>
          <a:p>
            <a:pPr lvl="1"/>
            <a:r>
              <a:rPr lang="hu-HU" sz="1800" dirty="0"/>
              <a:t>tagi szolgáltatásokra használható fel</a:t>
            </a:r>
          </a:p>
          <a:p>
            <a:r>
              <a:rPr lang="hu-HU" dirty="0"/>
              <a:t>kamarai céltól eltérő felhasználásról az OKGY dönt</a:t>
            </a:r>
          </a:p>
        </p:txBody>
      </p:sp>
    </p:spTree>
    <p:extLst>
      <p:ext uri="{BB962C8B-B14F-4D97-AF65-F5344CB8AC3E}">
        <p14:creationId xmlns:p14="http://schemas.microsoft.com/office/powerpoint/2010/main" val="429400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Gazdálkodási szabályok, alapelvek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Autofit/>
          </a:bodyPr>
          <a:lstStyle/>
          <a:p>
            <a:r>
              <a:rPr lang="hu-HU" sz="2000" dirty="0"/>
              <a:t>Közös tagdíjszámla – lásd: ASZ 16./ pont</a:t>
            </a:r>
          </a:p>
          <a:p>
            <a:r>
              <a:rPr lang="hu-HU" sz="2000" dirty="0"/>
              <a:t>Tartalékképzés helye: közös tagdíjszámla</a:t>
            </a:r>
          </a:p>
          <a:p>
            <a:r>
              <a:rPr lang="hu-HU" sz="2000" dirty="0"/>
              <a:t>Maradvány felhasználási kötelezettség</a:t>
            </a:r>
          </a:p>
          <a:p>
            <a:r>
              <a:rPr lang="hu-HU" sz="2000" dirty="0"/>
              <a:t>Szigorú, központosított költségvetési rendszer – a Költségvetés ura a TESZT</a:t>
            </a:r>
          </a:p>
          <a:p>
            <a:r>
              <a:rPr lang="hu-HU" sz="2000" dirty="0"/>
              <a:t>Részletes szabályrendszer, átlátható felelősségi és utalványozási rend</a:t>
            </a:r>
          </a:p>
          <a:p>
            <a:r>
              <a:rPr lang="hu-HU" sz="2000" dirty="0"/>
              <a:t>Költségvetési szigor: deficit / hiánymentes gazdálkodás</a:t>
            </a:r>
          </a:p>
          <a:p>
            <a:r>
              <a:rPr lang="hu-HU" sz="2000" dirty="0"/>
              <a:t>TESZ-ek önállósága:</a:t>
            </a:r>
          </a:p>
          <a:p>
            <a:pPr lvl="1"/>
            <a:r>
              <a:rPr lang="hu-HU" dirty="0"/>
              <a:t>Működési kvóta felhasználás</a:t>
            </a:r>
          </a:p>
          <a:p>
            <a:pPr lvl="1"/>
            <a:r>
              <a:rPr lang="hu-HU" dirty="0"/>
              <a:t>Vállalkozási tevékenység</a:t>
            </a:r>
          </a:p>
          <a:p>
            <a:pPr lvl="1"/>
            <a:r>
              <a:rPr lang="hu-HU" dirty="0"/>
              <a:t>Tagi szolgáltatások előrelátó megtervezése</a:t>
            </a:r>
          </a:p>
          <a:p>
            <a:pPr lvl="1"/>
            <a:r>
              <a:rPr lang="hu-HU" dirty="0"/>
              <a:t>Infrastrukturális pályázatok</a:t>
            </a:r>
          </a:p>
          <a:p>
            <a:endParaRPr lang="hu-HU" sz="400" dirty="0"/>
          </a:p>
        </p:txBody>
      </p:sp>
    </p:spTree>
    <p:extLst>
      <p:ext uri="{BB962C8B-B14F-4D97-AF65-F5344CB8AC3E}">
        <p14:creationId xmlns:p14="http://schemas.microsoft.com/office/powerpoint/2010/main" val="138940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Gazdálkodási szabályok, alapelvek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Autofit/>
          </a:bodyPr>
          <a:lstStyle/>
          <a:p>
            <a:r>
              <a:rPr lang="hu-HU" sz="2000" dirty="0"/>
              <a:t>Költségvetés elfogadásának időpontja:</a:t>
            </a:r>
          </a:p>
          <a:p>
            <a:pPr lvl="1"/>
            <a:r>
              <a:rPr lang="hu-HU" sz="1800" dirty="0" err="1"/>
              <a:t>Ekt</a:t>
            </a:r>
            <a:r>
              <a:rPr lang="hu-HU" sz="1800" dirty="0"/>
              <a:t>.: hallgat ebben a kérdésben</a:t>
            </a:r>
          </a:p>
          <a:p>
            <a:r>
              <a:rPr lang="hu-HU" sz="2000" dirty="0"/>
              <a:t>Társ kamarák:</a:t>
            </a:r>
          </a:p>
          <a:p>
            <a:pPr lvl="1"/>
            <a:r>
              <a:rPr lang="hu-HU" sz="1800" dirty="0"/>
              <a:t>MESZK: 2020. évi költségvetést 2020. márciusában fogják elfogadni</a:t>
            </a:r>
          </a:p>
          <a:p>
            <a:pPr lvl="1"/>
            <a:r>
              <a:rPr lang="hu-HU" sz="1800" dirty="0"/>
              <a:t>MGYK: 2020. évi költségvetést 2019. novemberben fogadták el</a:t>
            </a:r>
          </a:p>
          <a:p>
            <a:r>
              <a:rPr lang="hu-HU" sz="2000" dirty="0"/>
              <a:t>Áht. 2011. évi CXCV. tv. 24. § (3): </a:t>
            </a:r>
          </a:p>
          <a:p>
            <a:pPr lvl="1" algn="just"/>
            <a:r>
              <a:rPr lang="hu-HU" sz="1800" dirty="0"/>
              <a:t>A jegyző által előkészített költségvetési rendelet-tervezetet a polgármester február 15-éig, </a:t>
            </a:r>
          </a:p>
          <a:p>
            <a:pPr lvl="1" algn="just"/>
            <a:r>
              <a:rPr lang="hu-HU" sz="1800" dirty="0"/>
              <a:t>ha a központi költségvetésről szóló törvényt az Országgyűlés a naptári év kezdetéig nem fogadta el, a központi költségvetésről szóló törvény hatálybalépését követő negyvenötödik napig nyújtja be a képviselő-testületnek</a:t>
            </a:r>
          </a:p>
        </p:txBody>
      </p:sp>
    </p:spTree>
    <p:extLst>
      <p:ext uri="{BB962C8B-B14F-4D97-AF65-F5344CB8AC3E}">
        <p14:creationId xmlns:p14="http://schemas.microsoft.com/office/powerpoint/2010/main" val="416297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Gazdálkodási szabályok, alapelvek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52550"/>
            <a:ext cx="7239001" cy="50006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hu-HU" sz="2200" u="sng" dirty="0"/>
              <a:t>Alapszabály 22./ c) pont</a:t>
            </a:r>
            <a:r>
              <a:rPr lang="hu-HU" sz="2200" dirty="0"/>
              <a:t>: tárgyév január 31-ig az OH részére a TESZ-ek megküldik előző évi pénzügyi adataikat</a:t>
            </a:r>
          </a:p>
          <a:p>
            <a:pPr lvl="1">
              <a:spcBef>
                <a:spcPts val="0"/>
              </a:spcBef>
            </a:pPr>
            <a:r>
              <a:rPr lang="hu-HU" sz="2000" dirty="0"/>
              <a:t>A tárgyévi költségvetés az előző évi tényadatokon alapszik, tartalmazza az előző évi költség végrehajtására vonatkozó adatokat</a:t>
            </a:r>
          </a:p>
          <a:p>
            <a:pPr>
              <a:spcBef>
                <a:spcPts val="0"/>
              </a:spcBef>
            </a:pPr>
            <a:r>
              <a:rPr lang="hu-HU" sz="2200" u="sng" dirty="0"/>
              <a:t>Időbeli Hatály </a:t>
            </a:r>
            <a:r>
              <a:rPr lang="hu-HU" sz="2200" dirty="0"/>
              <a:t>MOK Költségvetés:</a:t>
            </a:r>
          </a:p>
          <a:p>
            <a:pPr lvl="1">
              <a:spcBef>
                <a:spcPts val="0"/>
              </a:spcBef>
            </a:pPr>
            <a:r>
              <a:rPr lang="hu-HU" sz="2200" i="1" dirty="0"/>
              <a:t>11. § (1) A költségvetés időbeli hatálya a költségvetés elfogadásának napjától a következő évi költségvetés elfogadásának napjáig tart.</a:t>
            </a:r>
          </a:p>
          <a:p>
            <a:pPr lvl="1">
              <a:spcBef>
                <a:spcPts val="0"/>
              </a:spcBef>
            </a:pPr>
            <a:r>
              <a:rPr lang="hu-HU" sz="2200" i="1" dirty="0"/>
              <a:t>(2) A naptári évnek a költségvetés elfogadásának napját megelőző időszakára folyósított működési kvóta összegeket korrigálni kell a II. Fejezet 4. §-ban foglaltak szerint </a:t>
            </a:r>
          </a:p>
          <a:p>
            <a:endParaRPr lang="hu-HU" sz="400" dirty="0"/>
          </a:p>
        </p:txBody>
      </p:sp>
    </p:spTree>
    <p:extLst>
      <p:ext uri="{BB962C8B-B14F-4D97-AF65-F5344CB8AC3E}">
        <p14:creationId xmlns:p14="http://schemas.microsoft.com/office/powerpoint/2010/main" val="227342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Közös tagdíjszámla, </a:t>
            </a:r>
            <a:r>
              <a:rPr lang="hu-HU" sz="3200" b="1" u="sng" dirty="0"/>
              <a:t>Költség helyek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rmAutofit fontScale="92500" lnSpcReduction="20000"/>
          </a:bodyPr>
          <a:lstStyle/>
          <a:p>
            <a:r>
              <a:rPr lang="hu-HU" sz="2400" b="1" u="sng" dirty="0"/>
              <a:t>Országos szervezet működési költsége</a:t>
            </a:r>
          </a:p>
          <a:p>
            <a:pPr lvl="1"/>
            <a:r>
              <a:rPr lang="hu-HU" sz="2400" dirty="0"/>
              <a:t>Országos Elnökség</a:t>
            </a:r>
          </a:p>
          <a:p>
            <a:pPr lvl="1"/>
            <a:r>
              <a:rPr lang="hu-HU" sz="2400" dirty="0"/>
              <a:t>Országos Etikai Bizottság</a:t>
            </a:r>
          </a:p>
          <a:p>
            <a:pPr lvl="1"/>
            <a:r>
              <a:rPr lang="hu-HU" sz="2400" dirty="0"/>
              <a:t>Országos Felügyelőbizottság</a:t>
            </a:r>
          </a:p>
          <a:p>
            <a:pPr lvl="1"/>
            <a:r>
              <a:rPr lang="hu-HU" sz="2400" dirty="0"/>
              <a:t>Etikai Kollégium</a:t>
            </a:r>
          </a:p>
          <a:p>
            <a:pPr lvl="1"/>
            <a:r>
              <a:rPr lang="hu-HU" sz="2400" dirty="0"/>
              <a:t>Országos Hivatal</a:t>
            </a:r>
          </a:p>
          <a:p>
            <a:pPr lvl="1"/>
            <a:r>
              <a:rPr lang="hu-HU" sz="2400" dirty="0"/>
              <a:t>TESZT</a:t>
            </a:r>
          </a:p>
          <a:p>
            <a:pPr lvl="1"/>
            <a:r>
              <a:rPr lang="hu-HU" sz="2400" dirty="0"/>
              <a:t>OKGY</a:t>
            </a:r>
          </a:p>
          <a:p>
            <a:r>
              <a:rPr lang="hu-HU" sz="2400" b="1" u="sng" dirty="0"/>
              <a:t>Területi szervezetek működési költsége</a:t>
            </a:r>
          </a:p>
          <a:p>
            <a:pPr lvl="1"/>
            <a:r>
              <a:rPr lang="hu-HU" sz="2400" dirty="0"/>
              <a:t>19 megye</a:t>
            </a:r>
          </a:p>
          <a:p>
            <a:pPr lvl="1"/>
            <a:r>
              <a:rPr lang="hu-HU" sz="2400" dirty="0"/>
              <a:t>Budapest, Fogorvosok, DTESZ</a:t>
            </a:r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983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>
            <a:normAutofit/>
          </a:bodyPr>
          <a:lstStyle/>
          <a:p>
            <a:r>
              <a:rPr lang="hu-HU" sz="3200" dirty="0"/>
              <a:t>Közös tagdíjszámla, </a:t>
            </a:r>
            <a:r>
              <a:rPr lang="hu-HU" sz="3200" b="1" u="sng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Autofit/>
          </a:bodyPr>
          <a:lstStyle/>
          <a:p>
            <a:pPr>
              <a:buAutoNum type="arabicPeriod"/>
            </a:pPr>
            <a:r>
              <a:rPr lang="hu-HU" dirty="0"/>
              <a:t>Infrastruktúra fejlesztési pályázható alap</a:t>
            </a:r>
          </a:p>
          <a:p>
            <a:pPr>
              <a:buAutoNum type="arabicPeriod"/>
            </a:pPr>
            <a:r>
              <a:rPr lang="hu-HU" dirty="0"/>
              <a:t>Tagi szolgáltatás költség keret</a:t>
            </a:r>
          </a:p>
          <a:p>
            <a:pPr>
              <a:buAutoNum type="arabicPeriod"/>
            </a:pPr>
            <a:r>
              <a:rPr lang="hu-HU" dirty="0"/>
              <a:t>TESZ tartalék</a:t>
            </a:r>
          </a:p>
          <a:p>
            <a:pPr>
              <a:buAutoNum type="arabicPeriod"/>
            </a:pPr>
            <a:r>
              <a:rPr lang="hu-HU" dirty="0"/>
              <a:t>Országos szervezet tartalék</a:t>
            </a:r>
          </a:p>
          <a:p>
            <a:pPr>
              <a:buAutoNum type="arabicPeriod"/>
            </a:pPr>
            <a:r>
              <a:rPr lang="hu-HU" dirty="0"/>
              <a:t>A Magyar Orvosokért Alapítvány</a:t>
            </a:r>
          </a:p>
          <a:p>
            <a:pPr>
              <a:buAutoNum type="arabicPeriod"/>
            </a:pPr>
            <a:r>
              <a:rPr lang="hu-HU" dirty="0"/>
              <a:t>Magyar Orvosok Sportegyesülete</a:t>
            </a:r>
          </a:p>
          <a:p>
            <a:pPr>
              <a:buAutoNum type="arabicPeriod"/>
            </a:pPr>
            <a:r>
              <a:rPr lang="hu-HU" dirty="0"/>
              <a:t>Tiszteletdíjak</a:t>
            </a:r>
          </a:p>
          <a:p>
            <a:pPr>
              <a:buAutoNum type="arabicPeriod"/>
            </a:pPr>
            <a:r>
              <a:rPr lang="hu-HU" dirty="0"/>
              <a:t>Nemzetközi tagdíjak</a:t>
            </a:r>
          </a:p>
          <a:p>
            <a:pPr>
              <a:buAutoNum type="arabicPeriod"/>
            </a:pPr>
            <a:r>
              <a:rPr lang="hu-HU" dirty="0"/>
              <a:t>Orvosok Lapja</a:t>
            </a:r>
          </a:p>
          <a:p>
            <a:pPr>
              <a:buAutoNum type="arabicPeriod"/>
            </a:pPr>
            <a:r>
              <a:rPr lang="hu-HU" dirty="0"/>
              <a:t>Könyvvizsgálat</a:t>
            </a:r>
          </a:p>
          <a:p>
            <a:pPr>
              <a:buAutoNum type="arabicPeriod"/>
            </a:pPr>
            <a:r>
              <a:rPr lang="hu-HU" dirty="0"/>
              <a:t>Közös szoftver fejlesztés</a:t>
            </a:r>
          </a:p>
          <a:p>
            <a:pPr>
              <a:buAutoNum type="arabicPeriod"/>
            </a:pPr>
            <a:r>
              <a:rPr lang="hu-HU" dirty="0"/>
              <a:t>Marketing, online kommunikáció</a:t>
            </a:r>
          </a:p>
          <a:p>
            <a:pPr>
              <a:buAutoNum type="arabicPeriod"/>
            </a:pPr>
            <a:r>
              <a:rPr lang="hu-HU" dirty="0"/>
              <a:t>Időközi választások költsége</a:t>
            </a:r>
          </a:p>
        </p:txBody>
      </p:sp>
    </p:spTree>
    <p:extLst>
      <p:ext uri="{BB962C8B-B14F-4D97-AF65-F5344CB8AC3E}">
        <p14:creationId xmlns:p14="http://schemas.microsoft.com/office/powerpoint/2010/main" val="2779492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>
            <a:normAutofit/>
          </a:bodyPr>
          <a:lstStyle/>
          <a:p>
            <a:r>
              <a:rPr lang="hu-HU" sz="3200" dirty="0"/>
              <a:t>TESZT ülés előtt, előkészítés</a:t>
            </a:r>
            <a:endParaRPr lang="hu-HU" sz="3200" b="1" u="sng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Autofit/>
          </a:bodyPr>
          <a:lstStyle/>
          <a:p>
            <a:r>
              <a:rPr lang="hu-HU" sz="2200" b="1" dirty="0"/>
              <a:t>Febr. 17. </a:t>
            </a:r>
            <a:r>
              <a:rPr lang="hu-HU" sz="2200" dirty="0"/>
              <a:t>– előterjesztés Országos Elnökség részére</a:t>
            </a:r>
          </a:p>
          <a:p>
            <a:r>
              <a:rPr lang="hu-HU" sz="2200" b="1" dirty="0"/>
              <a:t>Febr. 19. </a:t>
            </a:r>
            <a:r>
              <a:rPr lang="hu-HU" sz="2200" dirty="0"/>
              <a:t>– Országos Elnökségi ülés, érdemben tárgyalta az előterjesztést, alábbi határozatokat hozta:</a:t>
            </a:r>
          </a:p>
          <a:p>
            <a:r>
              <a:rPr lang="hu-HU" sz="2200" i="1" u="sng" dirty="0"/>
              <a:t>30/2020.02.19. Elnökségi határozat:</a:t>
            </a:r>
            <a:r>
              <a:rPr lang="hu-HU" sz="2200" dirty="0"/>
              <a:t> A MOK országos elnöksége úgy határoz, hogy a WMA tagdíjat nem kívánja 2020-ban kifizetni.</a:t>
            </a:r>
          </a:p>
          <a:p>
            <a:r>
              <a:rPr lang="hu-HU" sz="2200" i="1" u="sng" dirty="0"/>
              <a:t>31/2020.02.19. Elnökségi határozat:</a:t>
            </a:r>
            <a:r>
              <a:rPr lang="hu-HU" sz="2200" i="1" dirty="0"/>
              <a:t> </a:t>
            </a:r>
            <a:r>
              <a:rPr lang="hu-HU" sz="2200" dirty="0"/>
              <a:t>A MOK országos elnöksége úgy határoz, hogy a felszabaduló WMA tagdíjat (2.100.000,- Ft) átcsoportosítja a költségvetésben a marketing, online kommunikáció költségvetési sorra (1. sz. melléklet 20. sor).</a:t>
            </a:r>
          </a:p>
          <a:p>
            <a:endParaRPr lang="hu-HU" sz="2000" dirty="0"/>
          </a:p>
          <a:p>
            <a:pPr lvl="1"/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1919038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>
            <a:normAutofit/>
          </a:bodyPr>
          <a:lstStyle/>
          <a:p>
            <a:r>
              <a:rPr lang="hu-HU" sz="3200" dirty="0"/>
              <a:t>TESZT ülés előtt, előkészítés</a:t>
            </a:r>
            <a:endParaRPr lang="hu-HU" sz="3200" b="1" u="sng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Autofit/>
          </a:bodyPr>
          <a:lstStyle/>
          <a:p>
            <a:r>
              <a:rPr lang="hu-HU" sz="2400" i="1" u="sng" dirty="0"/>
              <a:t>32/2020.02.19. Elnökségi határozat:</a:t>
            </a:r>
            <a:r>
              <a:rPr lang="hu-HU" sz="2400" dirty="0"/>
              <a:t> A MOK országos elnöksége úgy határoz, hogy a költségvetés 1. sz. melléklet 20. sor „marketing, online kommunikáció költsége” keretet további 33.900.000,- forinttal megnöveli, így az átcsoportosításra is figyelemmel a költségkeret végösszege 50.000.000,- forint.</a:t>
            </a:r>
          </a:p>
          <a:p>
            <a:r>
              <a:rPr lang="hu-HU" sz="2400" i="1" u="sng" dirty="0"/>
              <a:t>33/2020.02.19. Elnökségi határozat: </a:t>
            </a:r>
            <a:r>
              <a:rPr lang="hu-HU" sz="2400" dirty="0"/>
              <a:t>A MOK országos elnöksége úgy határoz, hogy a 2020-as évi költségvetési tervezet, az Elnökség által elfogadott módosításokkal, alkalmas arra, hogy a TESZT ülés érdemben tárgyalja.</a:t>
            </a:r>
          </a:p>
          <a:p>
            <a:endParaRPr lang="hu-HU" sz="2000" dirty="0"/>
          </a:p>
          <a:p>
            <a:pPr lvl="1"/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3417121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/>
          <a:lstStyle/>
          <a:p>
            <a:r>
              <a:rPr lang="hu-HU" dirty="0"/>
              <a:t>Bevételi tervek 2020.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rmAutofit/>
          </a:bodyPr>
          <a:lstStyle/>
          <a:p>
            <a:r>
              <a:rPr lang="hu-HU" sz="2400" dirty="0"/>
              <a:t>Tagdíjkategóriák:</a:t>
            </a:r>
          </a:p>
          <a:p>
            <a:pPr lvl="1"/>
            <a:r>
              <a:rPr lang="hu-HU" sz="2000" dirty="0"/>
              <a:t>100%-ot fizet:	38.372 fő =	 1.059M,- Ft</a:t>
            </a:r>
          </a:p>
          <a:p>
            <a:pPr lvl="1"/>
            <a:r>
              <a:rPr lang="hu-HU" sz="2000" dirty="0"/>
              <a:t>50%-ot fizet:		1248 fő =		17M,- Ft</a:t>
            </a:r>
          </a:p>
          <a:p>
            <a:pPr lvl="1"/>
            <a:r>
              <a:rPr lang="hu-HU" sz="2000" dirty="0"/>
              <a:t>0%-ot fizet:		9220 fő</a:t>
            </a:r>
          </a:p>
          <a:p>
            <a:r>
              <a:rPr lang="hu-HU" sz="2400" dirty="0" err="1"/>
              <a:t>Össz</a:t>
            </a:r>
            <a:r>
              <a:rPr lang="hu-HU" sz="2400" dirty="0"/>
              <a:t> tervezett tagdíjbevétel: 1.076 millió Ft</a:t>
            </a:r>
          </a:p>
          <a:p>
            <a:r>
              <a:rPr lang="hu-HU" sz="2400" dirty="0"/>
              <a:t>Egyéb bevételek:</a:t>
            </a:r>
          </a:p>
          <a:p>
            <a:pPr lvl="1"/>
            <a:r>
              <a:rPr lang="hu-HU" sz="2000" dirty="0"/>
              <a:t>Kamat:					16 millió Ft</a:t>
            </a:r>
          </a:p>
          <a:p>
            <a:pPr lvl="1"/>
            <a:r>
              <a:rPr lang="hu-HU" sz="2000" dirty="0"/>
              <a:t>EMMI támogatás etika:	12 millió Ft</a:t>
            </a:r>
          </a:p>
          <a:p>
            <a:pPr lvl="1"/>
            <a:r>
              <a:rPr lang="hu-HU" sz="2000" dirty="0"/>
              <a:t>egyéb:					  2 millió Ft</a:t>
            </a:r>
          </a:p>
          <a:p>
            <a:r>
              <a:rPr lang="hu-HU" sz="2600" dirty="0" err="1"/>
              <a:t>Össz</a:t>
            </a:r>
            <a:r>
              <a:rPr lang="hu-HU" sz="2600" dirty="0"/>
              <a:t> bevétel terv 2020:		</a:t>
            </a:r>
            <a:r>
              <a:rPr lang="hu-HU" sz="2600" b="1" u="sng" dirty="0"/>
              <a:t>1.106 millió Ft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5624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8039101" cy="847725"/>
          </a:xfrm>
        </p:spPr>
        <p:txBody>
          <a:bodyPr/>
          <a:lstStyle/>
          <a:p>
            <a:r>
              <a:rPr lang="hu-HU" dirty="0"/>
              <a:t>Kiadási tervek 2020., Egyenleg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rmAutofit/>
          </a:bodyPr>
          <a:lstStyle/>
          <a:p>
            <a:r>
              <a:rPr lang="hu-HU" sz="2400" dirty="0"/>
              <a:t>Működési kvóták TESZ-ek + OH:	729 millió Ft</a:t>
            </a:r>
          </a:p>
          <a:p>
            <a:r>
              <a:rPr lang="hu-HU" sz="2400" dirty="0"/>
              <a:t>Költségkeretek 13 db </a:t>
            </a:r>
            <a:r>
              <a:rPr lang="hu-HU" sz="2400" dirty="0" err="1"/>
              <a:t>össz</a:t>
            </a:r>
            <a:r>
              <a:rPr lang="hu-HU" sz="2400" dirty="0"/>
              <a:t>:			404 millió Ft</a:t>
            </a:r>
            <a:endParaRPr lang="hu-HU" sz="2000" dirty="0"/>
          </a:p>
          <a:p>
            <a:r>
              <a:rPr lang="hu-HU" sz="2600" dirty="0" err="1"/>
              <a:t>Össz</a:t>
            </a:r>
            <a:r>
              <a:rPr lang="hu-HU" sz="2600" dirty="0"/>
              <a:t> kiadási terv 2020:			</a:t>
            </a:r>
            <a:r>
              <a:rPr lang="hu-HU" sz="2600" b="1" dirty="0"/>
              <a:t>1.133 millió Ft</a:t>
            </a:r>
          </a:p>
          <a:p>
            <a:r>
              <a:rPr lang="hu-HU" sz="2600" dirty="0" err="1"/>
              <a:t>Össz</a:t>
            </a:r>
            <a:r>
              <a:rPr lang="hu-HU" sz="2600" dirty="0"/>
              <a:t> bevételi terv 2020:			</a:t>
            </a:r>
            <a:r>
              <a:rPr lang="hu-HU" sz="2600" b="1" u="sng" dirty="0"/>
              <a:t>1.106 millió Ft</a:t>
            </a:r>
          </a:p>
          <a:p>
            <a:r>
              <a:rPr lang="hu-HU" sz="2600" b="1" dirty="0"/>
              <a:t>Finanszírozási igény:			         27 millió Ft</a:t>
            </a:r>
          </a:p>
          <a:p>
            <a:r>
              <a:rPr lang="hu-HU" sz="2400" dirty="0"/>
              <a:t>Pénz készlet:</a:t>
            </a:r>
          </a:p>
          <a:p>
            <a:pPr lvl="1"/>
            <a:r>
              <a:rPr lang="hu-HU" sz="2200" dirty="0"/>
              <a:t>a területi szervezetek maradványa: </a:t>
            </a:r>
            <a:r>
              <a:rPr lang="hu-HU" sz="2200" b="1" dirty="0"/>
              <a:t>14 millió</a:t>
            </a:r>
            <a:r>
              <a:rPr lang="hu-HU" sz="2200" dirty="0"/>
              <a:t> forint,</a:t>
            </a:r>
          </a:p>
          <a:p>
            <a:pPr lvl="1"/>
            <a:r>
              <a:rPr lang="hu-HU" sz="2200" dirty="0"/>
              <a:t>nyitó pénzkészlet: </a:t>
            </a:r>
            <a:r>
              <a:rPr lang="hu-HU" sz="2200" b="1" dirty="0"/>
              <a:t>756 millió</a:t>
            </a:r>
            <a:r>
              <a:rPr lang="hu-HU" sz="2200" dirty="0"/>
              <a:t> forint,</a:t>
            </a:r>
          </a:p>
          <a:p>
            <a:pPr lvl="1"/>
            <a:r>
              <a:rPr lang="hu-HU" sz="2200" dirty="0"/>
              <a:t>tervezett záró értéke: </a:t>
            </a:r>
            <a:r>
              <a:rPr lang="hu-HU" sz="2200" b="1" dirty="0"/>
              <a:t>729 millió</a:t>
            </a:r>
            <a:r>
              <a:rPr lang="hu-HU" sz="2200" dirty="0"/>
              <a:t> forint.</a:t>
            </a:r>
          </a:p>
        </p:txBody>
      </p:sp>
    </p:spTree>
    <p:extLst>
      <p:ext uri="{BB962C8B-B14F-4D97-AF65-F5344CB8AC3E}">
        <p14:creationId xmlns:p14="http://schemas.microsoft.com/office/powerpoint/2010/main" val="376798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Működési kvóta 2015-2019.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5238750"/>
          </a:xfrm>
        </p:spPr>
        <p:txBody>
          <a:bodyPr>
            <a:normAutofit/>
          </a:bodyPr>
          <a:lstStyle/>
          <a:p>
            <a:pPr marL="114300" indent="0">
              <a:spcBef>
                <a:spcPts val="600"/>
              </a:spcBef>
              <a:buNone/>
            </a:pPr>
            <a:r>
              <a:rPr lang="hu-HU" b="1" dirty="0"/>
              <a:t>2015.</a:t>
            </a:r>
            <a:r>
              <a:rPr lang="hu-HU" dirty="0"/>
              <a:t> egységes kvóta emelés nem volt, egyedi emelések: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hu-HU" dirty="0"/>
              <a:t>		</a:t>
            </a:r>
            <a:r>
              <a:rPr lang="hu-HU" sz="1400" dirty="0"/>
              <a:t>Békés				5.000,- Ft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hu-HU" sz="1400" dirty="0"/>
              <a:t>		Fogorvos			195.000,- Ft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hu-HU" sz="1400" dirty="0"/>
              <a:t>		Somogy			74.000,- Ft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hu-HU" sz="1400" dirty="0"/>
              <a:t>		Zala				137.000,- Ft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b="1" dirty="0"/>
              <a:t>2016.</a:t>
            </a:r>
            <a:r>
              <a:rPr lang="hu-HU" dirty="0"/>
              <a:t> egységes kvóta emelés: </a:t>
            </a:r>
            <a:r>
              <a:rPr lang="hu-HU" b="1" dirty="0"/>
              <a:t>+5%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b="1" dirty="0"/>
              <a:t>2017.</a:t>
            </a:r>
            <a:r>
              <a:rPr lang="hu-HU" dirty="0"/>
              <a:t> egységes kvóta emelés nem volt, egyedi emelés: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hu-HU" dirty="0"/>
              <a:t>		</a:t>
            </a:r>
            <a:r>
              <a:rPr lang="hu-HU" sz="1400" dirty="0"/>
              <a:t>Vas				60.000,- Ft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b="1" dirty="0"/>
              <a:t>2018.</a:t>
            </a:r>
            <a:r>
              <a:rPr lang="hu-HU" dirty="0"/>
              <a:t> egységes kvóta emelés: </a:t>
            </a:r>
            <a:r>
              <a:rPr lang="hu-HU" b="1" dirty="0"/>
              <a:t>+6%, kivéve: Országos Hivatal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b="1" dirty="0"/>
              <a:t>2019.</a:t>
            </a:r>
            <a:r>
              <a:rPr lang="hu-HU" dirty="0"/>
              <a:t> egységes kvóta emelés: </a:t>
            </a:r>
            <a:r>
              <a:rPr lang="hu-HU" b="1" dirty="0"/>
              <a:t>+ 10,2%; </a:t>
            </a:r>
            <a:r>
              <a:rPr lang="hu-HU" dirty="0"/>
              <a:t>BTESZ: </a:t>
            </a:r>
            <a:r>
              <a:rPr lang="hu-HU" dirty="0" err="1"/>
              <a:t>júni</a:t>
            </a:r>
            <a:r>
              <a:rPr lang="hu-HU" dirty="0"/>
              <a:t>. 1-től +1.000.000,- Ft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dirty="0"/>
              <a:t>	Terv 2019:	688M Ft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dirty="0"/>
              <a:t>	Tény 2019:	677M Ft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Garantált bérminimum 2020: </a:t>
            </a:r>
            <a:r>
              <a:rPr lang="hu-HU" sz="2200" b="1" dirty="0"/>
              <a:t>210.600,- Ft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KSH </a:t>
            </a:r>
            <a:r>
              <a:rPr lang="nb-NO" sz="2200" dirty="0"/>
              <a:t>2019. októberben a bruttó átlagkereset</a:t>
            </a:r>
            <a:r>
              <a:rPr lang="hu-HU" sz="2200" dirty="0"/>
              <a:t>: </a:t>
            </a:r>
            <a:r>
              <a:rPr lang="nb-NO" sz="2200" b="1" dirty="0"/>
              <a:t>365</a:t>
            </a:r>
            <a:r>
              <a:rPr lang="hu-HU" sz="2200" b="1" dirty="0"/>
              <a:t>.</a:t>
            </a:r>
            <a:r>
              <a:rPr lang="nb-NO" sz="2200" b="1" dirty="0"/>
              <a:t>100</a:t>
            </a:r>
            <a:r>
              <a:rPr lang="hu-HU" sz="2200" b="1" dirty="0"/>
              <a:t>,- Ft</a:t>
            </a:r>
          </a:p>
        </p:txBody>
      </p:sp>
    </p:spTree>
    <p:extLst>
      <p:ext uri="{BB962C8B-B14F-4D97-AF65-F5344CB8AC3E}">
        <p14:creationId xmlns:p14="http://schemas.microsoft.com/office/powerpoint/2010/main" val="2998085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Működési kvóta </a:t>
            </a:r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5238750"/>
          </a:xfrm>
        </p:spPr>
        <p:txBody>
          <a:bodyPr>
            <a:normAutofit/>
          </a:bodyPr>
          <a:lstStyle/>
          <a:p>
            <a:pPr marL="114300" indent="0">
              <a:spcBef>
                <a:spcPts val="600"/>
              </a:spcBef>
              <a:buNone/>
            </a:pPr>
            <a:r>
              <a:rPr lang="hu-HU" sz="2200" b="1" dirty="0"/>
              <a:t>2020. Január 31.</a:t>
            </a:r>
            <a:r>
              <a:rPr lang="hu-HU" sz="2200" dirty="0"/>
              <a:t> – TESZ adatszolgáltatás: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Záró pénzkészlet: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vállalkozási bevétel, lemondott tiszteletdíj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működési kvóta maradvány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lásd: 6. sz. melléklet (május: összevezetés)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b="1" dirty="0"/>
              <a:t>2020. Február 13.</a:t>
            </a:r>
            <a:r>
              <a:rPr lang="hu-HU" sz="2200" dirty="0"/>
              <a:t> – TESZ igényfelmérés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minden TESZ nyilatkozott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- 6 megye + OH nem kért emelést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- 16 megye igényelt emelést, ezek beépültek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- lásd: 2. sz. melléklet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b="1" dirty="0"/>
              <a:t>Cél</a:t>
            </a:r>
            <a:r>
              <a:rPr lang="hu-HU" sz="2200" dirty="0"/>
              <a:t>:	TESZ-ek működőképessége, likviditása,</a:t>
            </a:r>
          </a:p>
          <a:p>
            <a:pPr marL="114300" indent="0">
              <a:spcBef>
                <a:spcPts val="600"/>
              </a:spcBef>
              <a:buNone/>
            </a:pPr>
            <a:r>
              <a:rPr lang="hu-HU" sz="2200" dirty="0"/>
              <a:t>		munkaerő megtartás, béremelés</a:t>
            </a:r>
          </a:p>
        </p:txBody>
      </p:sp>
    </p:spTree>
    <p:extLst>
      <p:ext uri="{BB962C8B-B14F-4D97-AF65-F5344CB8AC3E}">
        <p14:creationId xmlns:p14="http://schemas.microsoft.com/office/powerpoint/2010/main" val="3791410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rmAutofit fontScale="92500" lnSpcReduction="20000"/>
          </a:bodyPr>
          <a:lstStyle/>
          <a:p>
            <a:r>
              <a:rPr lang="hu-HU" sz="2400" b="1" u="sng" dirty="0"/>
              <a:t>Infrastruktúra pályázatok (1)</a:t>
            </a:r>
          </a:p>
          <a:p>
            <a:pPr lvl="1"/>
            <a:r>
              <a:rPr lang="hu-HU" sz="2400" dirty="0"/>
              <a:t>2019. terv: 25M; tény: 18,5 M</a:t>
            </a:r>
          </a:p>
          <a:p>
            <a:pPr lvl="1"/>
            <a:r>
              <a:rPr lang="hu-HU" sz="2400" dirty="0"/>
              <a:t>2020. terv: 25M</a:t>
            </a:r>
          </a:p>
          <a:p>
            <a:pPr lvl="1"/>
            <a:r>
              <a:rPr lang="hu-HU" sz="2400" dirty="0"/>
              <a:t>Felhasználás külön szabályzat alapján</a:t>
            </a:r>
          </a:p>
          <a:p>
            <a:pPr lvl="1"/>
            <a:r>
              <a:rPr lang="hu-HU" sz="2400" dirty="0"/>
              <a:t>Ingatlan vásárlások 2020.</a:t>
            </a:r>
          </a:p>
          <a:p>
            <a:pPr marL="457200" lvl="1" indent="0" algn="just">
              <a:buNone/>
            </a:pPr>
            <a:r>
              <a:rPr lang="hu-HU" sz="2200" i="1" u="sng" dirty="0"/>
              <a:t>26/2020.02.05. Elnökségi határozat:</a:t>
            </a:r>
            <a:r>
              <a:rPr lang="hu-HU" sz="2200" dirty="0"/>
              <a:t> A MOK országos elnöksége úgy határoz, hogy a Szondi 100 Kft-be befolyt, a Budakeszi, Erdő utca 8. alatti ingatlan eladásból származó 115.000.000,- Ft-os vételárat, azon területi szervezet javára, melyek nem rendelkeznek kamarai tulajdonú (saját) irodával, ingatlan vásárlásra kívánja elsősorban felhasználni, átlátható és ellenőrizhető pályáztatás útján; elfogadva azt a konstrukciót, hogy az ingatlan (egészben vagy részben) a Szondi 100 Kft. tulajdonába kerül, mely cég köt – non profit jelleggel – használati megállapodást az adott területi szervezettel</a:t>
            </a:r>
          </a:p>
          <a:p>
            <a:pPr marL="914400" lvl="2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4806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650713"/>
          </a:xfrm>
        </p:spPr>
        <p:txBody>
          <a:bodyPr>
            <a:normAutofit/>
          </a:bodyPr>
          <a:lstStyle/>
          <a:p>
            <a:r>
              <a:rPr lang="hu-HU" sz="2400" b="1" u="sng" dirty="0"/>
              <a:t>Infrastruktúra pályázatok (1)</a:t>
            </a:r>
          </a:p>
          <a:p>
            <a:pPr lvl="1"/>
            <a:r>
              <a:rPr lang="hu-HU" sz="2400" dirty="0"/>
              <a:t>Vas MTESZ ingatlan</a:t>
            </a:r>
          </a:p>
          <a:p>
            <a:pPr lvl="2"/>
            <a:r>
              <a:rPr lang="hu-HU" sz="2200" dirty="0"/>
              <a:t>21/2015.05.29. TESZT hat. – 12M Ft irodavásárlásra</a:t>
            </a:r>
          </a:p>
          <a:p>
            <a:pPr lvl="2"/>
            <a:r>
              <a:rPr lang="hu-HU" sz="2200" dirty="0"/>
              <a:t>24/2017.05.20. TESZT hat. – felújításra kerüljön sor</a:t>
            </a:r>
          </a:p>
          <a:p>
            <a:pPr lvl="2"/>
            <a:r>
              <a:rPr lang="hu-HU" sz="2200" dirty="0"/>
              <a:t>2018. évben: 11.620.000,- Ft felújításra pályázat</a:t>
            </a:r>
          </a:p>
          <a:p>
            <a:pPr lvl="2"/>
            <a:r>
              <a:rPr lang="hu-HU" sz="2200" dirty="0"/>
              <a:t>2020. évben: ingatlan eladva 16,6M Ft</a:t>
            </a:r>
          </a:p>
          <a:p>
            <a:pPr lvl="1"/>
            <a:r>
              <a:rPr lang="hu-HU" sz="2400" dirty="0"/>
              <a:t>Bács-Kiskun MTESZ – szívességi használat</a:t>
            </a:r>
          </a:p>
          <a:p>
            <a:pPr lvl="1"/>
            <a:r>
              <a:rPr lang="hu-HU" sz="2400" dirty="0"/>
              <a:t>Diplomások TESZ – bérlet BTESZ-</a:t>
            </a:r>
            <a:r>
              <a:rPr lang="hu-HU" sz="2400" dirty="0" err="1"/>
              <a:t>től</a:t>
            </a:r>
            <a:endParaRPr lang="hu-HU" sz="2400" dirty="0"/>
          </a:p>
          <a:p>
            <a:pPr lvl="1"/>
            <a:r>
              <a:rPr lang="hu-HU" sz="2400" dirty="0"/>
              <a:t>Fogorvosok TESZ – MOK székház</a:t>
            </a:r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0443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5114925"/>
          </a:xfrm>
        </p:spPr>
        <p:txBody>
          <a:bodyPr>
            <a:normAutofit fontScale="92500" lnSpcReduction="10000"/>
          </a:bodyPr>
          <a:lstStyle/>
          <a:p>
            <a:r>
              <a:rPr lang="hu-HU" sz="2400" b="1" u="sng" dirty="0"/>
              <a:t>Tagi szolgáltatások, Országos Sz. 2019. tények (2)</a:t>
            </a:r>
          </a:p>
          <a:p>
            <a:pPr lvl="1"/>
            <a:r>
              <a:rPr lang="hu-HU" sz="2400" dirty="0"/>
              <a:t>Országos Szervezet: 	48M </a:t>
            </a:r>
            <a:r>
              <a:rPr lang="hu-HU" sz="2400" dirty="0">
                <a:latin typeface="Trebuchet MS" panose="020B0603020202020204" pitchFamily="34" charset="0"/>
              </a:rPr>
              <a:t>»»</a:t>
            </a:r>
            <a:r>
              <a:rPr lang="hu-HU" sz="2400" dirty="0"/>
              <a:t>  59,7M</a:t>
            </a:r>
          </a:p>
          <a:p>
            <a:pPr lvl="1"/>
            <a:r>
              <a:rPr lang="hu-HU" sz="2400" dirty="0"/>
              <a:t>CSÉB biztosítási díj:	21,3M </a:t>
            </a:r>
            <a:r>
              <a:rPr lang="hu-HU" sz="2400" dirty="0">
                <a:latin typeface="Trebuchet MS" panose="020B0603020202020204" pitchFamily="34" charset="0"/>
              </a:rPr>
              <a:t>»» 29,6M</a:t>
            </a:r>
          </a:p>
          <a:p>
            <a:pPr lvl="1"/>
            <a:r>
              <a:rPr lang="hu-HU" sz="2400" dirty="0">
                <a:latin typeface="Trebuchet MS" panose="020B0603020202020204" pitchFamily="34" charset="0"/>
              </a:rPr>
              <a:t>CSÉB közteher:			8,7M »» 12,1M</a:t>
            </a:r>
          </a:p>
          <a:p>
            <a:pPr lvl="2"/>
            <a:r>
              <a:rPr lang="hu-HU" sz="2200" dirty="0">
                <a:latin typeface="Trebuchet MS" panose="020B0603020202020204" pitchFamily="34" charset="0"/>
              </a:rPr>
              <a:t>Költségvetés módosítás + igény: 11,7M</a:t>
            </a:r>
          </a:p>
          <a:p>
            <a:pPr lvl="1"/>
            <a:r>
              <a:rPr lang="hu-HU" sz="2400" dirty="0">
                <a:latin typeface="Trebuchet MS" panose="020B0603020202020204" pitchFamily="34" charset="0"/>
              </a:rPr>
              <a:t>CSÉB 2018. </a:t>
            </a:r>
            <a:r>
              <a:rPr lang="hu-HU" sz="2400" dirty="0" err="1">
                <a:latin typeface="Trebuchet MS" panose="020B0603020202020204" pitchFamily="34" charset="0"/>
              </a:rPr>
              <a:t>össz</a:t>
            </a:r>
            <a:r>
              <a:rPr lang="hu-HU" sz="2400" dirty="0">
                <a:latin typeface="Trebuchet MS" panose="020B0603020202020204" pitchFamily="34" charset="0"/>
              </a:rPr>
              <a:t>:		57M</a:t>
            </a:r>
          </a:p>
          <a:p>
            <a:pPr lvl="1"/>
            <a:r>
              <a:rPr lang="hu-HU" sz="2400" dirty="0">
                <a:latin typeface="Trebuchet MS" panose="020B0603020202020204" pitchFamily="34" charset="0"/>
              </a:rPr>
              <a:t>CSÉB 2019. </a:t>
            </a:r>
            <a:r>
              <a:rPr lang="hu-HU" sz="2400" dirty="0" err="1">
                <a:latin typeface="Trebuchet MS" panose="020B0603020202020204" pitchFamily="34" charset="0"/>
              </a:rPr>
              <a:t>össz</a:t>
            </a:r>
            <a:r>
              <a:rPr lang="hu-HU" sz="2400" dirty="0">
                <a:latin typeface="Trebuchet MS" panose="020B0603020202020204" pitchFamily="34" charset="0"/>
              </a:rPr>
              <a:t>:		41,7M</a:t>
            </a:r>
          </a:p>
          <a:p>
            <a:pPr lvl="1"/>
            <a:r>
              <a:rPr lang="hu-HU" sz="2400" dirty="0">
                <a:latin typeface="Trebuchet MS" panose="020B0603020202020204" pitchFamily="34" charset="0"/>
              </a:rPr>
              <a:t>MOK Akadémia:		3M</a:t>
            </a:r>
          </a:p>
          <a:p>
            <a:pPr lvl="1"/>
            <a:r>
              <a:rPr lang="hu-HU" sz="2400" dirty="0">
                <a:latin typeface="Trebuchet MS" panose="020B0603020202020204" pitchFamily="34" charset="0"/>
              </a:rPr>
              <a:t>Saját keret:			15M</a:t>
            </a:r>
          </a:p>
          <a:p>
            <a:pPr lvl="2"/>
            <a:r>
              <a:rPr lang="hu-HU" sz="2200" dirty="0" err="1">
                <a:latin typeface="Trebuchet MS" panose="020B0603020202020204" pitchFamily="34" charset="0"/>
              </a:rPr>
              <a:t>Gyógyinfó</a:t>
            </a:r>
            <a:r>
              <a:rPr lang="hu-HU" sz="2200" dirty="0">
                <a:latin typeface="Trebuchet MS" panose="020B0603020202020204" pitchFamily="34" charset="0"/>
              </a:rPr>
              <a:t>, Adatvédelmi tisztviselő, CSAKOSZ, SE TDK, </a:t>
            </a:r>
            <a:r>
              <a:rPr lang="hu-HU" sz="2200" dirty="0" err="1">
                <a:latin typeface="Trebuchet MS" panose="020B0603020202020204" pitchFamily="34" charset="0"/>
              </a:rPr>
              <a:t>Medigames</a:t>
            </a:r>
            <a:r>
              <a:rPr lang="hu-HU" sz="2200" dirty="0">
                <a:latin typeface="Trebuchet MS" panose="020B0603020202020204" pitchFamily="34" charset="0"/>
              </a:rPr>
              <a:t>, </a:t>
            </a:r>
            <a:r>
              <a:rPr lang="hu-HU" sz="2200" dirty="0" err="1">
                <a:latin typeface="Trebuchet MS" panose="020B0603020202020204" pitchFamily="34" charset="0"/>
              </a:rPr>
              <a:t>Am.Magyar</a:t>
            </a:r>
            <a:r>
              <a:rPr lang="hu-HU" sz="2200" dirty="0">
                <a:latin typeface="Trebuchet MS" panose="020B0603020202020204" pitchFamily="34" charset="0"/>
              </a:rPr>
              <a:t> Orvosszövetség, </a:t>
            </a:r>
            <a:r>
              <a:rPr lang="hu-HU" sz="2200" dirty="0" err="1">
                <a:latin typeface="Trebuchet MS" panose="020B0603020202020204" pitchFamily="34" charset="0"/>
              </a:rPr>
              <a:t>Kiskunk</a:t>
            </a:r>
            <a:r>
              <a:rPr lang="hu-HU" sz="2200" dirty="0">
                <a:latin typeface="Trebuchet MS" panose="020B0603020202020204" pitchFamily="34" charset="0"/>
              </a:rPr>
              <a:t> </a:t>
            </a:r>
            <a:r>
              <a:rPr lang="hu-HU" sz="2200" dirty="0" err="1">
                <a:latin typeface="Trebuchet MS" panose="020B0603020202020204" pitchFamily="34" charset="0"/>
              </a:rPr>
              <a:t>Sztómások</a:t>
            </a:r>
            <a:r>
              <a:rPr lang="hu-HU" sz="2200" dirty="0">
                <a:latin typeface="Trebuchet MS" panose="020B0603020202020204" pitchFamily="34" charset="0"/>
              </a:rPr>
              <a:t>, 09.21. Nagygyűlés, MOK díjak, külügyi ref.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1063526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8725"/>
            <a:ext cx="7924802" cy="5181600"/>
          </a:xfrm>
        </p:spPr>
        <p:txBody>
          <a:bodyPr>
            <a:normAutofit lnSpcReduction="10000"/>
          </a:bodyPr>
          <a:lstStyle/>
          <a:p>
            <a:r>
              <a:rPr lang="hu-HU" sz="2400" b="1" u="sng" dirty="0"/>
              <a:t>Tagi szolgáltatások költség keret (2)</a:t>
            </a:r>
          </a:p>
          <a:p>
            <a:pPr lvl="1"/>
            <a:r>
              <a:rPr lang="hu-HU" sz="2400" dirty="0"/>
              <a:t>2018. terv: 140M; tény: 136M</a:t>
            </a:r>
          </a:p>
          <a:p>
            <a:pPr lvl="1"/>
            <a:r>
              <a:rPr lang="hu-HU" sz="2400" dirty="0"/>
              <a:t>2019. terv I.: 148M; terv II.: 159,7M; tény: 128,6M</a:t>
            </a:r>
          </a:p>
          <a:p>
            <a:pPr lvl="1"/>
            <a:r>
              <a:rPr lang="hu-HU" sz="2400" dirty="0"/>
              <a:t>2020. terv:</a:t>
            </a:r>
          </a:p>
          <a:p>
            <a:pPr lvl="2"/>
            <a:r>
              <a:rPr lang="hu-HU" sz="2200" dirty="0"/>
              <a:t>Országos szervezet: 59 millió</a:t>
            </a:r>
          </a:p>
          <a:p>
            <a:pPr lvl="2"/>
            <a:r>
              <a:rPr lang="hu-HU" sz="2200" dirty="0"/>
              <a:t>CSÉB: 41 millió (29,6M díj + 11,4M járulék)</a:t>
            </a:r>
          </a:p>
          <a:p>
            <a:pPr lvl="2"/>
            <a:r>
              <a:rPr lang="hu-HU" sz="2200" dirty="0"/>
              <a:t>Országos keret: 15 millió</a:t>
            </a:r>
          </a:p>
          <a:p>
            <a:pPr lvl="2"/>
            <a:r>
              <a:rPr lang="hu-HU" sz="2200" dirty="0"/>
              <a:t>MOK Akadémia: 3 millió</a:t>
            </a:r>
          </a:p>
          <a:p>
            <a:pPr lvl="1"/>
            <a:r>
              <a:rPr lang="hu-HU" sz="2400" dirty="0"/>
              <a:t>TESZ: 100 millió, taglétszám arányosan</a:t>
            </a:r>
          </a:p>
          <a:p>
            <a:pPr lvl="1"/>
            <a:r>
              <a:rPr lang="hu-HU" sz="2400" dirty="0"/>
              <a:t>Felhasználás: külön szabályzat szerint</a:t>
            </a:r>
          </a:p>
          <a:p>
            <a:pPr lvl="2"/>
            <a:r>
              <a:rPr lang="hu-HU" sz="2200" dirty="0"/>
              <a:t>Fogorvosok TESZ indítvány – transzparens előkészítés</a:t>
            </a:r>
          </a:p>
          <a:p>
            <a:pPr lvl="2"/>
            <a:endParaRPr lang="hu-HU" sz="2200" dirty="0"/>
          </a:p>
          <a:p>
            <a:pPr lvl="2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6964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71576"/>
            <a:ext cx="7924802" cy="5343524"/>
          </a:xfrm>
        </p:spPr>
        <p:txBody>
          <a:bodyPr>
            <a:normAutofit fontScale="92500" lnSpcReduction="20000"/>
          </a:bodyPr>
          <a:lstStyle/>
          <a:p>
            <a:r>
              <a:rPr lang="hu-HU" sz="2400" b="1" u="sng" dirty="0"/>
              <a:t>TESZ tartalék (3)</a:t>
            </a:r>
          </a:p>
          <a:p>
            <a:pPr lvl="1"/>
            <a:r>
              <a:rPr lang="hu-HU" sz="2400" dirty="0"/>
              <a:t>2019. terv: 5M; felhasználva: 461.000,- Ft</a:t>
            </a:r>
          </a:p>
          <a:p>
            <a:pPr lvl="1"/>
            <a:r>
              <a:rPr lang="hu-HU" sz="2400" dirty="0"/>
              <a:t>2020. terv: 5 millió</a:t>
            </a:r>
          </a:p>
          <a:p>
            <a:r>
              <a:rPr lang="hu-HU" sz="2400" b="1" u="sng" dirty="0"/>
              <a:t>Országos Szervezet tartalék (4)</a:t>
            </a:r>
          </a:p>
          <a:p>
            <a:pPr lvl="1"/>
            <a:r>
              <a:rPr lang="hu-HU" sz="2400" dirty="0"/>
              <a:t>2019. terv: 5M; felhasználva: 4.748.000,- Ft</a:t>
            </a:r>
          </a:p>
          <a:p>
            <a:pPr lvl="1"/>
            <a:r>
              <a:rPr lang="hu-HU" sz="2400" dirty="0"/>
              <a:t>2020. terv: 5 millió</a:t>
            </a:r>
          </a:p>
          <a:p>
            <a:r>
              <a:rPr lang="hu-HU" sz="2400" b="1" u="sng" dirty="0"/>
              <a:t>A Magyar Orvosokért Alapítvány (5)</a:t>
            </a:r>
          </a:p>
          <a:p>
            <a:pPr lvl="1"/>
            <a:r>
              <a:rPr lang="hu-HU" sz="2400" dirty="0"/>
              <a:t>OKGY 2012.12.01-én kelt döntése: a ténylegesen befolyt tagdíj 2,5%-át </a:t>
            </a:r>
            <a:r>
              <a:rPr lang="hu-HU" sz="2400" dirty="0" err="1"/>
              <a:t>át</a:t>
            </a:r>
            <a:r>
              <a:rPr lang="hu-HU" sz="2400" dirty="0"/>
              <a:t> kell utalni</a:t>
            </a:r>
          </a:p>
          <a:p>
            <a:pPr lvl="1"/>
            <a:r>
              <a:rPr lang="hu-HU" sz="2400" dirty="0"/>
              <a:t>2019. évben: 25.720.000,- Ft</a:t>
            </a:r>
          </a:p>
          <a:p>
            <a:pPr lvl="1"/>
            <a:r>
              <a:rPr lang="hu-HU" sz="2400" dirty="0"/>
              <a:t>2020. évben: 27.293.000,- Ft</a:t>
            </a:r>
          </a:p>
          <a:p>
            <a:r>
              <a:rPr lang="hu-HU" sz="2400" b="1" u="sng" dirty="0"/>
              <a:t>Magyar Orvosok Sportegyesülete (6)</a:t>
            </a:r>
          </a:p>
          <a:p>
            <a:pPr lvl="1"/>
            <a:r>
              <a:rPr lang="hu-HU" sz="2400" dirty="0"/>
              <a:t>2016-2019. és 2020. évben: 1.500.000,- Ft</a:t>
            </a:r>
          </a:p>
          <a:p>
            <a:pPr lvl="1"/>
            <a:endParaRPr lang="hu-HU" sz="2400" dirty="0"/>
          </a:p>
          <a:p>
            <a:pPr lvl="1"/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814655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C3E19C-C448-4833-8EA9-712596934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47700"/>
          </a:xfrm>
        </p:spPr>
        <p:txBody>
          <a:bodyPr/>
          <a:lstStyle/>
          <a:p>
            <a:r>
              <a:rPr lang="hu-HU" dirty="0"/>
              <a:t>Tiszteletdíjak 2019.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685697-3A2C-4F6C-9672-52D72F911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52550"/>
            <a:ext cx="7620001" cy="4895850"/>
          </a:xfrm>
        </p:spPr>
        <p:txBody>
          <a:bodyPr>
            <a:normAutofit fontScale="92500" lnSpcReduction="10000"/>
          </a:bodyPr>
          <a:lstStyle/>
          <a:p>
            <a:r>
              <a:rPr lang="hu-HU" sz="2000" b="1" u="sng" dirty="0"/>
              <a:t>Országos tisztségviselők:</a:t>
            </a:r>
          </a:p>
          <a:p>
            <a:r>
              <a:rPr lang="hu-HU" sz="2000" dirty="0"/>
              <a:t>Alelnök				30.000,- Ft/hó</a:t>
            </a:r>
          </a:p>
          <a:p>
            <a:r>
              <a:rPr lang="hu-HU" sz="2000" dirty="0"/>
              <a:t>Titkár				20.000,- Ft/hó</a:t>
            </a:r>
          </a:p>
          <a:p>
            <a:r>
              <a:rPr lang="hu-HU" sz="2000" dirty="0"/>
              <a:t>OEB elnök			60.000,- Ft/hó</a:t>
            </a:r>
          </a:p>
          <a:p>
            <a:r>
              <a:rPr lang="hu-HU" sz="2000" dirty="0"/>
              <a:t>OFB, EK elnök		30.000,- Ft/hó</a:t>
            </a:r>
          </a:p>
          <a:p>
            <a:r>
              <a:rPr lang="hu-HU" sz="2000" dirty="0"/>
              <a:t>OEB, OFB EK alelnök	20.000,- Ft/hó</a:t>
            </a:r>
          </a:p>
          <a:p>
            <a:pPr lvl="1"/>
            <a:r>
              <a:rPr lang="hu-HU" sz="2000" dirty="0"/>
              <a:t>Munkaviszony: Kincses Gyula elnök (680e Ft), Lénárd Rita alelnök (500e Ft), Álmos Péter alelnök (300e Ft)</a:t>
            </a:r>
          </a:p>
          <a:p>
            <a:r>
              <a:rPr lang="hu-HU" sz="2000" b="1" u="sng" dirty="0"/>
              <a:t>TESZ tisztségviselők:</a:t>
            </a:r>
          </a:p>
          <a:p>
            <a:r>
              <a:rPr lang="hu-HU" sz="2000" dirty="0"/>
              <a:t>Elnök				24.000,- Ft/hó</a:t>
            </a:r>
          </a:p>
          <a:p>
            <a:r>
              <a:rPr lang="hu-HU" sz="2000" dirty="0"/>
              <a:t>Alelnök, FB elnök		20.000,- Ft/hó		</a:t>
            </a:r>
          </a:p>
          <a:p>
            <a:r>
              <a:rPr lang="hu-HU" sz="2000" dirty="0"/>
              <a:t>Titkár				16.000,- Ft/hó</a:t>
            </a:r>
          </a:p>
          <a:p>
            <a:r>
              <a:rPr lang="hu-HU" sz="2000" dirty="0"/>
              <a:t>EB elnök				40.000,- Ft/hó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6871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C3E19C-C448-4833-8EA9-712596934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47700"/>
          </a:xfrm>
        </p:spPr>
        <p:txBody>
          <a:bodyPr/>
          <a:lstStyle/>
          <a:p>
            <a:r>
              <a:rPr lang="hu-HU" dirty="0"/>
              <a:t>Tiszteletdíjak </a:t>
            </a:r>
            <a:r>
              <a:rPr lang="hu-HU" b="1" dirty="0"/>
              <a:t>2020.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685697-3A2C-4F6C-9672-52D72F911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52550"/>
            <a:ext cx="7620001" cy="5029200"/>
          </a:xfrm>
        </p:spPr>
        <p:txBody>
          <a:bodyPr>
            <a:normAutofit/>
          </a:bodyPr>
          <a:lstStyle/>
          <a:p>
            <a:r>
              <a:rPr lang="hu-HU" sz="2800" dirty="0"/>
              <a:t>2019. </a:t>
            </a:r>
            <a:r>
              <a:rPr lang="hu-HU" sz="2800" dirty="0" err="1"/>
              <a:t>össz</a:t>
            </a:r>
            <a:r>
              <a:rPr lang="hu-HU" sz="2800" dirty="0"/>
              <a:t> tiszteletdíj: 63,5M Ft</a:t>
            </a:r>
          </a:p>
          <a:p>
            <a:pPr lvl="1"/>
            <a:r>
              <a:rPr lang="hu-HU" sz="2600" dirty="0"/>
              <a:t>107. vk. Elnök választási évben 50e Ft/ év</a:t>
            </a:r>
          </a:p>
          <a:p>
            <a:r>
              <a:rPr lang="hu-HU" sz="2800" dirty="0"/>
              <a:t>2020. terv:			55.652.700,- Ft</a:t>
            </a:r>
          </a:p>
          <a:p>
            <a:pPr lvl="1"/>
            <a:r>
              <a:rPr lang="hu-HU" sz="2600" dirty="0"/>
              <a:t>Díj:					47.364.000,- Ft</a:t>
            </a:r>
          </a:p>
          <a:p>
            <a:pPr lvl="1"/>
            <a:r>
              <a:rPr lang="hu-HU" sz="2600" dirty="0"/>
              <a:t>Járulék:			  8.288.700,- Ft</a:t>
            </a:r>
          </a:p>
          <a:p>
            <a:r>
              <a:rPr lang="hu-HU" sz="2800" dirty="0"/>
              <a:t>4. sz. melléklet részletezi</a:t>
            </a:r>
          </a:p>
          <a:p>
            <a:pPr lvl="1"/>
            <a:r>
              <a:rPr lang="hu-HU" sz="2400" dirty="0"/>
              <a:t>Új elem: főtitkár 25.000,- Ft/hó</a:t>
            </a:r>
          </a:p>
          <a:p>
            <a:r>
              <a:rPr lang="hu-HU" sz="2800" dirty="0"/>
              <a:t>Etikai bizottságok tagjai (171 fő):</a:t>
            </a:r>
          </a:p>
          <a:p>
            <a:pPr lvl="1"/>
            <a:r>
              <a:rPr lang="hu-HU" sz="2400" dirty="0"/>
              <a:t>jelenleg: 0,- Ft</a:t>
            </a:r>
          </a:p>
        </p:txBody>
      </p:sp>
    </p:spTree>
    <p:extLst>
      <p:ext uri="{BB962C8B-B14F-4D97-AF65-F5344CB8AC3E}">
        <p14:creationId xmlns:p14="http://schemas.microsoft.com/office/powerpoint/2010/main" val="96332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90650"/>
            <a:ext cx="7924802" cy="4943475"/>
          </a:xfrm>
        </p:spPr>
        <p:txBody>
          <a:bodyPr>
            <a:normAutofit lnSpcReduction="10000"/>
          </a:bodyPr>
          <a:lstStyle/>
          <a:p>
            <a:r>
              <a:rPr lang="hu-HU" sz="2400" b="1" u="sng" dirty="0"/>
              <a:t>Nemzetközi tagdíjak (8)</a:t>
            </a:r>
          </a:p>
          <a:p>
            <a:pPr lvl="1"/>
            <a:r>
              <a:rPr lang="hu-HU" sz="2400" dirty="0"/>
              <a:t>2019. terv: 6,5M; tény: 6.366.895,- Ft</a:t>
            </a:r>
          </a:p>
          <a:p>
            <a:pPr lvl="2"/>
            <a:r>
              <a:rPr lang="hu-HU" sz="2200" dirty="0"/>
              <a:t>WMA 2019:	2.114.117,- Ft/év </a:t>
            </a:r>
          </a:p>
          <a:p>
            <a:pPr lvl="2"/>
            <a:r>
              <a:rPr lang="hu-HU" sz="2200" dirty="0"/>
              <a:t>CPME 2019:	4.252.778,- Ft/év </a:t>
            </a:r>
          </a:p>
          <a:p>
            <a:pPr lvl="1"/>
            <a:r>
              <a:rPr lang="hu-HU" sz="2400" dirty="0"/>
              <a:t>2020. terv: 4.400.000,- Ft</a:t>
            </a:r>
          </a:p>
          <a:p>
            <a:r>
              <a:rPr lang="hu-HU" sz="2400" b="1" u="sng" dirty="0"/>
              <a:t>Orvosok Lapja kiadása (9)</a:t>
            </a:r>
          </a:p>
          <a:p>
            <a:pPr lvl="1"/>
            <a:r>
              <a:rPr lang="hu-HU" sz="2400" dirty="0"/>
              <a:t>2019. terv: 50M; tény: 37,9M</a:t>
            </a:r>
          </a:p>
          <a:p>
            <a:pPr lvl="1"/>
            <a:r>
              <a:rPr lang="hu-HU" sz="2400" dirty="0"/>
              <a:t>2020. terv: 50.000.000,- Ft</a:t>
            </a:r>
          </a:p>
          <a:p>
            <a:r>
              <a:rPr lang="hu-HU" sz="2400" b="1" u="sng" dirty="0"/>
              <a:t>Könyvvizsgálat MOK beszámoló (10)</a:t>
            </a:r>
          </a:p>
          <a:p>
            <a:pPr lvl="1"/>
            <a:r>
              <a:rPr lang="hu-HU" sz="2400" dirty="0"/>
              <a:t>2019. terv: 1.677.000,- Ft; tény: 1.676.400,- Ft</a:t>
            </a:r>
          </a:p>
          <a:p>
            <a:pPr lvl="1"/>
            <a:r>
              <a:rPr lang="hu-HU" sz="2400" dirty="0"/>
              <a:t>2020. terv: 1.677.000,- Ft</a:t>
            </a:r>
          </a:p>
        </p:txBody>
      </p:sp>
    </p:spTree>
    <p:extLst>
      <p:ext uri="{BB962C8B-B14F-4D97-AF65-F5344CB8AC3E}">
        <p14:creationId xmlns:p14="http://schemas.microsoft.com/office/powerpoint/2010/main" val="3619646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Költség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33476"/>
            <a:ext cx="7924802" cy="5495924"/>
          </a:xfrm>
        </p:spPr>
        <p:txBody>
          <a:bodyPr>
            <a:normAutofit lnSpcReduction="10000"/>
          </a:bodyPr>
          <a:lstStyle/>
          <a:p>
            <a:r>
              <a:rPr lang="hu-HU" sz="2400" b="1" u="sng" dirty="0"/>
              <a:t>Közös szoftver fejlesztés (11)</a:t>
            </a:r>
          </a:p>
          <a:p>
            <a:pPr lvl="1"/>
            <a:r>
              <a:rPr lang="hu-HU" sz="2400" dirty="0"/>
              <a:t>2019. terv: 18M; tény: 7.363.206,- Ft</a:t>
            </a:r>
          </a:p>
          <a:p>
            <a:pPr lvl="1"/>
            <a:r>
              <a:rPr lang="hu-HU" sz="2400" dirty="0"/>
              <a:t>2020. terv: 14 millió</a:t>
            </a:r>
          </a:p>
          <a:p>
            <a:r>
              <a:rPr lang="hu-HU" sz="2400" b="1" u="sng" dirty="0"/>
              <a:t>Marketing, online kommunikáció (12)</a:t>
            </a:r>
          </a:p>
          <a:p>
            <a:pPr lvl="1"/>
            <a:r>
              <a:rPr lang="hu-HU" sz="2400" dirty="0"/>
              <a:t>2019. terv: 8M; tény: 6.323.200,- Ft</a:t>
            </a:r>
          </a:p>
          <a:p>
            <a:pPr lvl="2"/>
            <a:r>
              <a:rPr lang="hu-HU" sz="2200" dirty="0"/>
              <a:t>Facebook: 12x170.000,- Ft = 2.040.000,- Ft</a:t>
            </a:r>
          </a:p>
          <a:p>
            <a:pPr lvl="2"/>
            <a:r>
              <a:rPr lang="hu-HU" sz="2200" dirty="0"/>
              <a:t>Online tartalom fejlesztés: 4.283.200,- Ft </a:t>
            </a:r>
          </a:p>
          <a:p>
            <a:pPr lvl="1"/>
            <a:r>
              <a:rPr lang="hu-HU" sz="2400" dirty="0"/>
              <a:t>2020. terv I: 14 millió </a:t>
            </a:r>
            <a:r>
              <a:rPr lang="hu-HU" sz="2000" dirty="0"/>
              <a:t>– 2/2020.01.22. TESZT határozat: kiemelt programok kommunikációja</a:t>
            </a:r>
          </a:p>
          <a:p>
            <a:pPr lvl="1"/>
            <a:r>
              <a:rPr lang="hu-HU" sz="2400" dirty="0"/>
              <a:t>2020. terv II. </a:t>
            </a:r>
            <a:r>
              <a:rPr lang="hu-HU" sz="2400" b="1" dirty="0"/>
              <a:t>50 millió</a:t>
            </a:r>
            <a:r>
              <a:rPr lang="hu-HU" sz="2000" b="1" dirty="0"/>
              <a:t> </a:t>
            </a:r>
            <a:r>
              <a:rPr lang="hu-HU" sz="2000" dirty="0"/>
              <a:t>– 32/2020.02.19. sz. elnökségi h.</a:t>
            </a:r>
          </a:p>
          <a:p>
            <a:r>
              <a:rPr lang="hu-HU" sz="2400" b="1" u="sng" dirty="0"/>
              <a:t>Időközi választások költsége (13)</a:t>
            </a:r>
          </a:p>
          <a:p>
            <a:pPr lvl="1"/>
            <a:r>
              <a:rPr lang="hu-HU" sz="2400" dirty="0"/>
              <a:t>2020. terv: 5 millió</a:t>
            </a:r>
          </a:p>
          <a:p>
            <a:pPr lvl="1"/>
            <a:endParaRPr lang="hu-HU" dirty="0"/>
          </a:p>
          <a:p>
            <a:pPr lvl="1"/>
            <a:endParaRPr lang="hu-HU" sz="2400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99289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7029C7-8FED-4CE2-A63E-02A840A5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1"/>
            <a:ext cx="7486651" cy="704850"/>
          </a:xfrm>
        </p:spPr>
        <p:txBody>
          <a:bodyPr>
            <a:normAutofit/>
          </a:bodyPr>
          <a:lstStyle/>
          <a:p>
            <a:r>
              <a:rPr lang="hu-HU" sz="3200" dirty="0"/>
              <a:t>Módosító indítványok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B7F8E9-C502-4010-A40C-36EC7FCB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33476"/>
            <a:ext cx="7924802" cy="5495924"/>
          </a:xfrm>
        </p:spPr>
        <p:txBody>
          <a:bodyPr>
            <a:normAutofit lnSpcReduction="10000"/>
          </a:bodyPr>
          <a:lstStyle/>
          <a:p>
            <a:r>
              <a:rPr lang="hu-HU" sz="2400" b="1" u="sng" dirty="0"/>
              <a:t>Budapest TESZ (1)</a:t>
            </a:r>
          </a:p>
          <a:p>
            <a:pPr lvl="1"/>
            <a:r>
              <a:rPr lang="hu-HU" sz="2400" dirty="0"/>
              <a:t>Záró pénzkészlet javítás – 1.310.499,- Ft téves</a:t>
            </a:r>
          </a:p>
          <a:p>
            <a:pPr lvl="1"/>
            <a:r>
              <a:rPr lang="hu-HU" sz="2400" dirty="0"/>
              <a:t>helyesen: 37.000,- Ft </a:t>
            </a:r>
            <a:r>
              <a:rPr lang="hu-HU" dirty="0"/>
              <a:t>(ez kihat az </a:t>
            </a:r>
            <a:r>
              <a:rPr lang="hu-HU" dirty="0">
                <a:latin typeface="Trebuchet MS" panose="020B0603020202020204" pitchFamily="34" charset="0"/>
              </a:rPr>
              <a:t>∑ pénzkészletre)</a:t>
            </a:r>
            <a:endParaRPr lang="hu-HU" dirty="0"/>
          </a:p>
          <a:p>
            <a:r>
              <a:rPr lang="hu-HU" sz="2400" b="1" u="sng" dirty="0"/>
              <a:t>Komárom-Esztergom TESZ (2)</a:t>
            </a:r>
          </a:p>
          <a:p>
            <a:pPr lvl="1"/>
            <a:r>
              <a:rPr lang="hu-HU" sz="2400" dirty="0"/>
              <a:t>Működési kvóta emelés: +80.000,- Ft/hó</a:t>
            </a:r>
          </a:p>
          <a:p>
            <a:pPr lvl="1"/>
            <a:r>
              <a:rPr lang="hu-HU" sz="2400" dirty="0"/>
              <a:t>13. havi bér: +99.000,- Ft</a:t>
            </a:r>
          </a:p>
          <a:p>
            <a:pPr lvl="1"/>
            <a:r>
              <a:rPr lang="hu-HU" sz="2400" dirty="0"/>
              <a:t>Emelés éves mértéke: 1.059.000,- Ft</a:t>
            </a:r>
          </a:p>
          <a:p>
            <a:r>
              <a:rPr lang="hu-HU" sz="2600" dirty="0"/>
              <a:t>Javaslat:</a:t>
            </a:r>
          </a:p>
          <a:p>
            <a:pPr lvl="1"/>
            <a:r>
              <a:rPr lang="hu-HU" sz="2400" dirty="0"/>
              <a:t>Általános vita</a:t>
            </a:r>
          </a:p>
          <a:p>
            <a:pPr lvl="1"/>
            <a:r>
              <a:rPr lang="hu-HU" sz="2400" dirty="0"/>
              <a:t>Módosító indítványok</a:t>
            </a:r>
          </a:p>
          <a:p>
            <a:pPr lvl="1"/>
            <a:r>
              <a:rPr lang="hu-HU" sz="2400" dirty="0"/>
              <a:t>Szavazás egyenként a módosító indítványokról</a:t>
            </a:r>
          </a:p>
          <a:p>
            <a:pPr lvl="1"/>
            <a:r>
              <a:rPr lang="hu-HU" sz="2400" dirty="0"/>
              <a:t>Záró szavazás, elfogadás </a:t>
            </a:r>
            <a:r>
              <a:rPr lang="hu-HU" sz="2400"/>
              <a:t>egységes szerkezetben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779393705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623</TotalTime>
  <Words>1974</Words>
  <Application>Microsoft Office PowerPoint</Application>
  <PresentationFormat>Diavetítés a képernyőre (4:3 oldalarány)</PresentationFormat>
  <Paragraphs>239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Wingdings 3</vt:lpstr>
      <vt:lpstr>Dimenzió</vt:lpstr>
      <vt:lpstr>MOK KÖLTSÉGVETÉS 2020. ORSZÁGOS ELNÖKSÉG ÁLTAL JÓVÁHAGYOTT TERV</vt:lpstr>
      <vt:lpstr>Gazdálkodási szabályok</vt:lpstr>
      <vt:lpstr>Gazdálkodási szabályok, alapelvek</vt:lpstr>
      <vt:lpstr>Gazdálkodási szabályok, alapelvek</vt:lpstr>
      <vt:lpstr>Gazdálkodási szabályok, alapelvek</vt:lpstr>
      <vt:lpstr>Közös tagdíjszámla, Költség helyek</vt:lpstr>
      <vt:lpstr>Közös tagdíjszámla, Költség keretek</vt:lpstr>
      <vt:lpstr>TESZT ülés előtt, előkészítés</vt:lpstr>
      <vt:lpstr>TESZT ülés előtt, előkészítés</vt:lpstr>
      <vt:lpstr>Bevételi tervek 2020.</vt:lpstr>
      <vt:lpstr>Kiadási tervek 2020., Egyenleg</vt:lpstr>
      <vt:lpstr>Működési kvóta 2015-2019.</vt:lpstr>
      <vt:lpstr>Működési kvóta 2020.</vt:lpstr>
      <vt:lpstr>Költség keretek</vt:lpstr>
      <vt:lpstr>Költség keretek</vt:lpstr>
      <vt:lpstr>Költség keretek</vt:lpstr>
      <vt:lpstr>Költség keretek</vt:lpstr>
      <vt:lpstr>Költség keretek</vt:lpstr>
      <vt:lpstr>Tiszteletdíjak 2019.</vt:lpstr>
      <vt:lpstr>Tiszteletdíjak 2020.</vt:lpstr>
      <vt:lpstr>Költség keretek</vt:lpstr>
      <vt:lpstr>Költség keretek</vt:lpstr>
      <vt:lpstr>Módosító indítványok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MOK KÖLTSÉGVETÉS 2020 TERVEK, JAVASLATOK</dc:title>
  <dc:creator>farkasdr</dc:creator>
  <cp:lastModifiedBy>farkasdr</cp:lastModifiedBy>
  <cp:revision>77</cp:revision>
  <dcterms:created xsi:type="dcterms:W3CDTF">2020-01-17T09:38:15Z</dcterms:created>
  <dcterms:modified xsi:type="dcterms:W3CDTF">2020-02-25T12:19:01Z</dcterms:modified>
</cp:coreProperties>
</file>