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77" r:id="rId4"/>
    <p:sldId id="259" r:id="rId5"/>
    <p:sldId id="269" r:id="rId6"/>
    <p:sldId id="258" r:id="rId7"/>
    <p:sldId id="286" r:id="rId8"/>
    <p:sldId id="283" r:id="rId9"/>
    <p:sldId id="285" r:id="rId10"/>
    <p:sldId id="284" r:id="rId11"/>
    <p:sldId id="287" r:id="rId12"/>
    <p:sldId id="294" r:id="rId13"/>
    <p:sldId id="279" r:id="rId14"/>
    <p:sldId id="278" r:id="rId15"/>
    <p:sldId id="299" r:id="rId16"/>
    <p:sldId id="275" r:id="rId17"/>
    <p:sldId id="261" r:id="rId18"/>
    <p:sldId id="263" r:id="rId19"/>
    <p:sldId id="295" r:id="rId20"/>
    <p:sldId id="272" r:id="rId21"/>
    <p:sldId id="262" r:id="rId22"/>
    <p:sldId id="281" r:id="rId23"/>
    <p:sldId id="276" r:id="rId24"/>
    <p:sldId id="271" r:id="rId25"/>
    <p:sldId id="280" r:id="rId26"/>
    <p:sldId id="264" r:id="rId27"/>
    <p:sldId id="267" r:id="rId28"/>
    <p:sldId id="265" r:id="rId29"/>
    <p:sldId id="268" r:id="rId30"/>
    <p:sldId id="273" r:id="rId31"/>
    <p:sldId id="274" r:id="rId32"/>
    <p:sldId id="282" r:id="rId33"/>
    <p:sldId id="289" r:id="rId34"/>
    <p:sldId id="288" r:id="rId35"/>
    <p:sldId id="290" r:id="rId36"/>
    <p:sldId id="291" r:id="rId37"/>
    <p:sldId id="293" r:id="rId38"/>
    <p:sldId id="292" r:id="rId39"/>
    <p:sldId id="296" r:id="rId40"/>
    <p:sldId id="298" r:id="rId4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C4"/>
    <a:srgbClr val="140CE6"/>
    <a:srgbClr val="F7E6DE"/>
    <a:srgbClr val="E2F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4"/>
    <p:restoredTop sz="94558"/>
  </p:normalViewPr>
  <p:slideViewPr>
    <p:cSldViewPr snapToGrid="0" snapToObjects="1">
      <p:cViewPr varScale="1">
        <p:scale>
          <a:sx n="85" d="100"/>
          <a:sy n="85" d="100"/>
        </p:scale>
        <p:origin x="192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9ADA7-4783-3846-A0A6-E5C37CCD62A8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23313-F15D-B543-B8C7-03FE7FA0895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848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23313-F15D-B543-B8C7-03FE7FA08953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622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23313-F15D-B543-B8C7-03FE7FA08953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3915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z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23313-F15D-B543-B8C7-03FE7FA08953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4206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23313-F15D-B543-B8C7-03FE7FA08953}" type="slidenum">
              <a:rPr lang="hu-HU" smtClean="0"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8861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342105-C15E-AFAA-6D4F-F6887C195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6A31965-E82C-3D30-CCD6-43D85018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02BE88D-7518-2860-56D7-F203EC60B9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99104"/>
            <a:ext cx="1839817" cy="258896"/>
          </a:xfrm>
        </p:spPr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61F1BD3-CB97-9DAD-A932-ED39A00D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9816" y="6599104"/>
            <a:ext cx="8828183" cy="258896"/>
          </a:xfrm>
        </p:spPr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805B5E6-6788-D081-E41A-21B37D6A5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458" y="6599104"/>
            <a:ext cx="1551542" cy="258896"/>
          </a:xfrm>
        </p:spPr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r>
              <a:rPr lang="hu-HU" dirty="0"/>
              <a:t> / 40</a:t>
            </a:r>
          </a:p>
        </p:txBody>
      </p:sp>
    </p:spTree>
    <p:extLst>
      <p:ext uri="{BB962C8B-B14F-4D97-AF65-F5344CB8AC3E}">
        <p14:creationId xmlns:p14="http://schemas.microsoft.com/office/powerpoint/2010/main" val="121138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437B2B-774B-AF21-0F8A-D916363D0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767053"/>
          </a:xfrm>
          <a:solidFill>
            <a:srgbClr val="F7E6DE"/>
          </a:solidFill>
        </p:spPr>
        <p:txBody>
          <a:bodyPr/>
          <a:lstStyle>
            <a:lvl1pPr algn="ctr">
              <a:defRPr sz="4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DA28231-AA4F-5BEB-1F59-DDC8832C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605195"/>
            <a:ext cx="1032734" cy="25280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>
              <a:defRPr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E068083-FECC-E092-78BD-167EEF576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2734" y="6605195"/>
            <a:ext cx="9455972" cy="25280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>
              <a:defRPr sz="1600">
                <a:solidFill>
                  <a:srgbClr val="140CE6"/>
                </a:solidFill>
              </a:defRPr>
            </a:lvl1pPr>
          </a:lstStyle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B3A7BE1-338D-83B4-1946-2F426D975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8706" y="6605195"/>
            <a:ext cx="1703294" cy="25280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>
              <a:defRPr sz="2400"/>
            </a:lvl1pPr>
          </a:lstStyle>
          <a:p>
            <a:fld id="{36AD4FC8-0049-C64B-9B81-CFA01AF81E97}" type="slidenum">
              <a:rPr lang="hu-HU" smtClean="0"/>
              <a:pPr/>
              <a:t>‹#›</a:t>
            </a:fld>
            <a:r>
              <a:rPr lang="hu-HU" dirty="0"/>
              <a:t> / 40 dia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77DF88-D2F1-3B0E-F291-6FF8912C0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309"/>
            <a:ext cx="12192000" cy="5819886"/>
          </a:xfrm>
          <a:custGeom>
            <a:avLst/>
            <a:gdLst>
              <a:gd name="connsiteX0" fmla="*/ 0 w 12192000"/>
              <a:gd name="connsiteY0" fmla="*/ 0 h 5819886"/>
              <a:gd name="connsiteX1" fmla="*/ 458651 w 12192000"/>
              <a:gd name="connsiteY1" fmla="*/ 0 h 5819886"/>
              <a:gd name="connsiteX2" fmla="*/ 1161143 w 12192000"/>
              <a:gd name="connsiteY2" fmla="*/ 0 h 5819886"/>
              <a:gd name="connsiteX3" fmla="*/ 1619794 w 12192000"/>
              <a:gd name="connsiteY3" fmla="*/ 0 h 5819886"/>
              <a:gd name="connsiteX4" fmla="*/ 1834606 w 12192000"/>
              <a:gd name="connsiteY4" fmla="*/ 0 h 5819886"/>
              <a:gd name="connsiteX5" fmla="*/ 2293257 w 12192000"/>
              <a:gd name="connsiteY5" fmla="*/ 0 h 5819886"/>
              <a:gd name="connsiteX6" fmla="*/ 2995749 w 12192000"/>
              <a:gd name="connsiteY6" fmla="*/ 0 h 5819886"/>
              <a:gd name="connsiteX7" fmla="*/ 3820160 w 12192000"/>
              <a:gd name="connsiteY7" fmla="*/ 0 h 5819886"/>
              <a:gd name="connsiteX8" fmla="*/ 4034971 w 12192000"/>
              <a:gd name="connsiteY8" fmla="*/ 0 h 5819886"/>
              <a:gd name="connsiteX9" fmla="*/ 4249783 w 12192000"/>
              <a:gd name="connsiteY9" fmla="*/ 0 h 5819886"/>
              <a:gd name="connsiteX10" fmla="*/ 5074194 w 12192000"/>
              <a:gd name="connsiteY10" fmla="*/ 0 h 5819886"/>
              <a:gd name="connsiteX11" fmla="*/ 5289006 w 12192000"/>
              <a:gd name="connsiteY11" fmla="*/ 0 h 5819886"/>
              <a:gd name="connsiteX12" fmla="*/ 5869577 w 12192000"/>
              <a:gd name="connsiteY12" fmla="*/ 0 h 5819886"/>
              <a:gd name="connsiteX13" fmla="*/ 6206309 w 12192000"/>
              <a:gd name="connsiteY13" fmla="*/ 0 h 5819886"/>
              <a:gd name="connsiteX14" fmla="*/ 6543040 w 12192000"/>
              <a:gd name="connsiteY14" fmla="*/ 0 h 5819886"/>
              <a:gd name="connsiteX15" fmla="*/ 6879771 w 12192000"/>
              <a:gd name="connsiteY15" fmla="*/ 0 h 5819886"/>
              <a:gd name="connsiteX16" fmla="*/ 7216503 w 12192000"/>
              <a:gd name="connsiteY16" fmla="*/ 0 h 5819886"/>
              <a:gd name="connsiteX17" fmla="*/ 7675154 w 12192000"/>
              <a:gd name="connsiteY17" fmla="*/ 0 h 5819886"/>
              <a:gd name="connsiteX18" fmla="*/ 8011886 w 12192000"/>
              <a:gd name="connsiteY18" fmla="*/ 0 h 5819886"/>
              <a:gd name="connsiteX19" fmla="*/ 8470537 w 12192000"/>
              <a:gd name="connsiteY19" fmla="*/ 0 h 5819886"/>
              <a:gd name="connsiteX20" fmla="*/ 9173029 w 12192000"/>
              <a:gd name="connsiteY20" fmla="*/ 0 h 5819886"/>
              <a:gd name="connsiteX21" fmla="*/ 9509760 w 12192000"/>
              <a:gd name="connsiteY21" fmla="*/ 0 h 5819886"/>
              <a:gd name="connsiteX22" fmla="*/ 9724571 w 12192000"/>
              <a:gd name="connsiteY22" fmla="*/ 0 h 5819886"/>
              <a:gd name="connsiteX23" fmla="*/ 10548983 w 12192000"/>
              <a:gd name="connsiteY23" fmla="*/ 0 h 5819886"/>
              <a:gd name="connsiteX24" fmla="*/ 10763794 w 12192000"/>
              <a:gd name="connsiteY24" fmla="*/ 0 h 5819886"/>
              <a:gd name="connsiteX25" fmla="*/ 11344366 w 12192000"/>
              <a:gd name="connsiteY25" fmla="*/ 0 h 5819886"/>
              <a:gd name="connsiteX26" fmla="*/ 11559177 w 12192000"/>
              <a:gd name="connsiteY26" fmla="*/ 0 h 5819886"/>
              <a:gd name="connsiteX27" fmla="*/ 12192000 w 12192000"/>
              <a:gd name="connsiteY27" fmla="*/ 0 h 5819886"/>
              <a:gd name="connsiteX28" fmla="*/ 12192000 w 12192000"/>
              <a:gd name="connsiteY28" fmla="*/ 581989 h 5819886"/>
              <a:gd name="connsiteX29" fmla="*/ 12192000 w 12192000"/>
              <a:gd name="connsiteY29" fmla="*/ 1105778 h 5819886"/>
              <a:gd name="connsiteX30" fmla="*/ 12192000 w 12192000"/>
              <a:gd name="connsiteY30" fmla="*/ 1571369 h 5819886"/>
              <a:gd name="connsiteX31" fmla="*/ 12192000 w 12192000"/>
              <a:gd name="connsiteY31" fmla="*/ 2036960 h 5819886"/>
              <a:gd name="connsiteX32" fmla="*/ 12192000 w 12192000"/>
              <a:gd name="connsiteY32" fmla="*/ 2677148 h 5819886"/>
              <a:gd name="connsiteX33" fmla="*/ 12192000 w 12192000"/>
              <a:gd name="connsiteY33" fmla="*/ 3084540 h 5819886"/>
              <a:gd name="connsiteX34" fmla="*/ 12192000 w 12192000"/>
              <a:gd name="connsiteY34" fmla="*/ 3608329 h 5819886"/>
              <a:gd name="connsiteX35" fmla="*/ 12192000 w 12192000"/>
              <a:gd name="connsiteY35" fmla="*/ 4190318 h 5819886"/>
              <a:gd name="connsiteX36" fmla="*/ 12192000 w 12192000"/>
              <a:gd name="connsiteY36" fmla="*/ 4655909 h 5819886"/>
              <a:gd name="connsiteX37" fmla="*/ 12192000 w 12192000"/>
              <a:gd name="connsiteY37" fmla="*/ 5819886 h 5819886"/>
              <a:gd name="connsiteX38" fmla="*/ 11977189 w 12192000"/>
              <a:gd name="connsiteY38" fmla="*/ 5819886 h 5819886"/>
              <a:gd name="connsiteX39" fmla="*/ 11762377 w 12192000"/>
              <a:gd name="connsiteY39" fmla="*/ 5819886 h 5819886"/>
              <a:gd name="connsiteX40" fmla="*/ 10937966 w 12192000"/>
              <a:gd name="connsiteY40" fmla="*/ 5819886 h 5819886"/>
              <a:gd name="connsiteX41" fmla="*/ 10479314 w 12192000"/>
              <a:gd name="connsiteY41" fmla="*/ 5819886 h 5819886"/>
              <a:gd name="connsiteX42" fmla="*/ 9654903 w 12192000"/>
              <a:gd name="connsiteY42" fmla="*/ 5819886 h 5819886"/>
              <a:gd name="connsiteX43" fmla="*/ 9074331 w 12192000"/>
              <a:gd name="connsiteY43" fmla="*/ 5819886 h 5819886"/>
              <a:gd name="connsiteX44" fmla="*/ 8859520 w 12192000"/>
              <a:gd name="connsiteY44" fmla="*/ 5819886 h 5819886"/>
              <a:gd name="connsiteX45" fmla="*/ 8522789 w 12192000"/>
              <a:gd name="connsiteY45" fmla="*/ 5819886 h 5819886"/>
              <a:gd name="connsiteX46" fmla="*/ 8064137 w 12192000"/>
              <a:gd name="connsiteY46" fmla="*/ 5819886 h 5819886"/>
              <a:gd name="connsiteX47" fmla="*/ 7361646 w 12192000"/>
              <a:gd name="connsiteY47" fmla="*/ 5819886 h 5819886"/>
              <a:gd name="connsiteX48" fmla="*/ 6659154 w 12192000"/>
              <a:gd name="connsiteY48" fmla="*/ 5819886 h 5819886"/>
              <a:gd name="connsiteX49" fmla="*/ 6078583 w 12192000"/>
              <a:gd name="connsiteY49" fmla="*/ 5819886 h 5819886"/>
              <a:gd name="connsiteX50" fmla="*/ 5619931 w 12192000"/>
              <a:gd name="connsiteY50" fmla="*/ 5819886 h 5819886"/>
              <a:gd name="connsiteX51" fmla="*/ 4795520 w 12192000"/>
              <a:gd name="connsiteY51" fmla="*/ 5819886 h 5819886"/>
              <a:gd name="connsiteX52" fmla="*/ 4214949 w 12192000"/>
              <a:gd name="connsiteY52" fmla="*/ 5819886 h 5819886"/>
              <a:gd name="connsiteX53" fmla="*/ 3878217 w 12192000"/>
              <a:gd name="connsiteY53" fmla="*/ 5819886 h 5819886"/>
              <a:gd name="connsiteX54" fmla="*/ 3541486 w 12192000"/>
              <a:gd name="connsiteY54" fmla="*/ 5819886 h 5819886"/>
              <a:gd name="connsiteX55" fmla="*/ 3326674 w 12192000"/>
              <a:gd name="connsiteY55" fmla="*/ 5819886 h 5819886"/>
              <a:gd name="connsiteX56" fmla="*/ 2746103 w 12192000"/>
              <a:gd name="connsiteY56" fmla="*/ 5819886 h 5819886"/>
              <a:gd name="connsiteX57" fmla="*/ 2409371 w 12192000"/>
              <a:gd name="connsiteY57" fmla="*/ 5819886 h 5819886"/>
              <a:gd name="connsiteX58" fmla="*/ 1584960 w 12192000"/>
              <a:gd name="connsiteY58" fmla="*/ 5819886 h 5819886"/>
              <a:gd name="connsiteX59" fmla="*/ 882469 w 12192000"/>
              <a:gd name="connsiteY59" fmla="*/ 5819886 h 5819886"/>
              <a:gd name="connsiteX60" fmla="*/ 0 w 12192000"/>
              <a:gd name="connsiteY60" fmla="*/ 5819886 h 5819886"/>
              <a:gd name="connsiteX61" fmla="*/ 0 w 12192000"/>
              <a:gd name="connsiteY61" fmla="*/ 5121500 h 5819886"/>
              <a:gd name="connsiteX62" fmla="*/ 0 w 12192000"/>
              <a:gd name="connsiteY62" fmla="*/ 4714108 h 5819886"/>
              <a:gd name="connsiteX63" fmla="*/ 0 w 12192000"/>
              <a:gd name="connsiteY63" fmla="*/ 4248517 h 5819886"/>
              <a:gd name="connsiteX64" fmla="*/ 0 w 12192000"/>
              <a:gd name="connsiteY64" fmla="*/ 3608329 h 5819886"/>
              <a:gd name="connsiteX65" fmla="*/ 0 w 12192000"/>
              <a:gd name="connsiteY65" fmla="*/ 2909943 h 5819886"/>
              <a:gd name="connsiteX66" fmla="*/ 0 w 12192000"/>
              <a:gd name="connsiteY66" fmla="*/ 2211557 h 5819886"/>
              <a:gd name="connsiteX67" fmla="*/ 0 w 12192000"/>
              <a:gd name="connsiteY67" fmla="*/ 1629568 h 5819886"/>
              <a:gd name="connsiteX68" fmla="*/ 0 w 12192000"/>
              <a:gd name="connsiteY68" fmla="*/ 1105778 h 5819886"/>
              <a:gd name="connsiteX69" fmla="*/ 0 w 12192000"/>
              <a:gd name="connsiteY69" fmla="*/ 523790 h 5819886"/>
              <a:gd name="connsiteX70" fmla="*/ 0 w 12192000"/>
              <a:gd name="connsiteY70" fmla="*/ 0 h 581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2192000" h="5819886" fill="none" extrusionOk="0">
                <a:moveTo>
                  <a:pt x="0" y="0"/>
                </a:moveTo>
                <a:cubicBezTo>
                  <a:pt x="133122" y="-22042"/>
                  <a:pt x="293621" y="470"/>
                  <a:pt x="458651" y="0"/>
                </a:cubicBezTo>
                <a:cubicBezTo>
                  <a:pt x="623681" y="-470"/>
                  <a:pt x="1019553" y="36870"/>
                  <a:pt x="1161143" y="0"/>
                </a:cubicBezTo>
                <a:cubicBezTo>
                  <a:pt x="1302733" y="-36870"/>
                  <a:pt x="1406466" y="37909"/>
                  <a:pt x="1619794" y="0"/>
                </a:cubicBezTo>
                <a:cubicBezTo>
                  <a:pt x="1833122" y="-37909"/>
                  <a:pt x="1765340" y="3349"/>
                  <a:pt x="1834606" y="0"/>
                </a:cubicBezTo>
                <a:cubicBezTo>
                  <a:pt x="1903872" y="-3349"/>
                  <a:pt x="2185721" y="15061"/>
                  <a:pt x="2293257" y="0"/>
                </a:cubicBezTo>
                <a:cubicBezTo>
                  <a:pt x="2400793" y="-15061"/>
                  <a:pt x="2806850" y="47618"/>
                  <a:pt x="2995749" y="0"/>
                </a:cubicBezTo>
                <a:cubicBezTo>
                  <a:pt x="3184648" y="-47618"/>
                  <a:pt x="3554330" y="70346"/>
                  <a:pt x="3820160" y="0"/>
                </a:cubicBezTo>
                <a:cubicBezTo>
                  <a:pt x="4085990" y="-70346"/>
                  <a:pt x="3935326" y="20096"/>
                  <a:pt x="4034971" y="0"/>
                </a:cubicBezTo>
                <a:cubicBezTo>
                  <a:pt x="4134616" y="-20096"/>
                  <a:pt x="4199911" y="15463"/>
                  <a:pt x="4249783" y="0"/>
                </a:cubicBezTo>
                <a:cubicBezTo>
                  <a:pt x="4299655" y="-15463"/>
                  <a:pt x="4853545" y="79982"/>
                  <a:pt x="5074194" y="0"/>
                </a:cubicBezTo>
                <a:cubicBezTo>
                  <a:pt x="5294843" y="-79982"/>
                  <a:pt x="5198627" y="158"/>
                  <a:pt x="5289006" y="0"/>
                </a:cubicBezTo>
                <a:cubicBezTo>
                  <a:pt x="5379385" y="-158"/>
                  <a:pt x="5750606" y="36619"/>
                  <a:pt x="5869577" y="0"/>
                </a:cubicBezTo>
                <a:cubicBezTo>
                  <a:pt x="5988548" y="-36619"/>
                  <a:pt x="6057514" y="33827"/>
                  <a:pt x="6206309" y="0"/>
                </a:cubicBezTo>
                <a:cubicBezTo>
                  <a:pt x="6355104" y="-33827"/>
                  <a:pt x="6470058" y="10009"/>
                  <a:pt x="6543040" y="0"/>
                </a:cubicBezTo>
                <a:cubicBezTo>
                  <a:pt x="6616022" y="-10009"/>
                  <a:pt x="6715894" y="7487"/>
                  <a:pt x="6879771" y="0"/>
                </a:cubicBezTo>
                <a:cubicBezTo>
                  <a:pt x="7043648" y="-7487"/>
                  <a:pt x="7116174" y="15190"/>
                  <a:pt x="7216503" y="0"/>
                </a:cubicBezTo>
                <a:cubicBezTo>
                  <a:pt x="7316832" y="-15190"/>
                  <a:pt x="7481989" y="12626"/>
                  <a:pt x="7675154" y="0"/>
                </a:cubicBezTo>
                <a:cubicBezTo>
                  <a:pt x="7868319" y="-12626"/>
                  <a:pt x="7915120" y="31835"/>
                  <a:pt x="8011886" y="0"/>
                </a:cubicBezTo>
                <a:cubicBezTo>
                  <a:pt x="8108652" y="-31835"/>
                  <a:pt x="8292338" y="13936"/>
                  <a:pt x="8470537" y="0"/>
                </a:cubicBezTo>
                <a:cubicBezTo>
                  <a:pt x="8648736" y="-13936"/>
                  <a:pt x="8945042" y="73864"/>
                  <a:pt x="9173029" y="0"/>
                </a:cubicBezTo>
                <a:cubicBezTo>
                  <a:pt x="9401016" y="-73864"/>
                  <a:pt x="9357354" y="17242"/>
                  <a:pt x="9509760" y="0"/>
                </a:cubicBezTo>
                <a:cubicBezTo>
                  <a:pt x="9662166" y="-17242"/>
                  <a:pt x="9671692" y="11228"/>
                  <a:pt x="9724571" y="0"/>
                </a:cubicBezTo>
                <a:cubicBezTo>
                  <a:pt x="9777450" y="-11228"/>
                  <a:pt x="10224176" y="4366"/>
                  <a:pt x="10548983" y="0"/>
                </a:cubicBezTo>
                <a:cubicBezTo>
                  <a:pt x="10873790" y="-4366"/>
                  <a:pt x="10695192" y="534"/>
                  <a:pt x="10763794" y="0"/>
                </a:cubicBezTo>
                <a:cubicBezTo>
                  <a:pt x="10832396" y="-534"/>
                  <a:pt x="11155099" y="9048"/>
                  <a:pt x="11344366" y="0"/>
                </a:cubicBezTo>
                <a:cubicBezTo>
                  <a:pt x="11533633" y="-9048"/>
                  <a:pt x="11504147" y="25102"/>
                  <a:pt x="11559177" y="0"/>
                </a:cubicBezTo>
                <a:cubicBezTo>
                  <a:pt x="11614207" y="-25102"/>
                  <a:pt x="11908860" y="17594"/>
                  <a:pt x="12192000" y="0"/>
                </a:cubicBezTo>
                <a:cubicBezTo>
                  <a:pt x="12227798" y="290958"/>
                  <a:pt x="12170592" y="329110"/>
                  <a:pt x="12192000" y="581989"/>
                </a:cubicBezTo>
                <a:cubicBezTo>
                  <a:pt x="12213408" y="834868"/>
                  <a:pt x="12175839" y="847162"/>
                  <a:pt x="12192000" y="1105778"/>
                </a:cubicBezTo>
                <a:cubicBezTo>
                  <a:pt x="12208161" y="1364394"/>
                  <a:pt x="12157273" y="1435703"/>
                  <a:pt x="12192000" y="1571369"/>
                </a:cubicBezTo>
                <a:cubicBezTo>
                  <a:pt x="12226727" y="1707035"/>
                  <a:pt x="12150764" y="1902402"/>
                  <a:pt x="12192000" y="2036960"/>
                </a:cubicBezTo>
                <a:cubicBezTo>
                  <a:pt x="12233236" y="2171518"/>
                  <a:pt x="12118766" y="2364208"/>
                  <a:pt x="12192000" y="2677148"/>
                </a:cubicBezTo>
                <a:cubicBezTo>
                  <a:pt x="12265234" y="2990088"/>
                  <a:pt x="12171577" y="2915211"/>
                  <a:pt x="12192000" y="3084540"/>
                </a:cubicBezTo>
                <a:cubicBezTo>
                  <a:pt x="12212423" y="3253869"/>
                  <a:pt x="12175893" y="3346876"/>
                  <a:pt x="12192000" y="3608329"/>
                </a:cubicBezTo>
                <a:cubicBezTo>
                  <a:pt x="12208107" y="3869782"/>
                  <a:pt x="12177836" y="3975434"/>
                  <a:pt x="12192000" y="4190318"/>
                </a:cubicBezTo>
                <a:cubicBezTo>
                  <a:pt x="12206164" y="4405202"/>
                  <a:pt x="12176721" y="4546520"/>
                  <a:pt x="12192000" y="4655909"/>
                </a:cubicBezTo>
                <a:cubicBezTo>
                  <a:pt x="12207279" y="4765298"/>
                  <a:pt x="12106990" y="5580728"/>
                  <a:pt x="12192000" y="5819886"/>
                </a:cubicBezTo>
                <a:cubicBezTo>
                  <a:pt x="12110851" y="5827227"/>
                  <a:pt x="12065273" y="5818931"/>
                  <a:pt x="11977189" y="5819886"/>
                </a:cubicBezTo>
                <a:cubicBezTo>
                  <a:pt x="11889105" y="5820841"/>
                  <a:pt x="11841491" y="5812727"/>
                  <a:pt x="11762377" y="5819886"/>
                </a:cubicBezTo>
                <a:cubicBezTo>
                  <a:pt x="11683263" y="5827045"/>
                  <a:pt x="11280076" y="5721757"/>
                  <a:pt x="10937966" y="5819886"/>
                </a:cubicBezTo>
                <a:cubicBezTo>
                  <a:pt x="10595856" y="5918015"/>
                  <a:pt x="10595141" y="5784173"/>
                  <a:pt x="10479314" y="5819886"/>
                </a:cubicBezTo>
                <a:cubicBezTo>
                  <a:pt x="10363487" y="5855599"/>
                  <a:pt x="9939784" y="5757008"/>
                  <a:pt x="9654903" y="5819886"/>
                </a:cubicBezTo>
                <a:cubicBezTo>
                  <a:pt x="9370022" y="5882764"/>
                  <a:pt x="9309927" y="5801945"/>
                  <a:pt x="9074331" y="5819886"/>
                </a:cubicBezTo>
                <a:cubicBezTo>
                  <a:pt x="8838735" y="5837827"/>
                  <a:pt x="8910415" y="5794806"/>
                  <a:pt x="8859520" y="5819886"/>
                </a:cubicBezTo>
                <a:cubicBezTo>
                  <a:pt x="8808625" y="5844966"/>
                  <a:pt x="8602024" y="5818113"/>
                  <a:pt x="8522789" y="5819886"/>
                </a:cubicBezTo>
                <a:cubicBezTo>
                  <a:pt x="8443554" y="5821659"/>
                  <a:pt x="8164251" y="5796894"/>
                  <a:pt x="8064137" y="5819886"/>
                </a:cubicBezTo>
                <a:cubicBezTo>
                  <a:pt x="7964023" y="5842878"/>
                  <a:pt x="7581030" y="5809062"/>
                  <a:pt x="7361646" y="5819886"/>
                </a:cubicBezTo>
                <a:cubicBezTo>
                  <a:pt x="7142262" y="5830710"/>
                  <a:pt x="6976184" y="5767788"/>
                  <a:pt x="6659154" y="5819886"/>
                </a:cubicBezTo>
                <a:cubicBezTo>
                  <a:pt x="6342124" y="5871984"/>
                  <a:pt x="6366026" y="5762452"/>
                  <a:pt x="6078583" y="5819886"/>
                </a:cubicBezTo>
                <a:cubicBezTo>
                  <a:pt x="5791140" y="5877320"/>
                  <a:pt x="5759001" y="5814963"/>
                  <a:pt x="5619931" y="5819886"/>
                </a:cubicBezTo>
                <a:cubicBezTo>
                  <a:pt x="5480861" y="5824809"/>
                  <a:pt x="5012397" y="5773570"/>
                  <a:pt x="4795520" y="5819886"/>
                </a:cubicBezTo>
                <a:cubicBezTo>
                  <a:pt x="4578643" y="5866202"/>
                  <a:pt x="4394406" y="5779694"/>
                  <a:pt x="4214949" y="5819886"/>
                </a:cubicBezTo>
                <a:cubicBezTo>
                  <a:pt x="4035492" y="5860078"/>
                  <a:pt x="4030891" y="5819597"/>
                  <a:pt x="3878217" y="5819886"/>
                </a:cubicBezTo>
                <a:cubicBezTo>
                  <a:pt x="3725543" y="5820175"/>
                  <a:pt x="3668702" y="5795133"/>
                  <a:pt x="3541486" y="5819886"/>
                </a:cubicBezTo>
                <a:cubicBezTo>
                  <a:pt x="3414270" y="5844639"/>
                  <a:pt x="3390379" y="5811080"/>
                  <a:pt x="3326674" y="5819886"/>
                </a:cubicBezTo>
                <a:cubicBezTo>
                  <a:pt x="3262969" y="5828692"/>
                  <a:pt x="3021304" y="5806260"/>
                  <a:pt x="2746103" y="5819886"/>
                </a:cubicBezTo>
                <a:cubicBezTo>
                  <a:pt x="2470902" y="5833512"/>
                  <a:pt x="2490530" y="5817586"/>
                  <a:pt x="2409371" y="5819886"/>
                </a:cubicBezTo>
                <a:cubicBezTo>
                  <a:pt x="2328212" y="5822186"/>
                  <a:pt x="1808418" y="5744409"/>
                  <a:pt x="1584960" y="5819886"/>
                </a:cubicBezTo>
                <a:cubicBezTo>
                  <a:pt x="1361502" y="5895363"/>
                  <a:pt x="1224135" y="5805772"/>
                  <a:pt x="882469" y="5819886"/>
                </a:cubicBezTo>
                <a:cubicBezTo>
                  <a:pt x="540803" y="5834000"/>
                  <a:pt x="417130" y="5753381"/>
                  <a:pt x="0" y="5819886"/>
                </a:cubicBezTo>
                <a:cubicBezTo>
                  <a:pt x="-45068" y="5554552"/>
                  <a:pt x="81409" y="5395781"/>
                  <a:pt x="0" y="5121500"/>
                </a:cubicBezTo>
                <a:cubicBezTo>
                  <a:pt x="-81409" y="4847219"/>
                  <a:pt x="39508" y="4834763"/>
                  <a:pt x="0" y="4714108"/>
                </a:cubicBezTo>
                <a:cubicBezTo>
                  <a:pt x="-39508" y="4593453"/>
                  <a:pt x="17283" y="4379582"/>
                  <a:pt x="0" y="4248517"/>
                </a:cubicBezTo>
                <a:cubicBezTo>
                  <a:pt x="-17283" y="4117452"/>
                  <a:pt x="61070" y="3898294"/>
                  <a:pt x="0" y="3608329"/>
                </a:cubicBezTo>
                <a:cubicBezTo>
                  <a:pt x="-61070" y="3318364"/>
                  <a:pt x="49600" y="3191798"/>
                  <a:pt x="0" y="2909943"/>
                </a:cubicBezTo>
                <a:cubicBezTo>
                  <a:pt x="-49600" y="2628088"/>
                  <a:pt x="3366" y="2533466"/>
                  <a:pt x="0" y="2211557"/>
                </a:cubicBezTo>
                <a:cubicBezTo>
                  <a:pt x="-3366" y="1889648"/>
                  <a:pt x="67807" y="1789323"/>
                  <a:pt x="0" y="1629568"/>
                </a:cubicBezTo>
                <a:cubicBezTo>
                  <a:pt x="-67807" y="1469813"/>
                  <a:pt x="23943" y="1217074"/>
                  <a:pt x="0" y="1105778"/>
                </a:cubicBezTo>
                <a:cubicBezTo>
                  <a:pt x="-23943" y="994482"/>
                  <a:pt x="47466" y="731569"/>
                  <a:pt x="0" y="523790"/>
                </a:cubicBezTo>
                <a:cubicBezTo>
                  <a:pt x="-47466" y="316011"/>
                  <a:pt x="11496" y="243849"/>
                  <a:pt x="0" y="0"/>
                </a:cubicBezTo>
                <a:close/>
              </a:path>
              <a:path w="12192000" h="5819886" stroke="0" extrusionOk="0">
                <a:moveTo>
                  <a:pt x="0" y="0"/>
                </a:moveTo>
                <a:cubicBezTo>
                  <a:pt x="117127" y="-5097"/>
                  <a:pt x="305253" y="1402"/>
                  <a:pt x="458651" y="0"/>
                </a:cubicBezTo>
                <a:cubicBezTo>
                  <a:pt x="612049" y="-1402"/>
                  <a:pt x="595207" y="19573"/>
                  <a:pt x="673463" y="0"/>
                </a:cubicBezTo>
                <a:cubicBezTo>
                  <a:pt x="751719" y="-19573"/>
                  <a:pt x="1110976" y="2947"/>
                  <a:pt x="1497874" y="0"/>
                </a:cubicBezTo>
                <a:cubicBezTo>
                  <a:pt x="1884772" y="-2947"/>
                  <a:pt x="1727277" y="12394"/>
                  <a:pt x="1956526" y="0"/>
                </a:cubicBezTo>
                <a:cubicBezTo>
                  <a:pt x="2185775" y="-12394"/>
                  <a:pt x="2186037" y="21439"/>
                  <a:pt x="2415177" y="0"/>
                </a:cubicBezTo>
                <a:cubicBezTo>
                  <a:pt x="2644317" y="-21439"/>
                  <a:pt x="2980375" y="35203"/>
                  <a:pt x="3239589" y="0"/>
                </a:cubicBezTo>
                <a:cubicBezTo>
                  <a:pt x="3498803" y="-35203"/>
                  <a:pt x="3499976" y="366"/>
                  <a:pt x="3576320" y="0"/>
                </a:cubicBezTo>
                <a:cubicBezTo>
                  <a:pt x="3652664" y="-366"/>
                  <a:pt x="4027617" y="80807"/>
                  <a:pt x="4400731" y="0"/>
                </a:cubicBezTo>
                <a:cubicBezTo>
                  <a:pt x="4773845" y="-80807"/>
                  <a:pt x="4838935" y="27413"/>
                  <a:pt x="5225143" y="0"/>
                </a:cubicBezTo>
                <a:cubicBezTo>
                  <a:pt x="5611351" y="-27413"/>
                  <a:pt x="5670159" y="30339"/>
                  <a:pt x="5805714" y="0"/>
                </a:cubicBezTo>
                <a:cubicBezTo>
                  <a:pt x="5941269" y="-30339"/>
                  <a:pt x="6367077" y="29593"/>
                  <a:pt x="6630126" y="0"/>
                </a:cubicBezTo>
                <a:cubicBezTo>
                  <a:pt x="6893175" y="-29593"/>
                  <a:pt x="6919581" y="35567"/>
                  <a:pt x="7088777" y="0"/>
                </a:cubicBezTo>
                <a:cubicBezTo>
                  <a:pt x="7257973" y="-35567"/>
                  <a:pt x="7359908" y="46992"/>
                  <a:pt x="7547429" y="0"/>
                </a:cubicBezTo>
                <a:cubicBezTo>
                  <a:pt x="7734950" y="-46992"/>
                  <a:pt x="8044814" y="40653"/>
                  <a:pt x="8249920" y="0"/>
                </a:cubicBezTo>
                <a:cubicBezTo>
                  <a:pt x="8455026" y="-40653"/>
                  <a:pt x="8489644" y="23818"/>
                  <a:pt x="8708571" y="0"/>
                </a:cubicBezTo>
                <a:cubicBezTo>
                  <a:pt x="8927498" y="-23818"/>
                  <a:pt x="9259545" y="8651"/>
                  <a:pt x="9532983" y="0"/>
                </a:cubicBezTo>
                <a:cubicBezTo>
                  <a:pt x="9806421" y="-8651"/>
                  <a:pt x="10032831" y="97126"/>
                  <a:pt x="10357394" y="0"/>
                </a:cubicBezTo>
                <a:cubicBezTo>
                  <a:pt x="10681957" y="-97126"/>
                  <a:pt x="10669289" y="18621"/>
                  <a:pt x="10937966" y="0"/>
                </a:cubicBezTo>
                <a:cubicBezTo>
                  <a:pt x="11206643" y="-18621"/>
                  <a:pt x="11228125" y="49914"/>
                  <a:pt x="11396617" y="0"/>
                </a:cubicBezTo>
                <a:cubicBezTo>
                  <a:pt x="11565109" y="-49914"/>
                  <a:pt x="11567903" y="2966"/>
                  <a:pt x="11611429" y="0"/>
                </a:cubicBezTo>
                <a:cubicBezTo>
                  <a:pt x="11654955" y="-2966"/>
                  <a:pt x="11909242" y="42336"/>
                  <a:pt x="12192000" y="0"/>
                </a:cubicBezTo>
                <a:cubicBezTo>
                  <a:pt x="12219613" y="190862"/>
                  <a:pt x="12186182" y="252188"/>
                  <a:pt x="12192000" y="465591"/>
                </a:cubicBezTo>
                <a:cubicBezTo>
                  <a:pt x="12197818" y="678994"/>
                  <a:pt x="12176099" y="775709"/>
                  <a:pt x="12192000" y="989381"/>
                </a:cubicBezTo>
                <a:cubicBezTo>
                  <a:pt x="12207901" y="1203053"/>
                  <a:pt x="12164325" y="1339661"/>
                  <a:pt x="12192000" y="1454972"/>
                </a:cubicBezTo>
                <a:cubicBezTo>
                  <a:pt x="12219675" y="1570283"/>
                  <a:pt x="12116574" y="1825617"/>
                  <a:pt x="12192000" y="2095159"/>
                </a:cubicBezTo>
                <a:cubicBezTo>
                  <a:pt x="12267426" y="2364701"/>
                  <a:pt x="12162237" y="2560535"/>
                  <a:pt x="12192000" y="2677148"/>
                </a:cubicBezTo>
                <a:cubicBezTo>
                  <a:pt x="12221763" y="2793761"/>
                  <a:pt x="12171701" y="3036942"/>
                  <a:pt x="12192000" y="3259136"/>
                </a:cubicBezTo>
                <a:cubicBezTo>
                  <a:pt x="12212299" y="3481330"/>
                  <a:pt x="12109552" y="3689571"/>
                  <a:pt x="12192000" y="3957522"/>
                </a:cubicBezTo>
                <a:cubicBezTo>
                  <a:pt x="12274448" y="4225473"/>
                  <a:pt x="12168881" y="4317472"/>
                  <a:pt x="12192000" y="4597710"/>
                </a:cubicBezTo>
                <a:cubicBezTo>
                  <a:pt x="12215119" y="4877948"/>
                  <a:pt x="12155806" y="4832569"/>
                  <a:pt x="12192000" y="5005102"/>
                </a:cubicBezTo>
                <a:cubicBezTo>
                  <a:pt x="12228194" y="5177635"/>
                  <a:pt x="12185995" y="5435549"/>
                  <a:pt x="12192000" y="5819886"/>
                </a:cubicBezTo>
                <a:cubicBezTo>
                  <a:pt x="11967609" y="5884485"/>
                  <a:pt x="11702575" y="5741858"/>
                  <a:pt x="11367589" y="5819886"/>
                </a:cubicBezTo>
                <a:cubicBezTo>
                  <a:pt x="11032603" y="5897914"/>
                  <a:pt x="10940769" y="5771470"/>
                  <a:pt x="10665097" y="5819886"/>
                </a:cubicBezTo>
                <a:cubicBezTo>
                  <a:pt x="10389425" y="5868302"/>
                  <a:pt x="10457014" y="5814240"/>
                  <a:pt x="10328366" y="5819886"/>
                </a:cubicBezTo>
                <a:cubicBezTo>
                  <a:pt x="10199718" y="5825532"/>
                  <a:pt x="10213518" y="5798033"/>
                  <a:pt x="10113554" y="5819886"/>
                </a:cubicBezTo>
                <a:cubicBezTo>
                  <a:pt x="10013590" y="5841739"/>
                  <a:pt x="9863947" y="5819760"/>
                  <a:pt x="9776823" y="5819886"/>
                </a:cubicBezTo>
                <a:cubicBezTo>
                  <a:pt x="9689699" y="5820012"/>
                  <a:pt x="9253363" y="5750843"/>
                  <a:pt x="9074331" y="5819886"/>
                </a:cubicBezTo>
                <a:cubicBezTo>
                  <a:pt x="8895299" y="5888929"/>
                  <a:pt x="8862322" y="5804909"/>
                  <a:pt x="8737600" y="5819886"/>
                </a:cubicBezTo>
                <a:cubicBezTo>
                  <a:pt x="8612878" y="5834863"/>
                  <a:pt x="8627900" y="5805358"/>
                  <a:pt x="8522789" y="5819886"/>
                </a:cubicBezTo>
                <a:cubicBezTo>
                  <a:pt x="8417678" y="5834414"/>
                  <a:pt x="8280150" y="5790413"/>
                  <a:pt x="8186057" y="5819886"/>
                </a:cubicBezTo>
                <a:cubicBezTo>
                  <a:pt x="8091964" y="5849359"/>
                  <a:pt x="7825501" y="5778567"/>
                  <a:pt x="7727406" y="5819886"/>
                </a:cubicBezTo>
                <a:cubicBezTo>
                  <a:pt x="7629311" y="5861205"/>
                  <a:pt x="7358655" y="5777386"/>
                  <a:pt x="7146834" y="5819886"/>
                </a:cubicBezTo>
                <a:cubicBezTo>
                  <a:pt x="6935013" y="5862386"/>
                  <a:pt x="6877963" y="5808413"/>
                  <a:pt x="6810103" y="5819886"/>
                </a:cubicBezTo>
                <a:cubicBezTo>
                  <a:pt x="6742243" y="5831359"/>
                  <a:pt x="6228921" y="5796563"/>
                  <a:pt x="5985691" y="5819886"/>
                </a:cubicBezTo>
                <a:cubicBezTo>
                  <a:pt x="5742461" y="5843209"/>
                  <a:pt x="5672687" y="5769738"/>
                  <a:pt x="5405120" y="5819886"/>
                </a:cubicBezTo>
                <a:cubicBezTo>
                  <a:pt x="5137553" y="5870034"/>
                  <a:pt x="4821539" y="5751231"/>
                  <a:pt x="4580709" y="5819886"/>
                </a:cubicBezTo>
                <a:cubicBezTo>
                  <a:pt x="4339879" y="5888541"/>
                  <a:pt x="4049592" y="5819658"/>
                  <a:pt x="3878217" y="5819886"/>
                </a:cubicBezTo>
                <a:cubicBezTo>
                  <a:pt x="3706842" y="5820114"/>
                  <a:pt x="3554957" y="5765104"/>
                  <a:pt x="3419566" y="5819886"/>
                </a:cubicBezTo>
                <a:cubicBezTo>
                  <a:pt x="3284175" y="5874668"/>
                  <a:pt x="3046955" y="5768930"/>
                  <a:pt x="2717074" y="5819886"/>
                </a:cubicBezTo>
                <a:cubicBezTo>
                  <a:pt x="2387193" y="5870842"/>
                  <a:pt x="2506676" y="5803138"/>
                  <a:pt x="2380343" y="5819886"/>
                </a:cubicBezTo>
                <a:cubicBezTo>
                  <a:pt x="2254010" y="5836634"/>
                  <a:pt x="1917607" y="5755605"/>
                  <a:pt x="1799771" y="5819886"/>
                </a:cubicBezTo>
                <a:cubicBezTo>
                  <a:pt x="1681935" y="5884167"/>
                  <a:pt x="1628910" y="5805214"/>
                  <a:pt x="1584960" y="5819886"/>
                </a:cubicBezTo>
                <a:cubicBezTo>
                  <a:pt x="1541010" y="5834558"/>
                  <a:pt x="965036" y="5740609"/>
                  <a:pt x="760549" y="5819886"/>
                </a:cubicBezTo>
                <a:cubicBezTo>
                  <a:pt x="556062" y="5899163"/>
                  <a:pt x="167526" y="5737131"/>
                  <a:pt x="0" y="5819886"/>
                </a:cubicBezTo>
                <a:cubicBezTo>
                  <a:pt x="-56210" y="5667612"/>
                  <a:pt x="39974" y="5421765"/>
                  <a:pt x="0" y="5121500"/>
                </a:cubicBezTo>
                <a:cubicBezTo>
                  <a:pt x="-39974" y="4821235"/>
                  <a:pt x="19180" y="4713500"/>
                  <a:pt x="0" y="4481312"/>
                </a:cubicBezTo>
                <a:cubicBezTo>
                  <a:pt x="-19180" y="4249124"/>
                  <a:pt x="3353" y="4155006"/>
                  <a:pt x="0" y="4015721"/>
                </a:cubicBezTo>
                <a:cubicBezTo>
                  <a:pt x="-3353" y="3876436"/>
                  <a:pt x="27885" y="3504939"/>
                  <a:pt x="0" y="3317335"/>
                </a:cubicBezTo>
                <a:cubicBezTo>
                  <a:pt x="-27885" y="3129731"/>
                  <a:pt x="27317" y="2956087"/>
                  <a:pt x="0" y="2735346"/>
                </a:cubicBezTo>
                <a:cubicBezTo>
                  <a:pt x="-27317" y="2514605"/>
                  <a:pt x="35733" y="2456029"/>
                  <a:pt x="0" y="2327954"/>
                </a:cubicBezTo>
                <a:cubicBezTo>
                  <a:pt x="-35733" y="2199879"/>
                  <a:pt x="45095" y="1904872"/>
                  <a:pt x="0" y="1745966"/>
                </a:cubicBezTo>
                <a:cubicBezTo>
                  <a:pt x="-45095" y="1587060"/>
                  <a:pt x="32028" y="1384155"/>
                  <a:pt x="0" y="1222176"/>
                </a:cubicBezTo>
                <a:cubicBezTo>
                  <a:pt x="-32028" y="1060197"/>
                  <a:pt x="7082" y="835868"/>
                  <a:pt x="0" y="698386"/>
                </a:cubicBezTo>
                <a:cubicBezTo>
                  <a:pt x="-7082" y="560904"/>
                  <a:pt x="12729" y="333953"/>
                  <a:pt x="0" y="0"/>
                </a:cubicBezTo>
                <a:close/>
              </a:path>
            </a:pathLst>
          </a:custGeom>
          <a:solidFill>
            <a:srgbClr val="E2F7F2"/>
          </a:solidFill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>
            <a:lvl1pPr>
              <a:defRPr sz="3600">
                <a:solidFill>
                  <a:srgbClr val="140CE6"/>
                </a:solidFill>
              </a:defRPr>
            </a:lvl1pPr>
            <a:lvl2pPr>
              <a:defRPr sz="3200" b="1">
                <a:solidFill>
                  <a:srgbClr val="00B050"/>
                </a:solidFill>
              </a:defRPr>
            </a:lvl2pPr>
            <a:lvl3pPr>
              <a:defRPr sz="2800">
                <a:solidFill>
                  <a:srgbClr val="FF0000"/>
                </a:solidFill>
              </a:defRPr>
            </a:lvl3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258862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FB98CA-9524-2C02-B64A-E2C2D7A7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475F987-0763-67C6-EFC1-90AF33C63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C59959D-BF16-D857-46C6-6058CC82F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A796558-7AC0-4DF2-49C8-3453FD340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C32F345-55E4-EBD9-D1D2-C2EF8097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609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2F3EA30-1F7F-194A-A0D1-CF24AD6AB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810420"/>
          </a:xfrm>
          <a:solidFill>
            <a:srgbClr val="F0F0C4"/>
          </a:solidFill>
        </p:spPr>
        <p:txBody>
          <a:bodyPr/>
          <a:lstStyle>
            <a:lvl1pPr algn="ctr">
              <a:defRPr b="1">
                <a:solidFill>
                  <a:srgbClr val="002060"/>
                </a:solidFill>
                <a:latin typeface="Algerian" pitchFamily="82" charset="0"/>
              </a:defRPr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38A9066-B859-1539-DD87-7CB5F36C4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28676"/>
            <a:ext cx="6019800" cy="5640387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  <a:lvl2pPr>
              <a:defRPr sz="2800">
                <a:solidFill>
                  <a:srgbClr val="C00000"/>
                </a:solidFill>
              </a:defRPr>
            </a:lvl2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ACA0FA6-0688-AC64-D6FC-BD39865C4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845344"/>
            <a:ext cx="6019799" cy="5623719"/>
          </a:xfrm>
        </p:spPr>
        <p:txBody>
          <a:bodyPr/>
          <a:lstStyle>
            <a:lvl1pPr>
              <a:defRPr sz="3200" b="1"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 sz="2800">
                <a:solidFill>
                  <a:srgbClr val="FF0000"/>
                </a:solidFill>
              </a:defRPr>
            </a:lvl2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3E35F99-1EA7-F7A3-4D3B-B00345334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02399"/>
            <a:ext cx="1128713" cy="365125"/>
          </a:xfrm>
        </p:spPr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AFFB468-C433-94F5-589B-5F3122A93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714" y="6485731"/>
            <a:ext cx="9744074" cy="365125"/>
          </a:xfrm>
        </p:spPr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66ADC26-5564-A4EB-E831-BEBA026F6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2788" y="6487319"/>
            <a:ext cx="1319212" cy="365125"/>
          </a:xfrm>
        </p:spPr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740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24C996-D772-03D1-9A95-725B3CE35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1324B3F-0CCF-2ABD-FBC7-1E2D64A0D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3ED7A01-2A2C-77AF-6041-4931ECB7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C88C682-0613-1DB1-F983-B87A10186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B7DC966-0EE9-8A25-F9B8-08C43868D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A13B8C0-B061-7091-6554-0E42A49C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16B10F8-FC7F-B1E5-2A31-309B7ED86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57B1429-656D-FC5F-F18F-7690CA0FF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490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FDB9EA-110B-1167-3B59-A7A60E60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CE4B8B2-054B-CE0D-9658-8CCC85324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31FF865-2833-2761-962C-DCAFB9F58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D9AFC44-9BDF-E5D4-9AE5-46BD48E59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790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B24E970-727B-4573-9F76-A39AE149E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083C8E9-E602-3F1F-8C46-C5CC824F4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3ECE65E-1B50-3938-8F71-12D2E7BA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0334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8B053D-528D-2CD0-6FD9-1A7CFF2B2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DF46C5-3692-335B-5516-396430523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CB4846-3495-E39E-6BFB-17EEE5706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CF7E7E6-F8A9-CB51-2073-E4C3F17C7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191D219-2049-6A9A-709B-3929216B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7E8F3FC-DBC3-D4F2-424A-366756229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219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601ED1-B400-14D9-3B9A-B9DACD5F4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FFAF459-DEEF-D088-FF6D-B22DDDC755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C7721B3-9E32-9B02-506A-7BB144310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0FA44E5-AFA7-421A-2585-89BDF026F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DFDDEF9-8F75-4B85-C698-99A4EECE3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816F0F6-587B-00B7-F91F-52617D9EB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438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E58717-DA6C-F150-B283-40243F37E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9737F66-DDC0-4E10-A46C-8CCF3D36D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520371B-AEDB-6A66-31CB-D8000BD56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1AFE491-A189-3268-E369-62374AFC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AE632EA-F2AB-5A53-30B4-134A7FBB0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0559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3DE90ED-C313-A30B-69B9-95A3C239F6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C23867A-FEE1-308C-2B77-6BB6D5A12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A4E8F71-0739-195E-90D2-C5AC434B2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E3BA128-9CE1-0FA6-A20B-DC48EFA9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1303DF0-AF57-3870-3B44-E633B9D17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225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0060625A-5B22-1380-C5EE-9E0E3486C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DECF642-5EB0-2A4B-4270-BEAE35AA7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3661D9E-1D7A-358F-32E7-E866252BE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/>
              <a:t>2022. 05. 27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F09F257-8D56-FFFB-68F6-694B5FCD10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dirty="0"/>
              <a:t>Hogyan működik ma a szakmai Protokollkészítés, és hogyan veheti át ezt a MOK?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602710B-25EE-6CCF-A0CA-C624A185C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D4FC8-0049-C64B-9B81-CFA01AF81E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449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ysiciansweekly.com/protocols-mean-one-thin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hrq.gov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semmelweis.hu/igazsagugy/files/2012/06/14_mszlev.pdf" TargetMode="External"/><Relationship Id="rId13" Type="http://schemas.openxmlformats.org/officeDocument/2006/relationships/hyperlink" Target="https://semmelweis.hu/igazsagugy/files/2012/06/19_mszlev.pdf" TargetMode="External"/><Relationship Id="rId3" Type="http://schemas.openxmlformats.org/officeDocument/2006/relationships/hyperlink" Target="https://semmelweis.hu/igazsagugy/files/2012/06/08_mszlev.pdf" TargetMode="External"/><Relationship Id="rId7" Type="http://schemas.openxmlformats.org/officeDocument/2006/relationships/hyperlink" Target="https://semmelweis.hu/igazsagugy/files/2012/06/13_mszlev.pdf" TargetMode="External"/><Relationship Id="rId12" Type="http://schemas.openxmlformats.org/officeDocument/2006/relationships/hyperlink" Target="https://semmelweis.hu/igazsagugy/files/2012/06/18_mszlev.pdf" TargetMode="External"/><Relationship Id="rId2" Type="http://schemas.openxmlformats.org/officeDocument/2006/relationships/hyperlink" Target="https://semmelweis.hu/igazsagugy/files/2012/06/06_mszlev.pdf" TargetMode="External"/><Relationship Id="rId16" Type="http://schemas.openxmlformats.org/officeDocument/2006/relationships/hyperlink" Target="https://semmelweis.hu/igazsagugy/files/2012/06/22_mszlev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emmelweis.hu/igazsagugy/files/2012/06/12_mszlev.pdf" TargetMode="External"/><Relationship Id="rId11" Type="http://schemas.openxmlformats.org/officeDocument/2006/relationships/hyperlink" Target="https://semmelweis.hu/igazsagugy/files/2012/06/17_mszlev.pdf" TargetMode="External"/><Relationship Id="rId5" Type="http://schemas.openxmlformats.org/officeDocument/2006/relationships/hyperlink" Target="https://semmelweis.hu/igazsagugy/files/2012/06/10_mszlev.pdf" TargetMode="External"/><Relationship Id="rId15" Type="http://schemas.openxmlformats.org/officeDocument/2006/relationships/hyperlink" Target="https://semmelweis.hu/igazsagugy/files/2012/06/21_mszlev.pdf" TargetMode="External"/><Relationship Id="rId10" Type="http://schemas.openxmlformats.org/officeDocument/2006/relationships/hyperlink" Target="https://semmelweis.hu/igazsagugy/files/2012/06/16_mszlev.pdf" TargetMode="External"/><Relationship Id="rId4" Type="http://schemas.openxmlformats.org/officeDocument/2006/relationships/hyperlink" Target="https://semmelweis.hu/igazsagugy/files/2012/06/09_mszlev.pdf" TargetMode="External"/><Relationship Id="rId9" Type="http://schemas.openxmlformats.org/officeDocument/2006/relationships/hyperlink" Target="https://semmelweis.hu/igazsagugy/files/2012/06/15_mszlev.pdf" TargetMode="External"/><Relationship Id="rId14" Type="http://schemas.openxmlformats.org/officeDocument/2006/relationships/hyperlink" Target="https://semmelweis.hu/igazsagugy/files/2012/06/20_mszlev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fogalomtar.aeek.hu/index.php/M&#243;dszertani_lev&#233;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5E1EE9-A48C-D895-D2D9-43B3809EE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83112"/>
          </a:xfrm>
        </p:spPr>
        <p:txBody>
          <a:bodyPr>
            <a:normAutofit/>
          </a:bodyPr>
          <a:lstStyle/>
          <a:p>
            <a:pPr algn="l"/>
            <a:r>
              <a:rPr lang="hu-HU" sz="4800" dirty="0"/>
              <a:t>Hogyan működik ma a szakmai protokollkészítés,  </a:t>
            </a:r>
            <a:br>
              <a:rPr lang="hu-HU" sz="4800" dirty="0"/>
            </a:br>
            <a:r>
              <a:rPr lang="hu-HU" sz="4800" dirty="0"/>
              <a:t>és hogyan veheti át ezt a MOK?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16A24AE-D9F2-9F93-AFB8-A096D43E5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143" y="5225373"/>
            <a:ext cx="3813717" cy="630044"/>
          </a:xfrm>
        </p:spPr>
        <p:txBody>
          <a:bodyPr>
            <a:normAutofit/>
          </a:bodyPr>
          <a:lstStyle/>
          <a:p>
            <a:r>
              <a:rPr lang="hu-HU" sz="2800" dirty="0"/>
              <a:t>Dr. </a:t>
            </a:r>
            <a:r>
              <a:rPr lang="hu-HU" sz="2800" dirty="0" err="1"/>
              <a:t>Weltner</a:t>
            </a:r>
            <a:r>
              <a:rPr lang="hu-HU" sz="2800" dirty="0"/>
              <a:t> János</a:t>
            </a:r>
          </a:p>
        </p:txBody>
      </p:sp>
      <p:pic>
        <p:nvPicPr>
          <p:cNvPr id="5" name="Picture 4" descr="Terhes Nő Jóga, Ikrek, Peek Egy Boo Ikrek, Fiú Ikrek">
            <a:extLst>
              <a:ext uri="{FF2B5EF4-FFF2-40B4-BE49-F238E27FC236}">
                <a16:creationId xmlns:a16="http://schemas.microsoft.com/office/drawing/2014/main" id="{A4B9D442-E01C-7F37-0513-41D5E135C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678" y="761363"/>
            <a:ext cx="6744463" cy="632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BE7BE305-BB69-886B-D19F-9B51D46BDD7D}"/>
              </a:ext>
            </a:extLst>
          </p:cNvPr>
          <p:cNvSpPr/>
          <p:nvPr/>
        </p:nvSpPr>
        <p:spPr>
          <a:xfrm>
            <a:off x="7112784" y="3349033"/>
            <a:ext cx="227350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140CE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IKREK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DEC31DEC-DE0B-F66B-6410-16E350A5B2D5}"/>
              </a:ext>
            </a:extLst>
          </p:cNvPr>
          <p:cNvSpPr/>
          <p:nvPr/>
        </p:nvSpPr>
        <p:spPr>
          <a:xfrm>
            <a:off x="506264" y="1610640"/>
            <a:ext cx="531696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BIZONYÍTÉKOKON</a:t>
            </a:r>
          </a:p>
          <a:p>
            <a:pPr algn="ctr"/>
            <a:r>
              <a:rPr lang="hu-H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ALAPULÓ</a:t>
            </a:r>
          </a:p>
          <a:p>
            <a:pPr algn="ctr"/>
            <a:r>
              <a:rPr lang="hu-H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GYÓGYÍTÁS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8A1490A3-DBF5-2D2C-17CC-28AF605F6CAD}"/>
              </a:ext>
            </a:extLst>
          </p:cNvPr>
          <p:cNvSpPr/>
          <p:nvPr/>
        </p:nvSpPr>
        <p:spPr>
          <a:xfrm>
            <a:off x="9172877" y="1826079"/>
            <a:ext cx="3033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PROtokoll</a:t>
            </a:r>
            <a:endParaRPr lang="hu-H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Jobbra mutató nyíl 8">
            <a:extLst>
              <a:ext uri="{FF2B5EF4-FFF2-40B4-BE49-F238E27FC236}">
                <a16:creationId xmlns:a16="http://schemas.microsoft.com/office/drawing/2014/main" id="{0A95A7E5-2847-6139-6DB0-85D5620A2319}"/>
              </a:ext>
            </a:extLst>
          </p:cNvPr>
          <p:cNvSpPr/>
          <p:nvPr/>
        </p:nvSpPr>
        <p:spPr>
          <a:xfrm rot="8217339">
            <a:off x="8311309" y="3681209"/>
            <a:ext cx="2415535" cy="3452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0" name="Jobbra mutató nyíl 9">
            <a:extLst>
              <a:ext uri="{FF2B5EF4-FFF2-40B4-BE49-F238E27FC236}">
                <a16:creationId xmlns:a16="http://schemas.microsoft.com/office/drawing/2014/main" id="{C2E23BB1-36CC-18A4-FCC1-44584C469EEF}"/>
              </a:ext>
            </a:extLst>
          </p:cNvPr>
          <p:cNvSpPr/>
          <p:nvPr/>
        </p:nvSpPr>
        <p:spPr>
          <a:xfrm rot="2216504">
            <a:off x="5489599" y="3775139"/>
            <a:ext cx="2540895" cy="29538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86543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F68E7C-77EC-263E-634B-B8529D14AA5E}"/>
              </a:ext>
            </a:extLst>
          </p:cNvPr>
          <p:cNvSpPr>
            <a:spLocks noGrp="1"/>
          </p:cNvSpPr>
          <p:nvPr>
            <p:ph type="title"/>
          </p:nvPr>
        </p:nvSpPr>
        <p:spPr>
          <a:custGeom>
            <a:avLst/>
            <a:gdLst>
              <a:gd name="connsiteX0" fmla="*/ 0 w 12192000"/>
              <a:gd name="connsiteY0" fmla="*/ 0 h 767053"/>
              <a:gd name="connsiteX1" fmla="*/ 824411 w 12192000"/>
              <a:gd name="connsiteY1" fmla="*/ 0 h 767053"/>
              <a:gd name="connsiteX2" fmla="*/ 1526903 w 12192000"/>
              <a:gd name="connsiteY2" fmla="*/ 0 h 767053"/>
              <a:gd name="connsiteX3" fmla="*/ 2351314 w 12192000"/>
              <a:gd name="connsiteY3" fmla="*/ 0 h 767053"/>
              <a:gd name="connsiteX4" fmla="*/ 2931886 w 12192000"/>
              <a:gd name="connsiteY4" fmla="*/ 0 h 767053"/>
              <a:gd name="connsiteX5" fmla="*/ 3634377 w 12192000"/>
              <a:gd name="connsiteY5" fmla="*/ 0 h 767053"/>
              <a:gd name="connsiteX6" fmla="*/ 4214949 w 12192000"/>
              <a:gd name="connsiteY6" fmla="*/ 0 h 767053"/>
              <a:gd name="connsiteX7" fmla="*/ 4795520 w 12192000"/>
              <a:gd name="connsiteY7" fmla="*/ 0 h 767053"/>
              <a:gd name="connsiteX8" fmla="*/ 5376091 w 12192000"/>
              <a:gd name="connsiteY8" fmla="*/ 0 h 767053"/>
              <a:gd name="connsiteX9" fmla="*/ 5590903 w 12192000"/>
              <a:gd name="connsiteY9" fmla="*/ 0 h 767053"/>
              <a:gd name="connsiteX10" fmla="*/ 6293394 w 12192000"/>
              <a:gd name="connsiteY10" fmla="*/ 0 h 767053"/>
              <a:gd name="connsiteX11" fmla="*/ 6508206 w 12192000"/>
              <a:gd name="connsiteY11" fmla="*/ 0 h 767053"/>
              <a:gd name="connsiteX12" fmla="*/ 7088777 w 12192000"/>
              <a:gd name="connsiteY12" fmla="*/ 0 h 767053"/>
              <a:gd name="connsiteX13" fmla="*/ 7913189 w 12192000"/>
              <a:gd name="connsiteY13" fmla="*/ 0 h 767053"/>
              <a:gd name="connsiteX14" fmla="*/ 8737600 w 12192000"/>
              <a:gd name="connsiteY14" fmla="*/ 0 h 767053"/>
              <a:gd name="connsiteX15" fmla="*/ 9440091 w 12192000"/>
              <a:gd name="connsiteY15" fmla="*/ 0 h 767053"/>
              <a:gd name="connsiteX16" fmla="*/ 9898743 w 12192000"/>
              <a:gd name="connsiteY16" fmla="*/ 0 h 767053"/>
              <a:gd name="connsiteX17" fmla="*/ 10113554 w 12192000"/>
              <a:gd name="connsiteY17" fmla="*/ 0 h 767053"/>
              <a:gd name="connsiteX18" fmla="*/ 10572206 w 12192000"/>
              <a:gd name="connsiteY18" fmla="*/ 0 h 767053"/>
              <a:gd name="connsiteX19" fmla="*/ 11274697 w 12192000"/>
              <a:gd name="connsiteY19" fmla="*/ 0 h 767053"/>
              <a:gd name="connsiteX20" fmla="*/ 12192000 w 12192000"/>
              <a:gd name="connsiteY20" fmla="*/ 0 h 767053"/>
              <a:gd name="connsiteX21" fmla="*/ 12192000 w 12192000"/>
              <a:gd name="connsiteY21" fmla="*/ 360515 h 767053"/>
              <a:gd name="connsiteX22" fmla="*/ 12192000 w 12192000"/>
              <a:gd name="connsiteY22" fmla="*/ 767053 h 767053"/>
              <a:gd name="connsiteX23" fmla="*/ 11367589 w 12192000"/>
              <a:gd name="connsiteY23" fmla="*/ 767053 h 767053"/>
              <a:gd name="connsiteX24" fmla="*/ 10665097 w 12192000"/>
              <a:gd name="connsiteY24" fmla="*/ 767053 h 767053"/>
              <a:gd name="connsiteX25" fmla="*/ 10450286 w 12192000"/>
              <a:gd name="connsiteY25" fmla="*/ 767053 h 767053"/>
              <a:gd name="connsiteX26" fmla="*/ 9625874 w 12192000"/>
              <a:gd name="connsiteY26" fmla="*/ 767053 h 767053"/>
              <a:gd name="connsiteX27" fmla="*/ 9167223 w 12192000"/>
              <a:gd name="connsiteY27" fmla="*/ 767053 h 767053"/>
              <a:gd name="connsiteX28" fmla="*/ 8464731 w 12192000"/>
              <a:gd name="connsiteY28" fmla="*/ 767053 h 767053"/>
              <a:gd name="connsiteX29" fmla="*/ 8249920 w 12192000"/>
              <a:gd name="connsiteY29" fmla="*/ 767053 h 767053"/>
              <a:gd name="connsiteX30" fmla="*/ 7425509 w 12192000"/>
              <a:gd name="connsiteY30" fmla="*/ 767053 h 767053"/>
              <a:gd name="connsiteX31" fmla="*/ 6966857 w 12192000"/>
              <a:gd name="connsiteY31" fmla="*/ 767053 h 767053"/>
              <a:gd name="connsiteX32" fmla="*/ 6386286 w 12192000"/>
              <a:gd name="connsiteY32" fmla="*/ 767053 h 767053"/>
              <a:gd name="connsiteX33" fmla="*/ 6049554 w 12192000"/>
              <a:gd name="connsiteY33" fmla="*/ 767053 h 767053"/>
              <a:gd name="connsiteX34" fmla="*/ 5347063 w 12192000"/>
              <a:gd name="connsiteY34" fmla="*/ 767053 h 767053"/>
              <a:gd name="connsiteX35" fmla="*/ 4522651 w 12192000"/>
              <a:gd name="connsiteY35" fmla="*/ 767053 h 767053"/>
              <a:gd name="connsiteX36" fmla="*/ 4064000 w 12192000"/>
              <a:gd name="connsiteY36" fmla="*/ 767053 h 767053"/>
              <a:gd name="connsiteX37" fmla="*/ 3239589 w 12192000"/>
              <a:gd name="connsiteY37" fmla="*/ 767053 h 767053"/>
              <a:gd name="connsiteX38" fmla="*/ 2659017 w 12192000"/>
              <a:gd name="connsiteY38" fmla="*/ 767053 h 767053"/>
              <a:gd name="connsiteX39" fmla="*/ 1834606 w 12192000"/>
              <a:gd name="connsiteY39" fmla="*/ 767053 h 767053"/>
              <a:gd name="connsiteX40" fmla="*/ 1010194 w 12192000"/>
              <a:gd name="connsiteY40" fmla="*/ 767053 h 767053"/>
              <a:gd name="connsiteX41" fmla="*/ 673463 w 12192000"/>
              <a:gd name="connsiteY41" fmla="*/ 767053 h 767053"/>
              <a:gd name="connsiteX42" fmla="*/ 0 w 12192000"/>
              <a:gd name="connsiteY42" fmla="*/ 767053 h 767053"/>
              <a:gd name="connsiteX43" fmla="*/ 0 w 12192000"/>
              <a:gd name="connsiteY43" fmla="*/ 383527 h 767053"/>
              <a:gd name="connsiteX44" fmla="*/ 0 w 12192000"/>
              <a:gd name="connsiteY44" fmla="*/ 0 h 76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2192000" h="767053" fill="none" extrusionOk="0">
                <a:moveTo>
                  <a:pt x="0" y="0"/>
                </a:moveTo>
                <a:cubicBezTo>
                  <a:pt x="396107" y="-86398"/>
                  <a:pt x="585218" y="66174"/>
                  <a:pt x="824411" y="0"/>
                </a:cubicBezTo>
                <a:cubicBezTo>
                  <a:pt x="1063604" y="-66174"/>
                  <a:pt x="1374004" y="54484"/>
                  <a:pt x="1526903" y="0"/>
                </a:cubicBezTo>
                <a:cubicBezTo>
                  <a:pt x="1679802" y="-54484"/>
                  <a:pt x="2073888" y="47066"/>
                  <a:pt x="2351314" y="0"/>
                </a:cubicBezTo>
                <a:cubicBezTo>
                  <a:pt x="2628740" y="-47066"/>
                  <a:pt x="2699320" y="652"/>
                  <a:pt x="2931886" y="0"/>
                </a:cubicBezTo>
                <a:cubicBezTo>
                  <a:pt x="3164452" y="-652"/>
                  <a:pt x="3421449" y="1449"/>
                  <a:pt x="3634377" y="0"/>
                </a:cubicBezTo>
                <a:cubicBezTo>
                  <a:pt x="3847305" y="-1449"/>
                  <a:pt x="4093468" y="48516"/>
                  <a:pt x="4214949" y="0"/>
                </a:cubicBezTo>
                <a:cubicBezTo>
                  <a:pt x="4336430" y="-48516"/>
                  <a:pt x="4552273" y="31567"/>
                  <a:pt x="4795520" y="0"/>
                </a:cubicBezTo>
                <a:cubicBezTo>
                  <a:pt x="5038767" y="-31567"/>
                  <a:pt x="5147299" y="24242"/>
                  <a:pt x="5376091" y="0"/>
                </a:cubicBezTo>
                <a:cubicBezTo>
                  <a:pt x="5604883" y="-24242"/>
                  <a:pt x="5525424" y="19282"/>
                  <a:pt x="5590903" y="0"/>
                </a:cubicBezTo>
                <a:cubicBezTo>
                  <a:pt x="5656382" y="-19282"/>
                  <a:pt x="5945950" y="29209"/>
                  <a:pt x="6293394" y="0"/>
                </a:cubicBezTo>
                <a:cubicBezTo>
                  <a:pt x="6640838" y="-29209"/>
                  <a:pt x="6458740" y="10407"/>
                  <a:pt x="6508206" y="0"/>
                </a:cubicBezTo>
                <a:cubicBezTo>
                  <a:pt x="6557672" y="-10407"/>
                  <a:pt x="6897480" y="23173"/>
                  <a:pt x="7088777" y="0"/>
                </a:cubicBezTo>
                <a:cubicBezTo>
                  <a:pt x="7280074" y="-23173"/>
                  <a:pt x="7668126" y="32376"/>
                  <a:pt x="7913189" y="0"/>
                </a:cubicBezTo>
                <a:cubicBezTo>
                  <a:pt x="8158252" y="-32376"/>
                  <a:pt x="8494249" y="36007"/>
                  <a:pt x="8737600" y="0"/>
                </a:cubicBezTo>
                <a:cubicBezTo>
                  <a:pt x="8980951" y="-36007"/>
                  <a:pt x="9299074" y="42434"/>
                  <a:pt x="9440091" y="0"/>
                </a:cubicBezTo>
                <a:cubicBezTo>
                  <a:pt x="9581108" y="-42434"/>
                  <a:pt x="9683124" y="30103"/>
                  <a:pt x="9898743" y="0"/>
                </a:cubicBezTo>
                <a:cubicBezTo>
                  <a:pt x="10114362" y="-30103"/>
                  <a:pt x="10049196" y="19398"/>
                  <a:pt x="10113554" y="0"/>
                </a:cubicBezTo>
                <a:cubicBezTo>
                  <a:pt x="10177912" y="-19398"/>
                  <a:pt x="10458787" y="8867"/>
                  <a:pt x="10572206" y="0"/>
                </a:cubicBezTo>
                <a:cubicBezTo>
                  <a:pt x="10685625" y="-8867"/>
                  <a:pt x="11090804" y="51985"/>
                  <a:pt x="11274697" y="0"/>
                </a:cubicBezTo>
                <a:cubicBezTo>
                  <a:pt x="11458590" y="-51985"/>
                  <a:pt x="11864815" y="1247"/>
                  <a:pt x="12192000" y="0"/>
                </a:cubicBezTo>
                <a:cubicBezTo>
                  <a:pt x="12231003" y="96801"/>
                  <a:pt x="12165627" y="267555"/>
                  <a:pt x="12192000" y="360515"/>
                </a:cubicBezTo>
                <a:cubicBezTo>
                  <a:pt x="12218373" y="453475"/>
                  <a:pt x="12160722" y="595732"/>
                  <a:pt x="12192000" y="767053"/>
                </a:cubicBezTo>
                <a:cubicBezTo>
                  <a:pt x="11845001" y="848742"/>
                  <a:pt x="11692913" y="759859"/>
                  <a:pt x="11367589" y="767053"/>
                </a:cubicBezTo>
                <a:cubicBezTo>
                  <a:pt x="11042265" y="774247"/>
                  <a:pt x="10859477" y="711644"/>
                  <a:pt x="10665097" y="767053"/>
                </a:cubicBezTo>
                <a:cubicBezTo>
                  <a:pt x="10470717" y="822462"/>
                  <a:pt x="10528008" y="742293"/>
                  <a:pt x="10450286" y="767053"/>
                </a:cubicBezTo>
                <a:cubicBezTo>
                  <a:pt x="10372564" y="791813"/>
                  <a:pt x="9826792" y="726930"/>
                  <a:pt x="9625874" y="767053"/>
                </a:cubicBezTo>
                <a:cubicBezTo>
                  <a:pt x="9424956" y="807176"/>
                  <a:pt x="9325243" y="761446"/>
                  <a:pt x="9167223" y="767053"/>
                </a:cubicBezTo>
                <a:cubicBezTo>
                  <a:pt x="9009203" y="772660"/>
                  <a:pt x="8653128" y="684244"/>
                  <a:pt x="8464731" y="767053"/>
                </a:cubicBezTo>
                <a:cubicBezTo>
                  <a:pt x="8276334" y="849862"/>
                  <a:pt x="8294033" y="753543"/>
                  <a:pt x="8249920" y="767053"/>
                </a:cubicBezTo>
                <a:cubicBezTo>
                  <a:pt x="8205807" y="780563"/>
                  <a:pt x="7592219" y="683831"/>
                  <a:pt x="7425509" y="767053"/>
                </a:cubicBezTo>
                <a:cubicBezTo>
                  <a:pt x="7258799" y="850275"/>
                  <a:pt x="7060581" y="762445"/>
                  <a:pt x="6966857" y="767053"/>
                </a:cubicBezTo>
                <a:cubicBezTo>
                  <a:pt x="6873133" y="771661"/>
                  <a:pt x="6515773" y="714550"/>
                  <a:pt x="6386286" y="767053"/>
                </a:cubicBezTo>
                <a:cubicBezTo>
                  <a:pt x="6256799" y="819556"/>
                  <a:pt x="6198857" y="743774"/>
                  <a:pt x="6049554" y="767053"/>
                </a:cubicBezTo>
                <a:cubicBezTo>
                  <a:pt x="5900251" y="790332"/>
                  <a:pt x="5599110" y="746563"/>
                  <a:pt x="5347063" y="767053"/>
                </a:cubicBezTo>
                <a:cubicBezTo>
                  <a:pt x="5095016" y="787543"/>
                  <a:pt x="4696519" y="683366"/>
                  <a:pt x="4522651" y="767053"/>
                </a:cubicBezTo>
                <a:cubicBezTo>
                  <a:pt x="4348783" y="850740"/>
                  <a:pt x="4212299" y="721168"/>
                  <a:pt x="4064000" y="767053"/>
                </a:cubicBezTo>
                <a:cubicBezTo>
                  <a:pt x="3915701" y="812938"/>
                  <a:pt x="3585145" y="724548"/>
                  <a:pt x="3239589" y="767053"/>
                </a:cubicBezTo>
                <a:cubicBezTo>
                  <a:pt x="2894033" y="809558"/>
                  <a:pt x="2811755" y="761766"/>
                  <a:pt x="2659017" y="767053"/>
                </a:cubicBezTo>
                <a:cubicBezTo>
                  <a:pt x="2506279" y="772340"/>
                  <a:pt x="2111851" y="668380"/>
                  <a:pt x="1834606" y="767053"/>
                </a:cubicBezTo>
                <a:cubicBezTo>
                  <a:pt x="1557361" y="865726"/>
                  <a:pt x="1198377" y="730208"/>
                  <a:pt x="1010194" y="767053"/>
                </a:cubicBezTo>
                <a:cubicBezTo>
                  <a:pt x="822011" y="803898"/>
                  <a:pt x="796939" y="738911"/>
                  <a:pt x="673463" y="767053"/>
                </a:cubicBezTo>
                <a:cubicBezTo>
                  <a:pt x="549987" y="795195"/>
                  <a:pt x="227292" y="714273"/>
                  <a:pt x="0" y="767053"/>
                </a:cubicBezTo>
                <a:cubicBezTo>
                  <a:pt x="-10070" y="642761"/>
                  <a:pt x="44992" y="573485"/>
                  <a:pt x="0" y="383527"/>
                </a:cubicBezTo>
                <a:cubicBezTo>
                  <a:pt x="-44992" y="193569"/>
                  <a:pt x="7957" y="163301"/>
                  <a:pt x="0" y="0"/>
                </a:cubicBezTo>
                <a:close/>
              </a:path>
              <a:path w="12192000" h="767053" stroke="0" extrusionOk="0">
                <a:moveTo>
                  <a:pt x="0" y="0"/>
                </a:moveTo>
                <a:cubicBezTo>
                  <a:pt x="117127" y="-5097"/>
                  <a:pt x="305253" y="1402"/>
                  <a:pt x="458651" y="0"/>
                </a:cubicBezTo>
                <a:cubicBezTo>
                  <a:pt x="612049" y="-1402"/>
                  <a:pt x="595207" y="19573"/>
                  <a:pt x="673463" y="0"/>
                </a:cubicBezTo>
                <a:cubicBezTo>
                  <a:pt x="751719" y="-19573"/>
                  <a:pt x="1110976" y="2947"/>
                  <a:pt x="1497874" y="0"/>
                </a:cubicBezTo>
                <a:cubicBezTo>
                  <a:pt x="1884772" y="-2947"/>
                  <a:pt x="1727277" y="12394"/>
                  <a:pt x="1956526" y="0"/>
                </a:cubicBezTo>
                <a:cubicBezTo>
                  <a:pt x="2185775" y="-12394"/>
                  <a:pt x="2186037" y="21439"/>
                  <a:pt x="2415177" y="0"/>
                </a:cubicBezTo>
                <a:cubicBezTo>
                  <a:pt x="2644317" y="-21439"/>
                  <a:pt x="2980375" y="35203"/>
                  <a:pt x="3239589" y="0"/>
                </a:cubicBezTo>
                <a:cubicBezTo>
                  <a:pt x="3498803" y="-35203"/>
                  <a:pt x="3499976" y="366"/>
                  <a:pt x="3576320" y="0"/>
                </a:cubicBezTo>
                <a:cubicBezTo>
                  <a:pt x="3652664" y="-366"/>
                  <a:pt x="4027617" y="80807"/>
                  <a:pt x="4400731" y="0"/>
                </a:cubicBezTo>
                <a:cubicBezTo>
                  <a:pt x="4773845" y="-80807"/>
                  <a:pt x="4838935" y="27413"/>
                  <a:pt x="5225143" y="0"/>
                </a:cubicBezTo>
                <a:cubicBezTo>
                  <a:pt x="5611351" y="-27413"/>
                  <a:pt x="5670159" y="30339"/>
                  <a:pt x="5805714" y="0"/>
                </a:cubicBezTo>
                <a:cubicBezTo>
                  <a:pt x="5941269" y="-30339"/>
                  <a:pt x="6367077" y="29593"/>
                  <a:pt x="6630126" y="0"/>
                </a:cubicBezTo>
                <a:cubicBezTo>
                  <a:pt x="6893175" y="-29593"/>
                  <a:pt x="6919581" y="35567"/>
                  <a:pt x="7088777" y="0"/>
                </a:cubicBezTo>
                <a:cubicBezTo>
                  <a:pt x="7257973" y="-35567"/>
                  <a:pt x="7359908" y="46992"/>
                  <a:pt x="7547429" y="0"/>
                </a:cubicBezTo>
                <a:cubicBezTo>
                  <a:pt x="7734950" y="-46992"/>
                  <a:pt x="8044814" y="40653"/>
                  <a:pt x="8249920" y="0"/>
                </a:cubicBezTo>
                <a:cubicBezTo>
                  <a:pt x="8455026" y="-40653"/>
                  <a:pt x="8489644" y="23818"/>
                  <a:pt x="8708571" y="0"/>
                </a:cubicBezTo>
                <a:cubicBezTo>
                  <a:pt x="8927498" y="-23818"/>
                  <a:pt x="9259545" y="8651"/>
                  <a:pt x="9532983" y="0"/>
                </a:cubicBezTo>
                <a:cubicBezTo>
                  <a:pt x="9806421" y="-8651"/>
                  <a:pt x="10032831" y="97126"/>
                  <a:pt x="10357394" y="0"/>
                </a:cubicBezTo>
                <a:cubicBezTo>
                  <a:pt x="10681957" y="-97126"/>
                  <a:pt x="10669289" y="18621"/>
                  <a:pt x="10937966" y="0"/>
                </a:cubicBezTo>
                <a:cubicBezTo>
                  <a:pt x="11206643" y="-18621"/>
                  <a:pt x="11228125" y="49914"/>
                  <a:pt x="11396617" y="0"/>
                </a:cubicBezTo>
                <a:cubicBezTo>
                  <a:pt x="11565109" y="-49914"/>
                  <a:pt x="11567903" y="2966"/>
                  <a:pt x="11611429" y="0"/>
                </a:cubicBezTo>
                <a:cubicBezTo>
                  <a:pt x="11654955" y="-2966"/>
                  <a:pt x="11909242" y="42336"/>
                  <a:pt x="12192000" y="0"/>
                </a:cubicBezTo>
                <a:cubicBezTo>
                  <a:pt x="12212467" y="94316"/>
                  <a:pt x="12187547" y="184574"/>
                  <a:pt x="12192000" y="368185"/>
                </a:cubicBezTo>
                <a:cubicBezTo>
                  <a:pt x="12196453" y="551796"/>
                  <a:pt x="12174704" y="638796"/>
                  <a:pt x="12192000" y="767053"/>
                </a:cubicBezTo>
                <a:cubicBezTo>
                  <a:pt x="12056672" y="792759"/>
                  <a:pt x="11928933" y="765231"/>
                  <a:pt x="11855269" y="767053"/>
                </a:cubicBezTo>
                <a:cubicBezTo>
                  <a:pt x="11781605" y="768875"/>
                  <a:pt x="11728586" y="747091"/>
                  <a:pt x="11640457" y="767053"/>
                </a:cubicBezTo>
                <a:cubicBezTo>
                  <a:pt x="11552328" y="787015"/>
                  <a:pt x="11482902" y="761754"/>
                  <a:pt x="11425646" y="767053"/>
                </a:cubicBezTo>
                <a:cubicBezTo>
                  <a:pt x="11368390" y="772352"/>
                  <a:pt x="11003180" y="748559"/>
                  <a:pt x="10845074" y="767053"/>
                </a:cubicBezTo>
                <a:cubicBezTo>
                  <a:pt x="10686968" y="785547"/>
                  <a:pt x="10594784" y="735752"/>
                  <a:pt x="10508343" y="767053"/>
                </a:cubicBezTo>
                <a:cubicBezTo>
                  <a:pt x="10421902" y="798354"/>
                  <a:pt x="10028343" y="736997"/>
                  <a:pt x="9805851" y="767053"/>
                </a:cubicBezTo>
                <a:cubicBezTo>
                  <a:pt x="9583359" y="797109"/>
                  <a:pt x="9580072" y="732639"/>
                  <a:pt x="9469120" y="767053"/>
                </a:cubicBezTo>
                <a:cubicBezTo>
                  <a:pt x="9358168" y="801467"/>
                  <a:pt x="9072199" y="732971"/>
                  <a:pt x="8766629" y="767053"/>
                </a:cubicBezTo>
                <a:cubicBezTo>
                  <a:pt x="8461059" y="801135"/>
                  <a:pt x="8613260" y="747955"/>
                  <a:pt x="8551817" y="767053"/>
                </a:cubicBezTo>
                <a:cubicBezTo>
                  <a:pt x="8490374" y="786151"/>
                  <a:pt x="8123958" y="714878"/>
                  <a:pt x="7849326" y="767053"/>
                </a:cubicBezTo>
                <a:cubicBezTo>
                  <a:pt x="7574694" y="819228"/>
                  <a:pt x="7651428" y="732605"/>
                  <a:pt x="7512594" y="767053"/>
                </a:cubicBezTo>
                <a:cubicBezTo>
                  <a:pt x="7373760" y="801501"/>
                  <a:pt x="7381683" y="752631"/>
                  <a:pt x="7297783" y="767053"/>
                </a:cubicBezTo>
                <a:cubicBezTo>
                  <a:pt x="7213883" y="781475"/>
                  <a:pt x="7060023" y="734418"/>
                  <a:pt x="6961051" y="767053"/>
                </a:cubicBezTo>
                <a:cubicBezTo>
                  <a:pt x="6862079" y="799688"/>
                  <a:pt x="6437235" y="694950"/>
                  <a:pt x="6258560" y="767053"/>
                </a:cubicBezTo>
                <a:cubicBezTo>
                  <a:pt x="6079885" y="839156"/>
                  <a:pt x="6046551" y="752076"/>
                  <a:pt x="5921829" y="767053"/>
                </a:cubicBezTo>
                <a:cubicBezTo>
                  <a:pt x="5797107" y="782030"/>
                  <a:pt x="5753638" y="759981"/>
                  <a:pt x="5707017" y="767053"/>
                </a:cubicBezTo>
                <a:cubicBezTo>
                  <a:pt x="5660396" y="774125"/>
                  <a:pt x="5452963" y="766786"/>
                  <a:pt x="5370286" y="767053"/>
                </a:cubicBezTo>
                <a:cubicBezTo>
                  <a:pt x="5287609" y="767320"/>
                  <a:pt x="5014743" y="732336"/>
                  <a:pt x="4911634" y="767053"/>
                </a:cubicBezTo>
                <a:cubicBezTo>
                  <a:pt x="4808525" y="801770"/>
                  <a:pt x="4542614" y="720850"/>
                  <a:pt x="4331063" y="767053"/>
                </a:cubicBezTo>
                <a:cubicBezTo>
                  <a:pt x="4119512" y="813256"/>
                  <a:pt x="4069654" y="756316"/>
                  <a:pt x="3994331" y="767053"/>
                </a:cubicBezTo>
                <a:cubicBezTo>
                  <a:pt x="3919008" y="777790"/>
                  <a:pt x="3408040" y="741229"/>
                  <a:pt x="3169920" y="767053"/>
                </a:cubicBezTo>
                <a:cubicBezTo>
                  <a:pt x="2931800" y="792877"/>
                  <a:pt x="2856916" y="716905"/>
                  <a:pt x="2589349" y="767053"/>
                </a:cubicBezTo>
                <a:cubicBezTo>
                  <a:pt x="2321782" y="817201"/>
                  <a:pt x="2006351" y="702457"/>
                  <a:pt x="1764937" y="767053"/>
                </a:cubicBezTo>
                <a:cubicBezTo>
                  <a:pt x="1523523" y="831649"/>
                  <a:pt x="1232650" y="762889"/>
                  <a:pt x="1062446" y="767053"/>
                </a:cubicBezTo>
                <a:cubicBezTo>
                  <a:pt x="892242" y="771217"/>
                  <a:pt x="745975" y="713243"/>
                  <a:pt x="603794" y="767053"/>
                </a:cubicBezTo>
                <a:cubicBezTo>
                  <a:pt x="461613" y="820863"/>
                  <a:pt x="280308" y="719104"/>
                  <a:pt x="0" y="767053"/>
                </a:cubicBezTo>
                <a:cubicBezTo>
                  <a:pt x="-12891" y="635895"/>
                  <a:pt x="21463" y="566118"/>
                  <a:pt x="0" y="398868"/>
                </a:cubicBezTo>
                <a:cubicBezTo>
                  <a:pt x="-21463" y="231618"/>
                  <a:pt x="5774" y="160320"/>
                  <a:pt x="0" y="0"/>
                </a:cubicBezTo>
                <a:close/>
              </a:path>
            </a:pathLst>
          </a:custGeom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r>
              <a:rPr lang="hu-HU" dirty="0"/>
              <a:t>Miről beszélek?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8678C3-D310-BEEB-07D6-8F7F1401E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308"/>
            <a:ext cx="12192000" cy="6072691"/>
          </a:xfrm>
          <a:custGeom>
            <a:avLst/>
            <a:gdLst>
              <a:gd name="connsiteX0" fmla="*/ 0 w 12192000"/>
              <a:gd name="connsiteY0" fmla="*/ 0 h 6072691"/>
              <a:gd name="connsiteX1" fmla="*/ 580571 w 12192000"/>
              <a:gd name="connsiteY1" fmla="*/ 0 h 6072691"/>
              <a:gd name="connsiteX2" fmla="*/ 795383 w 12192000"/>
              <a:gd name="connsiteY2" fmla="*/ 0 h 6072691"/>
              <a:gd name="connsiteX3" fmla="*/ 1254034 w 12192000"/>
              <a:gd name="connsiteY3" fmla="*/ 0 h 6072691"/>
              <a:gd name="connsiteX4" fmla="*/ 1956526 w 12192000"/>
              <a:gd name="connsiteY4" fmla="*/ 0 h 6072691"/>
              <a:gd name="connsiteX5" fmla="*/ 2780937 w 12192000"/>
              <a:gd name="connsiteY5" fmla="*/ 0 h 6072691"/>
              <a:gd name="connsiteX6" fmla="*/ 2995749 w 12192000"/>
              <a:gd name="connsiteY6" fmla="*/ 0 h 6072691"/>
              <a:gd name="connsiteX7" fmla="*/ 3210560 w 12192000"/>
              <a:gd name="connsiteY7" fmla="*/ 0 h 6072691"/>
              <a:gd name="connsiteX8" fmla="*/ 4034971 w 12192000"/>
              <a:gd name="connsiteY8" fmla="*/ 0 h 6072691"/>
              <a:gd name="connsiteX9" fmla="*/ 4249783 w 12192000"/>
              <a:gd name="connsiteY9" fmla="*/ 0 h 6072691"/>
              <a:gd name="connsiteX10" fmla="*/ 4830354 w 12192000"/>
              <a:gd name="connsiteY10" fmla="*/ 0 h 6072691"/>
              <a:gd name="connsiteX11" fmla="*/ 5167086 w 12192000"/>
              <a:gd name="connsiteY11" fmla="*/ 0 h 6072691"/>
              <a:gd name="connsiteX12" fmla="*/ 5503817 w 12192000"/>
              <a:gd name="connsiteY12" fmla="*/ 0 h 6072691"/>
              <a:gd name="connsiteX13" fmla="*/ 5840549 w 12192000"/>
              <a:gd name="connsiteY13" fmla="*/ 0 h 6072691"/>
              <a:gd name="connsiteX14" fmla="*/ 6177280 w 12192000"/>
              <a:gd name="connsiteY14" fmla="*/ 0 h 6072691"/>
              <a:gd name="connsiteX15" fmla="*/ 6635931 w 12192000"/>
              <a:gd name="connsiteY15" fmla="*/ 0 h 6072691"/>
              <a:gd name="connsiteX16" fmla="*/ 6972663 w 12192000"/>
              <a:gd name="connsiteY16" fmla="*/ 0 h 6072691"/>
              <a:gd name="connsiteX17" fmla="*/ 7431314 w 12192000"/>
              <a:gd name="connsiteY17" fmla="*/ 0 h 6072691"/>
              <a:gd name="connsiteX18" fmla="*/ 8133806 w 12192000"/>
              <a:gd name="connsiteY18" fmla="*/ 0 h 6072691"/>
              <a:gd name="connsiteX19" fmla="*/ 8470537 w 12192000"/>
              <a:gd name="connsiteY19" fmla="*/ 0 h 6072691"/>
              <a:gd name="connsiteX20" fmla="*/ 8685349 w 12192000"/>
              <a:gd name="connsiteY20" fmla="*/ 0 h 6072691"/>
              <a:gd name="connsiteX21" fmla="*/ 9509760 w 12192000"/>
              <a:gd name="connsiteY21" fmla="*/ 0 h 6072691"/>
              <a:gd name="connsiteX22" fmla="*/ 9724571 w 12192000"/>
              <a:gd name="connsiteY22" fmla="*/ 0 h 6072691"/>
              <a:gd name="connsiteX23" fmla="*/ 10305143 w 12192000"/>
              <a:gd name="connsiteY23" fmla="*/ 0 h 6072691"/>
              <a:gd name="connsiteX24" fmla="*/ 10519954 w 12192000"/>
              <a:gd name="connsiteY24" fmla="*/ 0 h 6072691"/>
              <a:gd name="connsiteX25" fmla="*/ 11222446 w 12192000"/>
              <a:gd name="connsiteY25" fmla="*/ 0 h 6072691"/>
              <a:gd name="connsiteX26" fmla="*/ 12192000 w 12192000"/>
              <a:gd name="connsiteY26" fmla="*/ 0 h 6072691"/>
              <a:gd name="connsiteX27" fmla="*/ 12192000 w 12192000"/>
              <a:gd name="connsiteY27" fmla="*/ 612790 h 6072691"/>
              <a:gd name="connsiteX28" fmla="*/ 12192000 w 12192000"/>
              <a:gd name="connsiteY28" fmla="*/ 1043399 h 6072691"/>
              <a:gd name="connsiteX29" fmla="*/ 12192000 w 12192000"/>
              <a:gd name="connsiteY29" fmla="*/ 1474008 h 6072691"/>
              <a:gd name="connsiteX30" fmla="*/ 12192000 w 12192000"/>
              <a:gd name="connsiteY30" fmla="*/ 2086797 h 6072691"/>
              <a:gd name="connsiteX31" fmla="*/ 12192000 w 12192000"/>
              <a:gd name="connsiteY31" fmla="*/ 2456680 h 6072691"/>
              <a:gd name="connsiteX32" fmla="*/ 12192000 w 12192000"/>
              <a:gd name="connsiteY32" fmla="*/ 2948015 h 6072691"/>
              <a:gd name="connsiteX33" fmla="*/ 12192000 w 12192000"/>
              <a:gd name="connsiteY33" fmla="*/ 3500078 h 6072691"/>
              <a:gd name="connsiteX34" fmla="*/ 12192000 w 12192000"/>
              <a:gd name="connsiteY34" fmla="*/ 3930687 h 6072691"/>
              <a:gd name="connsiteX35" fmla="*/ 12192000 w 12192000"/>
              <a:gd name="connsiteY35" fmla="*/ 4604204 h 6072691"/>
              <a:gd name="connsiteX36" fmla="*/ 12192000 w 12192000"/>
              <a:gd name="connsiteY36" fmla="*/ 4974086 h 6072691"/>
              <a:gd name="connsiteX37" fmla="*/ 12192000 w 12192000"/>
              <a:gd name="connsiteY37" fmla="*/ 5343968 h 6072691"/>
              <a:gd name="connsiteX38" fmla="*/ 12192000 w 12192000"/>
              <a:gd name="connsiteY38" fmla="*/ 6072691 h 6072691"/>
              <a:gd name="connsiteX39" fmla="*/ 11611429 w 12192000"/>
              <a:gd name="connsiteY39" fmla="*/ 6072691 h 6072691"/>
              <a:gd name="connsiteX40" fmla="*/ 10787017 w 12192000"/>
              <a:gd name="connsiteY40" fmla="*/ 6072691 h 6072691"/>
              <a:gd name="connsiteX41" fmla="*/ 10206446 w 12192000"/>
              <a:gd name="connsiteY41" fmla="*/ 6072691 h 6072691"/>
              <a:gd name="connsiteX42" fmla="*/ 9991634 w 12192000"/>
              <a:gd name="connsiteY42" fmla="*/ 6072691 h 6072691"/>
              <a:gd name="connsiteX43" fmla="*/ 9654903 w 12192000"/>
              <a:gd name="connsiteY43" fmla="*/ 6072691 h 6072691"/>
              <a:gd name="connsiteX44" fmla="*/ 9196251 w 12192000"/>
              <a:gd name="connsiteY44" fmla="*/ 6072691 h 6072691"/>
              <a:gd name="connsiteX45" fmla="*/ 8493760 w 12192000"/>
              <a:gd name="connsiteY45" fmla="*/ 6072691 h 6072691"/>
              <a:gd name="connsiteX46" fmla="*/ 7791269 w 12192000"/>
              <a:gd name="connsiteY46" fmla="*/ 6072691 h 6072691"/>
              <a:gd name="connsiteX47" fmla="*/ 7210697 w 12192000"/>
              <a:gd name="connsiteY47" fmla="*/ 6072691 h 6072691"/>
              <a:gd name="connsiteX48" fmla="*/ 6752046 w 12192000"/>
              <a:gd name="connsiteY48" fmla="*/ 6072691 h 6072691"/>
              <a:gd name="connsiteX49" fmla="*/ 5927634 w 12192000"/>
              <a:gd name="connsiteY49" fmla="*/ 6072691 h 6072691"/>
              <a:gd name="connsiteX50" fmla="*/ 5347063 w 12192000"/>
              <a:gd name="connsiteY50" fmla="*/ 6072691 h 6072691"/>
              <a:gd name="connsiteX51" fmla="*/ 5010331 w 12192000"/>
              <a:gd name="connsiteY51" fmla="*/ 6072691 h 6072691"/>
              <a:gd name="connsiteX52" fmla="*/ 4673600 w 12192000"/>
              <a:gd name="connsiteY52" fmla="*/ 6072691 h 6072691"/>
              <a:gd name="connsiteX53" fmla="*/ 4458789 w 12192000"/>
              <a:gd name="connsiteY53" fmla="*/ 6072691 h 6072691"/>
              <a:gd name="connsiteX54" fmla="*/ 3878217 w 12192000"/>
              <a:gd name="connsiteY54" fmla="*/ 6072691 h 6072691"/>
              <a:gd name="connsiteX55" fmla="*/ 3541486 w 12192000"/>
              <a:gd name="connsiteY55" fmla="*/ 6072691 h 6072691"/>
              <a:gd name="connsiteX56" fmla="*/ 2717074 w 12192000"/>
              <a:gd name="connsiteY56" fmla="*/ 6072691 h 6072691"/>
              <a:gd name="connsiteX57" fmla="*/ 2014583 w 12192000"/>
              <a:gd name="connsiteY57" fmla="*/ 6072691 h 6072691"/>
              <a:gd name="connsiteX58" fmla="*/ 1555931 w 12192000"/>
              <a:gd name="connsiteY58" fmla="*/ 6072691 h 6072691"/>
              <a:gd name="connsiteX59" fmla="*/ 731520 w 12192000"/>
              <a:gd name="connsiteY59" fmla="*/ 6072691 h 6072691"/>
              <a:gd name="connsiteX60" fmla="*/ 0 w 12192000"/>
              <a:gd name="connsiteY60" fmla="*/ 6072691 h 6072691"/>
              <a:gd name="connsiteX61" fmla="*/ 0 w 12192000"/>
              <a:gd name="connsiteY61" fmla="*/ 5642082 h 6072691"/>
              <a:gd name="connsiteX62" fmla="*/ 0 w 12192000"/>
              <a:gd name="connsiteY62" fmla="*/ 5029292 h 6072691"/>
              <a:gd name="connsiteX63" fmla="*/ 0 w 12192000"/>
              <a:gd name="connsiteY63" fmla="*/ 4355776 h 6072691"/>
              <a:gd name="connsiteX64" fmla="*/ 0 w 12192000"/>
              <a:gd name="connsiteY64" fmla="*/ 3682259 h 6072691"/>
              <a:gd name="connsiteX65" fmla="*/ 0 w 12192000"/>
              <a:gd name="connsiteY65" fmla="*/ 3130196 h 6072691"/>
              <a:gd name="connsiteX66" fmla="*/ 0 w 12192000"/>
              <a:gd name="connsiteY66" fmla="*/ 2638860 h 6072691"/>
              <a:gd name="connsiteX67" fmla="*/ 0 w 12192000"/>
              <a:gd name="connsiteY67" fmla="*/ 2086797 h 6072691"/>
              <a:gd name="connsiteX68" fmla="*/ 0 w 12192000"/>
              <a:gd name="connsiteY68" fmla="*/ 1534735 h 6072691"/>
              <a:gd name="connsiteX69" fmla="*/ 0 w 12192000"/>
              <a:gd name="connsiteY69" fmla="*/ 1164853 h 6072691"/>
              <a:gd name="connsiteX70" fmla="*/ 0 w 12192000"/>
              <a:gd name="connsiteY70" fmla="*/ 552063 h 6072691"/>
              <a:gd name="connsiteX71" fmla="*/ 0 w 12192000"/>
              <a:gd name="connsiteY71" fmla="*/ 0 h 6072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2192000" h="6072691" fill="none" extrusionOk="0">
                <a:moveTo>
                  <a:pt x="0" y="0"/>
                </a:moveTo>
                <a:cubicBezTo>
                  <a:pt x="257137" y="-27754"/>
                  <a:pt x="420892" y="2372"/>
                  <a:pt x="580571" y="0"/>
                </a:cubicBezTo>
                <a:cubicBezTo>
                  <a:pt x="740250" y="-2372"/>
                  <a:pt x="726117" y="3349"/>
                  <a:pt x="795383" y="0"/>
                </a:cubicBezTo>
                <a:cubicBezTo>
                  <a:pt x="864649" y="-3349"/>
                  <a:pt x="1146498" y="15061"/>
                  <a:pt x="1254034" y="0"/>
                </a:cubicBezTo>
                <a:cubicBezTo>
                  <a:pt x="1361570" y="-15061"/>
                  <a:pt x="1767627" y="47618"/>
                  <a:pt x="1956526" y="0"/>
                </a:cubicBezTo>
                <a:cubicBezTo>
                  <a:pt x="2145425" y="-47618"/>
                  <a:pt x="2515107" y="70346"/>
                  <a:pt x="2780937" y="0"/>
                </a:cubicBezTo>
                <a:cubicBezTo>
                  <a:pt x="3046767" y="-70346"/>
                  <a:pt x="2950081" y="1568"/>
                  <a:pt x="2995749" y="0"/>
                </a:cubicBezTo>
                <a:cubicBezTo>
                  <a:pt x="3041417" y="-1568"/>
                  <a:pt x="3165836" y="7040"/>
                  <a:pt x="3210560" y="0"/>
                </a:cubicBezTo>
                <a:cubicBezTo>
                  <a:pt x="3255284" y="-7040"/>
                  <a:pt x="3814322" y="79982"/>
                  <a:pt x="4034971" y="0"/>
                </a:cubicBezTo>
                <a:cubicBezTo>
                  <a:pt x="4255620" y="-79982"/>
                  <a:pt x="4159404" y="158"/>
                  <a:pt x="4249783" y="0"/>
                </a:cubicBezTo>
                <a:cubicBezTo>
                  <a:pt x="4340162" y="-158"/>
                  <a:pt x="4711383" y="36619"/>
                  <a:pt x="4830354" y="0"/>
                </a:cubicBezTo>
                <a:cubicBezTo>
                  <a:pt x="4949325" y="-36619"/>
                  <a:pt x="5018291" y="33827"/>
                  <a:pt x="5167086" y="0"/>
                </a:cubicBezTo>
                <a:cubicBezTo>
                  <a:pt x="5315881" y="-33827"/>
                  <a:pt x="5430835" y="10009"/>
                  <a:pt x="5503817" y="0"/>
                </a:cubicBezTo>
                <a:cubicBezTo>
                  <a:pt x="5576799" y="-10009"/>
                  <a:pt x="5768629" y="3571"/>
                  <a:pt x="5840549" y="0"/>
                </a:cubicBezTo>
                <a:cubicBezTo>
                  <a:pt x="5912469" y="-3571"/>
                  <a:pt x="6082552" y="16292"/>
                  <a:pt x="6177280" y="0"/>
                </a:cubicBezTo>
                <a:cubicBezTo>
                  <a:pt x="6272008" y="-16292"/>
                  <a:pt x="6442766" y="12626"/>
                  <a:pt x="6635931" y="0"/>
                </a:cubicBezTo>
                <a:cubicBezTo>
                  <a:pt x="6829096" y="-12626"/>
                  <a:pt x="6875897" y="31835"/>
                  <a:pt x="6972663" y="0"/>
                </a:cubicBezTo>
                <a:cubicBezTo>
                  <a:pt x="7069429" y="-31835"/>
                  <a:pt x="7253115" y="13936"/>
                  <a:pt x="7431314" y="0"/>
                </a:cubicBezTo>
                <a:cubicBezTo>
                  <a:pt x="7609513" y="-13936"/>
                  <a:pt x="7905819" y="73864"/>
                  <a:pt x="8133806" y="0"/>
                </a:cubicBezTo>
                <a:cubicBezTo>
                  <a:pt x="8361793" y="-73864"/>
                  <a:pt x="8318131" y="17242"/>
                  <a:pt x="8470537" y="0"/>
                </a:cubicBezTo>
                <a:cubicBezTo>
                  <a:pt x="8622943" y="-17242"/>
                  <a:pt x="8613411" y="6345"/>
                  <a:pt x="8685349" y="0"/>
                </a:cubicBezTo>
                <a:cubicBezTo>
                  <a:pt x="8757287" y="-6345"/>
                  <a:pt x="9189023" y="8371"/>
                  <a:pt x="9509760" y="0"/>
                </a:cubicBezTo>
                <a:cubicBezTo>
                  <a:pt x="9830497" y="-8371"/>
                  <a:pt x="9655969" y="534"/>
                  <a:pt x="9724571" y="0"/>
                </a:cubicBezTo>
                <a:cubicBezTo>
                  <a:pt x="9793173" y="-534"/>
                  <a:pt x="10115876" y="9048"/>
                  <a:pt x="10305143" y="0"/>
                </a:cubicBezTo>
                <a:cubicBezTo>
                  <a:pt x="10494410" y="-9048"/>
                  <a:pt x="10464924" y="25102"/>
                  <a:pt x="10519954" y="0"/>
                </a:cubicBezTo>
                <a:cubicBezTo>
                  <a:pt x="10574984" y="-25102"/>
                  <a:pt x="11057519" y="36538"/>
                  <a:pt x="11222446" y="0"/>
                </a:cubicBezTo>
                <a:cubicBezTo>
                  <a:pt x="11387373" y="-36538"/>
                  <a:pt x="11973947" y="107964"/>
                  <a:pt x="12192000" y="0"/>
                </a:cubicBezTo>
                <a:cubicBezTo>
                  <a:pt x="12194228" y="236739"/>
                  <a:pt x="12139828" y="361814"/>
                  <a:pt x="12192000" y="612790"/>
                </a:cubicBezTo>
                <a:cubicBezTo>
                  <a:pt x="12244172" y="863766"/>
                  <a:pt x="12174568" y="847937"/>
                  <a:pt x="12192000" y="1043399"/>
                </a:cubicBezTo>
                <a:cubicBezTo>
                  <a:pt x="12209432" y="1238861"/>
                  <a:pt x="12147778" y="1322079"/>
                  <a:pt x="12192000" y="1474008"/>
                </a:cubicBezTo>
                <a:cubicBezTo>
                  <a:pt x="12236222" y="1625937"/>
                  <a:pt x="12135538" y="1895428"/>
                  <a:pt x="12192000" y="2086797"/>
                </a:cubicBezTo>
                <a:cubicBezTo>
                  <a:pt x="12248462" y="2278166"/>
                  <a:pt x="12172479" y="2274692"/>
                  <a:pt x="12192000" y="2456680"/>
                </a:cubicBezTo>
                <a:cubicBezTo>
                  <a:pt x="12211521" y="2638668"/>
                  <a:pt x="12179173" y="2722048"/>
                  <a:pt x="12192000" y="2948015"/>
                </a:cubicBezTo>
                <a:cubicBezTo>
                  <a:pt x="12204827" y="3173982"/>
                  <a:pt x="12143504" y="3366049"/>
                  <a:pt x="12192000" y="3500078"/>
                </a:cubicBezTo>
                <a:cubicBezTo>
                  <a:pt x="12240496" y="3634107"/>
                  <a:pt x="12181359" y="3751274"/>
                  <a:pt x="12192000" y="3930687"/>
                </a:cubicBezTo>
                <a:cubicBezTo>
                  <a:pt x="12202641" y="4110100"/>
                  <a:pt x="12168290" y="4432647"/>
                  <a:pt x="12192000" y="4604204"/>
                </a:cubicBezTo>
                <a:cubicBezTo>
                  <a:pt x="12215710" y="4775761"/>
                  <a:pt x="12149718" y="4870153"/>
                  <a:pt x="12192000" y="4974086"/>
                </a:cubicBezTo>
                <a:cubicBezTo>
                  <a:pt x="12234282" y="5078019"/>
                  <a:pt x="12150392" y="5184217"/>
                  <a:pt x="12192000" y="5343968"/>
                </a:cubicBezTo>
                <a:cubicBezTo>
                  <a:pt x="12233608" y="5503719"/>
                  <a:pt x="12143322" y="5900374"/>
                  <a:pt x="12192000" y="6072691"/>
                </a:cubicBezTo>
                <a:cubicBezTo>
                  <a:pt x="11972275" y="6076570"/>
                  <a:pt x="11844136" y="6009126"/>
                  <a:pt x="11611429" y="6072691"/>
                </a:cubicBezTo>
                <a:cubicBezTo>
                  <a:pt x="11378722" y="6136256"/>
                  <a:pt x="11076192" y="6014285"/>
                  <a:pt x="10787017" y="6072691"/>
                </a:cubicBezTo>
                <a:cubicBezTo>
                  <a:pt x="10497842" y="6131097"/>
                  <a:pt x="10435915" y="6053703"/>
                  <a:pt x="10206446" y="6072691"/>
                </a:cubicBezTo>
                <a:cubicBezTo>
                  <a:pt x="9976977" y="6091679"/>
                  <a:pt x="10062009" y="6054554"/>
                  <a:pt x="9991634" y="6072691"/>
                </a:cubicBezTo>
                <a:cubicBezTo>
                  <a:pt x="9921259" y="6090828"/>
                  <a:pt x="9734138" y="6070918"/>
                  <a:pt x="9654903" y="6072691"/>
                </a:cubicBezTo>
                <a:cubicBezTo>
                  <a:pt x="9575668" y="6074464"/>
                  <a:pt x="9296365" y="6049699"/>
                  <a:pt x="9196251" y="6072691"/>
                </a:cubicBezTo>
                <a:cubicBezTo>
                  <a:pt x="9096137" y="6095683"/>
                  <a:pt x="8713144" y="6061867"/>
                  <a:pt x="8493760" y="6072691"/>
                </a:cubicBezTo>
                <a:cubicBezTo>
                  <a:pt x="8274376" y="6083515"/>
                  <a:pt x="8102955" y="6016644"/>
                  <a:pt x="7791269" y="6072691"/>
                </a:cubicBezTo>
                <a:cubicBezTo>
                  <a:pt x="7479583" y="6128738"/>
                  <a:pt x="7330980" y="6016055"/>
                  <a:pt x="7210697" y="6072691"/>
                </a:cubicBezTo>
                <a:cubicBezTo>
                  <a:pt x="7090414" y="6129327"/>
                  <a:pt x="6887806" y="6065706"/>
                  <a:pt x="6752046" y="6072691"/>
                </a:cubicBezTo>
                <a:cubicBezTo>
                  <a:pt x="6616286" y="6079676"/>
                  <a:pt x="6144611" y="6030010"/>
                  <a:pt x="5927634" y="6072691"/>
                </a:cubicBezTo>
                <a:cubicBezTo>
                  <a:pt x="5710657" y="6115372"/>
                  <a:pt x="5526520" y="6032499"/>
                  <a:pt x="5347063" y="6072691"/>
                </a:cubicBezTo>
                <a:cubicBezTo>
                  <a:pt x="5167606" y="6112883"/>
                  <a:pt x="5163005" y="6072402"/>
                  <a:pt x="5010331" y="6072691"/>
                </a:cubicBezTo>
                <a:cubicBezTo>
                  <a:pt x="4857657" y="6072980"/>
                  <a:pt x="4800816" y="6047938"/>
                  <a:pt x="4673600" y="6072691"/>
                </a:cubicBezTo>
                <a:cubicBezTo>
                  <a:pt x="4546384" y="6097444"/>
                  <a:pt x="4510495" y="6060106"/>
                  <a:pt x="4458789" y="6072691"/>
                </a:cubicBezTo>
                <a:cubicBezTo>
                  <a:pt x="4407083" y="6085276"/>
                  <a:pt x="4159140" y="6062044"/>
                  <a:pt x="3878217" y="6072691"/>
                </a:cubicBezTo>
                <a:cubicBezTo>
                  <a:pt x="3597294" y="6083338"/>
                  <a:pt x="3612141" y="6069424"/>
                  <a:pt x="3541486" y="6072691"/>
                </a:cubicBezTo>
                <a:cubicBezTo>
                  <a:pt x="3470831" y="6075958"/>
                  <a:pt x="2941168" y="5999120"/>
                  <a:pt x="2717074" y="6072691"/>
                </a:cubicBezTo>
                <a:cubicBezTo>
                  <a:pt x="2492980" y="6146262"/>
                  <a:pt x="2356249" y="6058577"/>
                  <a:pt x="2014583" y="6072691"/>
                </a:cubicBezTo>
                <a:cubicBezTo>
                  <a:pt x="1672917" y="6086805"/>
                  <a:pt x="1740669" y="6064975"/>
                  <a:pt x="1555931" y="6072691"/>
                </a:cubicBezTo>
                <a:cubicBezTo>
                  <a:pt x="1371193" y="6080407"/>
                  <a:pt x="1124516" y="6057651"/>
                  <a:pt x="731520" y="6072691"/>
                </a:cubicBezTo>
                <a:cubicBezTo>
                  <a:pt x="338524" y="6087731"/>
                  <a:pt x="172357" y="6001919"/>
                  <a:pt x="0" y="6072691"/>
                </a:cubicBezTo>
                <a:cubicBezTo>
                  <a:pt x="-4444" y="5857773"/>
                  <a:pt x="43282" y="5773001"/>
                  <a:pt x="0" y="5642082"/>
                </a:cubicBezTo>
                <a:cubicBezTo>
                  <a:pt x="-43282" y="5511163"/>
                  <a:pt x="50263" y="5224282"/>
                  <a:pt x="0" y="5029292"/>
                </a:cubicBezTo>
                <a:cubicBezTo>
                  <a:pt x="-50263" y="4834302"/>
                  <a:pt x="48938" y="4653422"/>
                  <a:pt x="0" y="4355776"/>
                </a:cubicBezTo>
                <a:cubicBezTo>
                  <a:pt x="-48938" y="4058130"/>
                  <a:pt x="19287" y="3892281"/>
                  <a:pt x="0" y="3682259"/>
                </a:cubicBezTo>
                <a:cubicBezTo>
                  <a:pt x="-19287" y="3472237"/>
                  <a:pt x="28257" y="3294793"/>
                  <a:pt x="0" y="3130196"/>
                </a:cubicBezTo>
                <a:cubicBezTo>
                  <a:pt x="-28257" y="2965599"/>
                  <a:pt x="36820" y="2787359"/>
                  <a:pt x="0" y="2638860"/>
                </a:cubicBezTo>
                <a:cubicBezTo>
                  <a:pt x="-36820" y="2490361"/>
                  <a:pt x="10079" y="2353420"/>
                  <a:pt x="0" y="2086797"/>
                </a:cubicBezTo>
                <a:cubicBezTo>
                  <a:pt x="-10079" y="1820174"/>
                  <a:pt x="7682" y="1664630"/>
                  <a:pt x="0" y="1534735"/>
                </a:cubicBezTo>
                <a:cubicBezTo>
                  <a:pt x="-7682" y="1404840"/>
                  <a:pt x="23676" y="1277680"/>
                  <a:pt x="0" y="1164853"/>
                </a:cubicBezTo>
                <a:cubicBezTo>
                  <a:pt x="-23676" y="1052026"/>
                  <a:pt x="72996" y="850395"/>
                  <a:pt x="0" y="552063"/>
                </a:cubicBezTo>
                <a:cubicBezTo>
                  <a:pt x="-72996" y="253731"/>
                  <a:pt x="61907" y="174955"/>
                  <a:pt x="0" y="0"/>
                </a:cubicBezTo>
                <a:close/>
              </a:path>
              <a:path w="12192000" h="6072691" stroke="0" extrusionOk="0">
                <a:moveTo>
                  <a:pt x="0" y="0"/>
                </a:moveTo>
                <a:cubicBezTo>
                  <a:pt x="117127" y="-5097"/>
                  <a:pt x="305253" y="1402"/>
                  <a:pt x="458651" y="0"/>
                </a:cubicBezTo>
                <a:cubicBezTo>
                  <a:pt x="612049" y="-1402"/>
                  <a:pt x="595207" y="19573"/>
                  <a:pt x="673463" y="0"/>
                </a:cubicBezTo>
                <a:cubicBezTo>
                  <a:pt x="751719" y="-19573"/>
                  <a:pt x="1110976" y="2947"/>
                  <a:pt x="1497874" y="0"/>
                </a:cubicBezTo>
                <a:cubicBezTo>
                  <a:pt x="1884772" y="-2947"/>
                  <a:pt x="1727277" y="12394"/>
                  <a:pt x="1956526" y="0"/>
                </a:cubicBezTo>
                <a:cubicBezTo>
                  <a:pt x="2185775" y="-12394"/>
                  <a:pt x="2186037" y="21439"/>
                  <a:pt x="2415177" y="0"/>
                </a:cubicBezTo>
                <a:cubicBezTo>
                  <a:pt x="2644317" y="-21439"/>
                  <a:pt x="2980375" y="35203"/>
                  <a:pt x="3239589" y="0"/>
                </a:cubicBezTo>
                <a:cubicBezTo>
                  <a:pt x="3498803" y="-35203"/>
                  <a:pt x="3499976" y="366"/>
                  <a:pt x="3576320" y="0"/>
                </a:cubicBezTo>
                <a:cubicBezTo>
                  <a:pt x="3652664" y="-366"/>
                  <a:pt x="4027617" y="80807"/>
                  <a:pt x="4400731" y="0"/>
                </a:cubicBezTo>
                <a:cubicBezTo>
                  <a:pt x="4773845" y="-80807"/>
                  <a:pt x="4838935" y="27413"/>
                  <a:pt x="5225143" y="0"/>
                </a:cubicBezTo>
                <a:cubicBezTo>
                  <a:pt x="5611351" y="-27413"/>
                  <a:pt x="5670159" y="30339"/>
                  <a:pt x="5805714" y="0"/>
                </a:cubicBezTo>
                <a:cubicBezTo>
                  <a:pt x="5941269" y="-30339"/>
                  <a:pt x="6367077" y="29593"/>
                  <a:pt x="6630126" y="0"/>
                </a:cubicBezTo>
                <a:cubicBezTo>
                  <a:pt x="6893175" y="-29593"/>
                  <a:pt x="6919581" y="35567"/>
                  <a:pt x="7088777" y="0"/>
                </a:cubicBezTo>
                <a:cubicBezTo>
                  <a:pt x="7257973" y="-35567"/>
                  <a:pt x="7359908" y="46992"/>
                  <a:pt x="7547429" y="0"/>
                </a:cubicBezTo>
                <a:cubicBezTo>
                  <a:pt x="7734950" y="-46992"/>
                  <a:pt x="8044814" y="40653"/>
                  <a:pt x="8249920" y="0"/>
                </a:cubicBezTo>
                <a:cubicBezTo>
                  <a:pt x="8455026" y="-40653"/>
                  <a:pt x="8489644" y="23818"/>
                  <a:pt x="8708571" y="0"/>
                </a:cubicBezTo>
                <a:cubicBezTo>
                  <a:pt x="8927498" y="-23818"/>
                  <a:pt x="9259545" y="8651"/>
                  <a:pt x="9532983" y="0"/>
                </a:cubicBezTo>
                <a:cubicBezTo>
                  <a:pt x="9806421" y="-8651"/>
                  <a:pt x="10032831" y="97126"/>
                  <a:pt x="10357394" y="0"/>
                </a:cubicBezTo>
                <a:cubicBezTo>
                  <a:pt x="10681957" y="-97126"/>
                  <a:pt x="10669289" y="18621"/>
                  <a:pt x="10937966" y="0"/>
                </a:cubicBezTo>
                <a:cubicBezTo>
                  <a:pt x="11206643" y="-18621"/>
                  <a:pt x="11228125" y="49914"/>
                  <a:pt x="11396617" y="0"/>
                </a:cubicBezTo>
                <a:cubicBezTo>
                  <a:pt x="11565109" y="-49914"/>
                  <a:pt x="11567903" y="2966"/>
                  <a:pt x="11611429" y="0"/>
                </a:cubicBezTo>
                <a:cubicBezTo>
                  <a:pt x="11654955" y="-2966"/>
                  <a:pt x="11909242" y="42336"/>
                  <a:pt x="12192000" y="0"/>
                </a:cubicBezTo>
                <a:cubicBezTo>
                  <a:pt x="12199898" y="213066"/>
                  <a:pt x="12184753" y="291658"/>
                  <a:pt x="12192000" y="430609"/>
                </a:cubicBezTo>
                <a:cubicBezTo>
                  <a:pt x="12199247" y="569560"/>
                  <a:pt x="12144774" y="760682"/>
                  <a:pt x="12192000" y="921945"/>
                </a:cubicBezTo>
                <a:cubicBezTo>
                  <a:pt x="12239226" y="1083208"/>
                  <a:pt x="12184843" y="1196629"/>
                  <a:pt x="12192000" y="1352554"/>
                </a:cubicBezTo>
                <a:cubicBezTo>
                  <a:pt x="12199157" y="1508479"/>
                  <a:pt x="12154938" y="1741901"/>
                  <a:pt x="12192000" y="1965344"/>
                </a:cubicBezTo>
                <a:cubicBezTo>
                  <a:pt x="12229062" y="2188787"/>
                  <a:pt x="12180017" y="2390129"/>
                  <a:pt x="12192000" y="2517406"/>
                </a:cubicBezTo>
                <a:cubicBezTo>
                  <a:pt x="12203983" y="2644683"/>
                  <a:pt x="12162862" y="2913999"/>
                  <a:pt x="12192000" y="3069469"/>
                </a:cubicBezTo>
                <a:cubicBezTo>
                  <a:pt x="12221138" y="3224939"/>
                  <a:pt x="12113782" y="3598214"/>
                  <a:pt x="12192000" y="3742986"/>
                </a:cubicBezTo>
                <a:cubicBezTo>
                  <a:pt x="12270218" y="3887758"/>
                  <a:pt x="12184410" y="4196076"/>
                  <a:pt x="12192000" y="4355776"/>
                </a:cubicBezTo>
                <a:cubicBezTo>
                  <a:pt x="12199590" y="4515476"/>
                  <a:pt x="12154691" y="4542872"/>
                  <a:pt x="12192000" y="4725658"/>
                </a:cubicBezTo>
                <a:cubicBezTo>
                  <a:pt x="12229309" y="4908444"/>
                  <a:pt x="12133803" y="5060183"/>
                  <a:pt x="12192000" y="5216994"/>
                </a:cubicBezTo>
                <a:cubicBezTo>
                  <a:pt x="12250197" y="5373805"/>
                  <a:pt x="12126092" y="5873546"/>
                  <a:pt x="12192000" y="6072691"/>
                </a:cubicBezTo>
                <a:cubicBezTo>
                  <a:pt x="12025077" y="6132675"/>
                  <a:pt x="11785675" y="6006244"/>
                  <a:pt x="11611429" y="6072691"/>
                </a:cubicBezTo>
                <a:cubicBezTo>
                  <a:pt x="11437183" y="6139138"/>
                  <a:pt x="11413531" y="6038243"/>
                  <a:pt x="11274697" y="6072691"/>
                </a:cubicBezTo>
                <a:cubicBezTo>
                  <a:pt x="11135863" y="6107139"/>
                  <a:pt x="11143786" y="6058269"/>
                  <a:pt x="11059886" y="6072691"/>
                </a:cubicBezTo>
                <a:cubicBezTo>
                  <a:pt x="10975986" y="6087113"/>
                  <a:pt x="10822126" y="6040056"/>
                  <a:pt x="10723154" y="6072691"/>
                </a:cubicBezTo>
                <a:cubicBezTo>
                  <a:pt x="10624182" y="6105326"/>
                  <a:pt x="10199338" y="6000588"/>
                  <a:pt x="10020663" y="6072691"/>
                </a:cubicBezTo>
                <a:cubicBezTo>
                  <a:pt x="9841988" y="6144794"/>
                  <a:pt x="9814947" y="6060336"/>
                  <a:pt x="9683931" y="6072691"/>
                </a:cubicBezTo>
                <a:cubicBezTo>
                  <a:pt x="9552915" y="6085046"/>
                  <a:pt x="9574231" y="6058163"/>
                  <a:pt x="9469120" y="6072691"/>
                </a:cubicBezTo>
                <a:cubicBezTo>
                  <a:pt x="9364009" y="6087219"/>
                  <a:pt x="9215066" y="6072424"/>
                  <a:pt x="9132389" y="6072691"/>
                </a:cubicBezTo>
                <a:cubicBezTo>
                  <a:pt x="9049712" y="6072958"/>
                  <a:pt x="8776846" y="6037974"/>
                  <a:pt x="8673737" y="6072691"/>
                </a:cubicBezTo>
                <a:cubicBezTo>
                  <a:pt x="8570628" y="6107408"/>
                  <a:pt x="8304717" y="6026488"/>
                  <a:pt x="8093166" y="6072691"/>
                </a:cubicBezTo>
                <a:cubicBezTo>
                  <a:pt x="7881615" y="6118894"/>
                  <a:pt x="7831757" y="6061954"/>
                  <a:pt x="7756434" y="6072691"/>
                </a:cubicBezTo>
                <a:cubicBezTo>
                  <a:pt x="7681111" y="6083428"/>
                  <a:pt x="7170143" y="6046867"/>
                  <a:pt x="6932023" y="6072691"/>
                </a:cubicBezTo>
                <a:cubicBezTo>
                  <a:pt x="6693903" y="6098515"/>
                  <a:pt x="6622897" y="6025135"/>
                  <a:pt x="6351451" y="6072691"/>
                </a:cubicBezTo>
                <a:cubicBezTo>
                  <a:pt x="6080005" y="6120247"/>
                  <a:pt x="5767870" y="6004036"/>
                  <a:pt x="5527040" y="6072691"/>
                </a:cubicBezTo>
                <a:cubicBezTo>
                  <a:pt x="5286210" y="6141346"/>
                  <a:pt x="4994753" y="6068527"/>
                  <a:pt x="4824549" y="6072691"/>
                </a:cubicBezTo>
                <a:cubicBezTo>
                  <a:pt x="4654345" y="6076855"/>
                  <a:pt x="4508078" y="6018881"/>
                  <a:pt x="4365897" y="6072691"/>
                </a:cubicBezTo>
                <a:cubicBezTo>
                  <a:pt x="4223716" y="6126501"/>
                  <a:pt x="3987810" y="6016583"/>
                  <a:pt x="3663406" y="6072691"/>
                </a:cubicBezTo>
                <a:cubicBezTo>
                  <a:pt x="3339002" y="6128799"/>
                  <a:pt x="3463795" y="6056491"/>
                  <a:pt x="3326674" y="6072691"/>
                </a:cubicBezTo>
                <a:cubicBezTo>
                  <a:pt x="3189553" y="6088891"/>
                  <a:pt x="3034100" y="6003342"/>
                  <a:pt x="2746103" y="6072691"/>
                </a:cubicBezTo>
                <a:cubicBezTo>
                  <a:pt x="2458106" y="6142040"/>
                  <a:pt x="2587513" y="6059088"/>
                  <a:pt x="2531291" y="6072691"/>
                </a:cubicBezTo>
                <a:cubicBezTo>
                  <a:pt x="2475069" y="6086294"/>
                  <a:pt x="1911367" y="5993414"/>
                  <a:pt x="1706880" y="6072691"/>
                </a:cubicBezTo>
                <a:cubicBezTo>
                  <a:pt x="1502393" y="6151968"/>
                  <a:pt x="1399150" y="6043597"/>
                  <a:pt x="1126309" y="6072691"/>
                </a:cubicBezTo>
                <a:cubicBezTo>
                  <a:pt x="853468" y="6101785"/>
                  <a:pt x="355153" y="6070832"/>
                  <a:pt x="0" y="6072691"/>
                </a:cubicBezTo>
                <a:cubicBezTo>
                  <a:pt x="-24422" y="5842578"/>
                  <a:pt x="40069" y="5721893"/>
                  <a:pt x="0" y="5581355"/>
                </a:cubicBezTo>
                <a:cubicBezTo>
                  <a:pt x="-40069" y="5440817"/>
                  <a:pt x="21000" y="5322586"/>
                  <a:pt x="0" y="5150746"/>
                </a:cubicBezTo>
                <a:cubicBezTo>
                  <a:pt x="-21000" y="4978906"/>
                  <a:pt x="23394" y="4708386"/>
                  <a:pt x="0" y="4477229"/>
                </a:cubicBezTo>
                <a:cubicBezTo>
                  <a:pt x="-23394" y="4246072"/>
                  <a:pt x="25746" y="4189111"/>
                  <a:pt x="0" y="3925167"/>
                </a:cubicBezTo>
                <a:cubicBezTo>
                  <a:pt x="-25746" y="3661223"/>
                  <a:pt x="32945" y="3634401"/>
                  <a:pt x="0" y="3555285"/>
                </a:cubicBezTo>
                <a:cubicBezTo>
                  <a:pt x="-32945" y="3476169"/>
                  <a:pt x="32836" y="3127179"/>
                  <a:pt x="0" y="3003222"/>
                </a:cubicBezTo>
                <a:cubicBezTo>
                  <a:pt x="-32836" y="2879265"/>
                  <a:pt x="42230" y="2757010"/>
                  <a:pt x="0" y="2511886"/>
                </a:cubicBezTo>
                <a:cubicBezTo>
                  <a:pt x="-42230" y="2266762"/>
                  <a:pt x="35818" y="2163668"/>
                  <a:pt x="0" y="2020550"/>
                </a:cubicBezTo>
                <a:cubicBezTo>
                  <a:pt x="-35818" y="1877432"/>
                  <a:pt x="43614" y="1651657"/>
                  <a:pt x="0" y="1529214"/>
                </a:cubicBezTo>
                <a:cubicBezTo>
                  <a:pt x="-43614" y="1406771"/>
                  <a:pt x="58881" y="1216722"/>
                  <a:pt x="0" y="1037878"/>
                </a:cubicBezTo>
                <a:cubicBezTo>
                  <a:pt x="-58881" y="859034"/>
                  <a:pt x="7845" y="257523"/>
                  <a:pt x="0" y="0"/>
                </a:cubicBezTo>
                <a:close/>
              </a:path>
            </a:pathLst>
          </a:custGeom>
          <a:solidFill>
            <a:srgbClr val="E2F7F2"/>
          </a:solidFill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fontAlgn="base"/>
            <a:r>
              <a:rPr lang="hu-HU" dirty="0"/>
              <a:t>Mi a </a:t>
            </a:r>
            <a:r>
              <a:rPr lang="hu-HU" dirty="0" err="1"/>
              <a:t>Protocol</a:t>
            </a:r>
            <a:r>
              <a:rPr lang="hu-HU" dirty="0"/>
              <a:t>? </a:t>
            </a:r>
          </a:p>
          <a:p>
            <a:pPr fontAlgn="base"/>
            <a:r>
              <a:rPr lang="hu-HU" b="1" dirty="0"/>
              <a:t>? </a:t>
            </a:r>
            <a:r>
              <a:rPr lang="hu-HU" b="1" dirty="0" err="1"/>
              <a:t>Protocols</a:t>
            </a:r>
            <a:r>
              <a:rPr lang="hu-HU" b="1" dirty="0"/>
              <a:t> </a:t>
            </a:r>
            <a:r>
              <a:rPr lang="hu-HU" b="1" dirty="0" err="1"/>
              <a:t>Mean</a:t>
            </a:r>
            <a:r>
              <a:rPr lang="hu-HU" b="1" dirty="0"/>
              <a:t> No </a:t>
            </a:r>
            <a:r>
              <a:rPr lang="hu-HU" b="1" dirty="0" err="1"/>
              <a:t>One</a:t>
            </a:r>
            <a:r>
              <a:rPr lang="hu-HU" b="1" dirty="0"/>
              <a:t> Has </a:t>
            </a:r>
            <a:r>
              <a:rPr lang="hu-HU" b="1" dirty="0" err="1"/>
              <a:t>to</a:t>
            </a:r>
            <a:r>
              <a:rPr lang="hu-HU" b="1" dirty="0"/>
              <a:t> </a:t>
            </a:r>
            <a:r>
              <a:rPr lang="hu-HU" b="1" dirty="0" err="1"/>
              <a:t>Think</a:t>
            </a:r>
            <a:r>
              <a:rPr lang="hu-HU" b="1" dirty="0"/>
              <a:t> </a:t>
            </a:r>
            <a:r>
              <a:rPr lang="hu-HU" dirty="0"/>
              <a:t>Bruce Davis, MD 2014 </a:t>
            </a:r>
            <a:r>
              <a:rPr lang="hu-HU" b="1" dirty="0"/>
              <a:t>?</a:t>
            </a:r>
            <a:r>
              <a:rPr lang="hu-HU" dirty="0"/>
              <a:t> </a:t>
            </a:r>
            <a:r>
              <a:rPr lang="hu-HU" sz="1400" dirty="0">
                <a:hlinkClick r:id="rId2"/>
              </a:rPr>
              <a:t>https://</a:t>
            </a:r>
            <a:r>
              <a:rPr lang="hu-HU" sz="2800" dirty="0">
                <a:hlinkClick r:id="rId2"/>
              </a:rPr>
              <a:t>www.physiciansweekly</a:t>
            </a:r>
            <a:r>
              <a:rPr lang="hu-HU" dirty="0">
                <a:hlinkClick r:id="rId2"/>
              </a:rPr>
              <a:t>.</a:t>
            </a:r>
            <a:r>
              <a:rPr lang="hu-HU" sz="1200" dirty="0">
                <a:hlinkClick r:id="rId2"/>
              </a:rPr>
              <a:t>com/protocols-mean-one-think</a:t>
            </a:r>
            <a:r>
              <a:rPr lang="hu-HU" sz="1200" dirty="0"/>
              <a:t>   </a:t>
            </a:r>
            <a:endParaRPr lang="hu-HU" dirty="0"/>
          </a:p>
          <a:p>
            <a:r>
              <a:rPr lang="hu-HU" dirty="0"/>
              <a:t>Kinek jó? Mitől és milyen körben iránymutató?</a:t>
            </a:r>
          </a:p>
          <a:p>
            <a:r>
              <a:rPr lang="hu-HU" dirty="0"/>
              <a:t>Megalkotás</a:t>
            </a:r>
          </a:p>
          <a:p>
            <a:pPr lvl="1"/>
            <a:r>
              <a:rPr lang="hu-HU" dirty="0"/>
              <a:t>Előkészítés</a:t>
            </a:r>
          </a:p>
          <a:p>
            <a:pPr lvl="2"/>
            <a:r>
              <a:rPr lang="hu-HU" dirty="0"/>
              <a:t>Felmérés: nemzetközi Protokollok, közlemények, </a:t>
            </a:r>
            <a:r>
              <a:rPr lang="hu-HU" dirty="0" err="1"/>
              <a:t>metaanalízisek</a:t>
            </a:r>
            <a:r>
              <a:rPr lang="hu-HU" dirty="0"/>
              <a:t>, konferenciák</a:t>
            </a:r>
          </a:p>
          <a:p>
            <a:pPr lvl="2"/>
            <a:r>
              <a:rPr lang="hu-HU" dirty="0"/>
              <a:t>Adatértékelés </a:t>
            </a:r>
          </a:p>
          <a:p>
            <a:pPr lvl="2"/>
            <a:r>
              <a:rPr lang="hu-HU" dirty="0"/>
              <a:t>Közzététel és vita</a:t>
            </a:r>
          </a:p>
          <a:p>
            <a:pPr lvl="1"/>
            <a:r>
              <a:rPr lang="hu-HU" dirty="0"/>
              <a:t>Megfogalmazás</a:t>
            </a:r>
          </a:p>
          <a:p>
            <a:pPr lvl="1"/>
            <a:r>
              <a:rPr lang="hu-HU" dirty="0"/>
              <a:t>Egyeztetés</a:t>
            </a:r>
          </a:p>
          <a:p>
            <a:pPr lvl="2"/>
            <a:r>
              <a:rPr lang="hu-HU" dirty="0"/>
              <a:t>Szakmai</a:t>
            </a:r>
          </a:p>
          <a:p>
            <a:pPr lvl="2"/>
            <a:r>
              <a:rPr lang="hu-HU" dirty="0"/>
              <a:t>Pénzügyi</a:t>
            </a:r>
          </a:p>
          <a:p>
            <a:pPr lvl="1"/>
            <a:r>
              <a:rPr lang="hu-HU" dirty="0"/>
              <a:t>Elfogadás, kihirdetés, hatály rögzítése</a:t>
            </a:r>
          </a:p>
          <a:p>
            <a:r>
              <a:rPr lang="hu-HU" dirty="0" err="1"/>
              <a:t>Mindehhez</a:t>
            </a:r>
            <a:r>
              <a:rPr lang="hu-HU" dirty="0"/>
              <a:t> infrastruktúra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0ED031B-7F16-CE66-137B-2FABC88D8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985BC36-5A59-BCE9-ACA0-213965B80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fld id="{36AD4FC8-0049-C64B-9B81-CFA01AF81E97}" type="slidenum">
              <a:rPr lang="hu-HU" smtClean="0"/>
              <a:pPr/>
              <a:t>2</a:t>
            </a:fld>
            <a:r>
              <a:rPr lang="hu-HU" dirty="0"/>
              <a:t> / 40 dia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AA25C5B4-217F-2746-8B1B-CDC3352645C9}"/>
              </a:ext>
            </a:extLst>
          </p:cNvPr>
          <p:cNvSpPr/>
          <p:nvPr/>
        </p:nvSpPr>
        <p:spPr>
          <a:xfrm>
            <a:off x="10488706" y="896819"/>
            <a:ext cx="1257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i="1" dirty="0">
                <a:solidFill>
                  <a:srgbClr val="FF0000"/>
                </a:solidFill>
                <a:latin typeface="Algerian" pitchFamily="82" charset="0"/>
              </a:rPr>
              <a:t>NO!</a:t>
            </a:r>
          </a:p>
        </p:txBody>
      </p: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AF959081-876E-54EB-4F79-D2FA34A69392}"/>
              </a:ext>
            </a:extLst>
          </p:cNvPr>
          <p:cNvGrpSpPr/>
          <p:nvPr/>
        </p:nvGrpSpPr>
        <p:grpSpPr>
          <a:xfrm>
            <a:off x="0" y="896819"/>
            <a:ext cx="12192000" cy="5834779"/>
            <a:chOff x="0" y="896819"/>
            <a:chExt cx="12192000" cy="5834779"/>
          </a:xfrm>
        </p:grpSpPr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24B6247E-A825-4C7B-F0CA-9C0FA53A349F}"/>
                </a:ext>
              </a:extLst>
            </p:cNvPr>
            <p:cNvCxnSpPr/>
            <p:nvPr/>
          </p:nvCxnSpPr>
          <p:spPr>
            <a:xfrm>
              <a:off x="144966" y="896819"/>
              <a:ext cx="12047034" cy="5708376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62315B51-ED6F-15CB-A2D6-7934E1CB5326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V="1">
              <a:off x="0" y="896819"/>
              <a:ext cx="12192000" cy="5834779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686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60C3E6-6882-F50C-73A3-73AEFB11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Mi a ... ? 1.   </a:t>
            </a:r>
            <a:r>
              <a:rPr lang="hu-HU" dirty="0"/>
              <a:t>PROTO-KOLL = ELŐ-ÍRÁS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5F8176E-2A7A-BED4-9A9B-A85FF511B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E35DDAC-2715-CC6B-BABD-0D12F2D3F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DB8C1EA-AD19-A012-4669-E3F550188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308"/>
            <a:ext cx="7475220" cy="58016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dirty="0"/>
              <a:t>Egy a </a:t>
            </a:r>
            <a:r>
              <a:rPr lang="hu-HU" dirty="0" err="1"/>
              <a:t>papyrus</a:t>
            </a:r>
            <a:r>
              <a:rPr lang="hu-HU" dirty="0"/>
              <a:t> keltét, címét, tartalmát jelző, ráragasztott </a:t>
            </a:r>
            <a:r>
              <a:rPr lang="hu-HU" b="1" dirty="0">
                <a:solidFill>
                  <a:srgbClr val="C00000"/>
                </a:solidFill>
              </a:rPr>
              <a:t>cetli</a:t>
            </a:r>
          </a:p>
          <a:p>
            <a:pPr>
              <a:lnSpc>
                <a:spcPct val="100000"/>
              </a:lnSpc>
            </a:pPr>
            <a:r>
              <a:rPr lang="hu-HU" dirty="0"/>
              <a:t>1451: egy előszó, egy iromány első oldala, </a:t>
            </a:r>
          </a:p>
          <a:p>
            <a:pPr>
              <a:lnSpc>
                <a:spcPct val="100000"/>
              </a:lnSpc>
            </a:pPr>
            <a:r>
              <a:rPr lang="hu-HU" dirty="0"/>
              <a:t>19.sz.: a francia államfő által a szertar-tásokon és más kapcsolatokban </a:t>
            </a:r>
            <a:r>
              <a:rPr lang="hu-HU" sz="4400" b="1" dirty="0">
                <a:solidFill>
                  <a:srgbClr val="FF0000"/>
                </a:solidFill>
              </a:rPr>
              <a:t>elvárt</a:t>
            </a:r>
            <a:r>
              <a:rPr lang="hu-HU" dirty="0"/>
              <a:t>, betartott</a:t>
            </a:r>
            <a:r>
              <a:rPr lang="hu-HU" sz="4400" b="1" dirty="0">
                <a:solidFill>
                  <a:srgbClr val="FF0000"/>
                </a:solidFill>
              </a:rPr>
              <a:t> szabályok sora</a:t>
            </a:r>
            <a:endParaRPr lang="hu-HU" b="1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hu-HU" sz="3600" dirty="0"/>
              <a:t>Ez az értelmezés azóta minden magatartási előírásra kiterjed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7DF4E0-98CA-FA6F-E346-5EED629E0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022" y="803563"/>
            <a:ext cx="4960939" cy="603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F4DE727E-3DEE-F1B1-A7CD-9867CF430549}"/>
              </a:ext>
            </a:extLst>
          </p:cNvPr>
          <p:cNvGrpSpPr/>
          <p:nvPr/>
        </p:nvGrpSpPr>
        <p:grpSpPr>
          <a:xfrm>
            <a:off x="49127" y="803563"/>
            <a:ext cx="7296895" cy="2540208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91305153-EDA2-522B-7BDD-8623B59ADE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gyenes összekötő 10">
              <a:extLst>
                <a:ext uri="{FF2B5EF4-FFF2-40B4-BE49-F238E27FC236}">
                  <a16:creationId xmlns:a16="http://schemas.microsoft.com/office/drawing/2014/main" id="{D0506139-5A0F-5A0A-78AB-E208DFDC281A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D6770C26-85B1-7634-2F61-44A25E969509}"/>
              </a:ext>
            </a:extLst>
          </p:cNvPr>
          <p:cNvGrpSpPr/>
          <p:nvPr/>
        </p:nvGrpSpPr>
        <p:grpSpPr>
          <a:xfrm>
            <a:off x="49126" y="4916774"/>
            <a:ext cx="7296895" cy="1688420"/>
            <a:chOff x="49127" y="803563"/>
            <a:chExt cx="7296895" cy="2540208"/>
          </a:xfrm>
        </p:grpSpPr>
        <p:cxnSp>
          <p:nvCxnSpPr>
            <p:cNvPr id="16" name="Egyenes összekötő 15">
              <a:extLst>
                <a:ext uri="{FF2B5EF4-FFF2-40B4-BE49-F238E27FC236}">
                  <a16:creationId xmlns:a16="http://schemas.microsoft.com/office/drawing/2014/main" id="{45A2B5AB-23E0-BE0E-3F6A-B48F24F263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gyenes összekötő 16">
              <a:extLst>
                <a:ext uri="{FF2B5EF4-FFF2-40B4-BE49-F238E27FC236}">
                  <a16:creationId xmlns:a16="http://schemas.microsoft.com/office/drawing/2014/main" id="{E0675545-E472-9979-648E-E14D58C07C0F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1253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C0F2B9-2E24-F3B8-2600-30DCF54EC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494456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Mi a ... ? 2.     </a:t>
            </a:r>
            <a:r>
              <a:rPr lang="hu-HU" dirty="0"/>
              <a:t>Kis amerikai állami túlzás</a:t>
            </a:r>
            <a:br>
              <a:rPr lang="hu-HU" dirty="0"/>
            </a:br>
            <a:r>
              <a:rPr lang="hu-HU" sz="4000" dirty="0">
                <a:hlinkClick r:id="rId2"/>
              </a:rPr>
              <a:t>Agency for Health Care Policy and Research (AHCPR)</a:t>
            </a:r>
            <a:r>
              <a:rPr lang="hu-HU" sz="4000" dirty="0"/>
              <a:t>; </a:t>
            </a:r>
            <a:endParaRPr lang="hu-HU" dirty="0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FD52D24-169A-6C6E-6E8A-8A769EA74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92E8AD8-A45D-7074-CA6C-218D49E4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4</a:t>
            </a:fld>
            <a:r>
              <a:rPr lang="hu-HU" dirty="0"/>
              <a:t> / 40 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ABDD9EC-0A71-8CCE-81BA-5EB993616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12711"/>
            <a:ext cx="12192000" cy="5092484"/>
          </a:xfrm>
        </p:spPr>
        <p:txBody>
          <a:bodyPr>
            <a:normAutofit/>
          </a:bodyPr>
          <a:lstStyle/>
          <a:p>
            <a:r>
              <a:rPr lang="hu-HU" sz="3200" dirty="0"/>
              <a:t>Egy útmutató 3 mérete:</a:t>
            </a:r>
          </a:p>
          <a:p>
            <a:pPr lvl="1"/>
            <a:r>
              <a:rPr lang="hu-HU" sz="2800" dirty="0">
                <a:solidFill>
                  <a:srgbClr val="C00000"/>
                </a:solidFill>
              </a:rPr>
              <a:t>Megalapozó</a:t>
            </a:r>
            <a:r>
              <a:rPr lang="hu-HU" sz="2800" dirty="0"/>
              <a:t>, a tudományos bizonyítékokat elemző tanulmány: monográfia</a:t>
            </a:r>
          </a:p>
          <a:p>
            <a:pPr lvl="1"/>
            <a:r>
              <a:rPr lang="hu-HU" sz="2800" dirty="0">
                <a:solidFill>
                  <a:srgbClr val="C00000"/>
                </a:solidFill>
              </a:rPr>
              <a:t>Rövidített</a:t>
            </a:r>
            <a:r>
              <a:rPr lang="hu-HU" sz="2800" dirty="0"/>
              <a:t> kiadvány átlagorvosoknak</a:t>
            </a:r>
          </a:p>
          <a:p>
            <a:pPr lvl="1"/>
            <a:r>
              <a:rPr lang="hu-HU" sz="2800" dirty="0">
                <a:solidFill>
                  <a:srgbClr val="C00000"/>
                </a:solidFill>
              </a:rPr>
              <a:t>Zsebkönyv</a:t>
            </a:r>
            <a:r>
              <a:rPr lang="hu-HU" sz="2800" dirty="0"/>
              <a:t> a mindennapokra folyamatábrával </a:t>
            </a:r>
          </a:p>
          <a:p>
            <a:r>
              <a:rPr lang="hu-HU" sz="3200" dirty="0"/>
              <a:t>A tervezett klinikai útmutatókból 19 készült el, például:</a:t>
            </a:r>
          </a:p>
          <a:p>
            <a:r>
              <a:rPr lang="hu-HU" sz="3200" b="1" dirty="0" err="1">
                <a:solidFill>
                  <a:schemeClr val="accent4">
                    <a:lumMod val="50000"/>
                  </a:schemeClr>
                </a:solidFill>
              </a:rPr>
              <a:t>Heart</a:t>
            </a:r>
            <a:r>
              <a:rPr lang="hu-HU" sz="32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hu-HU" sz="3200" b="1" dirty="0" err="1">
                <a:solidFill>
                  <a:schemeClr val="accent4">
                    <a:lumMod val="50000"/>
                  </a:schemeClr>
                </a:solidFill>
              </a:rPr>
              <a:t>Failure</a:t>
            </a:r>
            <a:r>
              <a:rPr lang="hu-HU" sz="3200" dirty="0"/>
              <a:t>: </a:t>
            </a:r>
            <a:r>
              <a:rPr lang="hu-HU" sz="3200" dirty="0" err="1"/>
              <a:t>Evaluation</a:t>
            </a:r>
            <a:r>
              <a:rPr lang="hu-HU" sz="3200" dirty="0"/>
              <a:t> and </a:t>
            </a:r>
            <a:r>
              <a:rPr lang="hu-HU" sz="3200" dirty="0" err="1"/>
              <a:t>Care</a:t>
            </a:r>
            <a:r>
              <a:rPr lang="hu-HU" sz="3200" dirty="0"/>
              <a:t> of </a:t>
            </a:r>
            <a:r>
              <a:rPr lang="hu-HU" sz="3200" dirty="0" err="1"/>
              <a:t>Patients</a:t>
            </a:r>
            <a:r>
              <a:rPr lang="hu-HU" sz="3200" dirty="0"/>
              <a:t> </a:t>
            </a:r>
            <a:r>
              <a:rPr lang="hu-HU" sz="3200" dirty="0" err="1"/>
              <a:t>with</a:t>
            </a:r>
            <a:r>
              <a:rPr lang="hu-HU" sz="3200" dirty="0"/>
              <a:t> </a:t>
            </a:r>
            <a:r>
              <a:rPr lang="hu-HU" sz="3200" dirty="0" err="1"/>
              <a:t>Left-Ventricular</a:t>
            </a:r>
            <a:r>
              <a:rPr lang="hu-HU" sz="3200" dirty="0"/>
              <a:t> </a:t>
            </a:r>
            <a:r>
              <a:rPr lang="hu-HU" sz="3200" dirty="0" err="1"/>
              <a:t>Systolic</a:t>
            </a:r>
            <a:r>
              <a:rPr lang="hu-HU" sz="3200" dirty="0"/>
              <a:t> </a:t>
            </a:r>
            <a:r>
              <a:rPr lang="hu-HU" sz="3200" dirty="0" err="1"/>
              <a:t>Dysfunction</a:t>
            </a:r>
            <a:r>
              <a:rPr lang="hu-HU" sz="3200" dirty="0"/>
              <a:t>. </a:t>
            </a:r>
            <a:r>
              <a:rPr lang="hu-HU" sz="3200" i="1" dirty="0"/>
              <a:t>AHCPR </a:t>
            </a:r>
            <a:r>
              <a:rPr lang="hu-HU" sz="3200" i="1" dirty="0" err="1"/>
              <a:t>Clinical</a:t>
            </a:r>
            <a:r>
              <a:rPr lang="hu-HU" sz="3200" i="1" dirty="0"/>
              <a:t> </a:t>
            </a:r>
            <a:r>
              <a:rPr lang="hu-HU" sz="3200" i="1" dirty="0" err="1"/>
              <a:t>Practice</a:t>
            </a:r>
            <a:r>
              <a:rPr lang="hu-HU" sz="3200" i="1" dirty="0"/>
              <a:t> </a:t>
            </a:r>
            <a:r>
              <a:rPr lang="hu-HU" sz="3200" i="1" dirty="0" err="1"/>
              <a:t>Guidelines</a:t>
            </a:r>
            <a:r>
              <a:rPr lang="hu-HU" sz="3200" i="1" dirty="0"/>
              <a:t>, No. 11 </a:t>
            </a:r>
          </a:p>
          <a:p>
            <a:pPr lvl="1"/>
            <a:r>
              <a:rPr lang="hu-HU" dirty="0"/>
              <a:t>16 szerző: professzor, társprofesszor, főorvos, kutató, </a:t>
            </a:r>
            <a:r>
              <a:rPr lang="hu-HU" dirty="0">
                <a:solidFill>
                  <a:srgbClr val="C00000"/>
                </a:solidFill>
              </a:rPr>
              <a:t>ápoló, civil</a:t>
            </a:r>
          </a:p>
          <a:p>
            <a:pPr lvl="1"/>
            <a:r>
              <a:rPr lang="hu-HU" dirty="0"/>
              <a:t>Átnézte és véleményezte 29 </a:t>
            </a:r>
            <a:r>
              <a:rPr lang="hu-HU" dirty="0" err="1"/>
              <a:t>peer</a:t>
            </a:r>
            <a:r>
              <a:rPr lang="hu-HU" dirty="0"/>
              <a:t> and pilot </a:t>
            </a:r>
            <a:r>
              <a:rPr lang="hu-HU" dirty="0" err="1"/>
              <a:t>reviewer</a:t>
            </a:r>
            <a:endParaRPr lang="hu-HU" dirty="0"/>
          </a:p>
          <a:p>
            <a:pPr lvl="1"/>
            <a:r>
              <a:rPr lang="hu-HU" dirty="0"/>
              <a:t>4 </a:t>
            </a:r>
            <a:r>
              <a:rPr lang="hu-HU" b="0" dirty="0"/>
              <a:t>AHCPR</a:t>
            </a:r>
            <a:r>
              <a:rPr lang="hu-HU" dirty="0"/>
              <a:t> munkatárs támogatta az elkészültét</a:t>
            </a: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12A6BACF-1DB9-9904-7608-898E9F0433BC}"/>
              </a:ext>
            </a:extLst>
          </p:cNvPr>
          <p:cNvGrpSpPr/>
          <p:nvPr/>
        </p:nvGrpSpPr>
        <p:grpSpPr>
          <a:xfrm>
            <a:off x="199028" y="3312826"/>
            <a:ext cx="11992972" cy="3039564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4307A103-108A-8095-C22F-171B36748C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DB5E9E35-2165-3107-A3B1-F8E1B871F5E8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églalap 9">
            <a:extLst>
              <a:ext uri="{FF2B5EF4-FFF2-40B4-BE49-F238E27FC236}">
                <a16:creationId xmlns:a16="http://schemas.microsoft.com/office/drawing/2014/main" id="{C0EE182C-86D8-DA6B-E895-128448100D09}"/>
              </a:ext>
            </a:extLst>
          </p:cNvPr>
          <p:cNvSpPr/>
          <p:nvPr/>
        </p:nvSpPr>
        <p:spPr>
          <a:xfrm>
            <a:off x="7916710" y="2545502"/>
            <a:ext cx="30348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+ A népek</a:t>
            </a:r>
          </a:p>
        </p:txBody>
      </p:sp>
    </p:spTree>
    <p:extLst>
      <p:ext uri="{BB962C8B-B14F-4D97-AF65-F5344CB8AC3E}">
        <p14:creationId xmlns:p14="http://schemas.microsoft.com/office/powerpoint/2010/main" val="3097970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82D329-8E8E-EB1C-BF25-D2E277527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171567"/>
          </a:xfrm>
        </p:spPr>
        <p:txBody>
          <a:bodyPr>
            <a:normAutofit fontScale="90000"/>
          </a:bodyPr>
          <a:lstStyle/>
          <a:p>
            <a:r>
              <a:rPr lang="hu-HU" sz="4400" dirty="0">
                <a:solidFill>
                  <a:schemeClr val="tx1"/>
                </a:solidFill>
              </a:rPr>
              <a:t>Mi a ... ? 3 </a:t>
            </a:r>
            <a:r>
              <a:rPr lang="hu-HU" sz="4400" dirty="0" err="1"/>
              <a:t>A</a:t>
            </a:r>
            <a:r>
              <a:rPr lang="hu-HU" sz="4200" b="0" dirty="0" err="1"/>
              <a:t>genc</a:t>
            </a:r>
            <a:r>
              <a:rPr lang="hu-HU" sz="4000" b="0" dirty="0" err="1"/>
              <a:t>y</a:t>
            </a:r>
            <a:r>
              <a:rPr lang="hu-HU" sz="4000" b="0" dirty="0"/>
              <a:t> </a:t>
            </a:r>
            <a:r>
              <a:rPr lang="hu-HU" sz="4000" b="0" dirty="0" err="1"/>
              <a:t>for</a:t>
            </a:r>
            <a:r>
              <a:rPr lang="hu-HU" sz="4000" b="0" dirty="0"/>
              <a:t> </a:t>
            </a:r>
            <a:r>
              <a:rPr lang="hu-HU" sz="4200" dirty="0" err="1"/>
              <a:t>H</a:t>
            </a:r>
            <a:r>
              <a:rPr lang="hu-HU" sz="4000" b="0" dirty="0" err="1"/>
              <a:t>ealthcare</a:t>
            </a:r>
            <a:r>
              <a:rPr lang="hu-HU" sz="4000" b="0" dirty="0"/>
              <a:t> </a:t>
            </a:r>
            <a:r>
              <a:rPr lang="hu-HU" sz="4400" dirty="0"/>
              <a:t>R</a:t>
            </a:r>
            <a:r>
              <a:rPr lang="hu-HU" sz="4000" b="0" dirty="0"/>
              <a:t>esearch and </a:t>
            </a:r>
            <a:r>
              <a:rPr lang="hu-HU" sz="4400" dirty="0" err="1"/>
              <a:t>Q</a:t>
            </a:r>
            <a:r>
              <a:rPr lang="hu-HU" sz="4000" b="0" dirty="0" err="1"/>
              <a:t>uality</a:t>
            </a:r>
            <a:br>
              <a:rPr lang="hu-HU" sz="4400" b="0" dirty="0"/>
            </a:br>
            <a:r>
              <a:rPr lang="hu-HU" sz="4000" b="0" dirty="0"/>
              <a:t>19 útmutató 4 év alatt (sok millió USD)</a:t>
            </a:r>
            <a:endParaRPr lang="hu-HU" sz="4400" dirty="0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5575D24-74FC-FF92-3029-936B9DD25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118484D-7C01-88C8-46EF-D8ABD1DF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5</a:t>
            </a:fld>
            <a:r>
              <a:rPr lang="hu-HU" dirty="0"/>
              <a:t> / 40 dia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60254173-15BA-AE84-43D3-8ADEFB1AC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6" y="1189821"/>
            <a:ext cx="12182734" cy="541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10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1B7087-6A86-7698-262B-163A00F2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tx1"/>
                </a:solidFill>
              </a:rPr>
              <a:t>Mi a ... ? 4  </a:t>
            </a:r>
            <a:r>
              <a:rPr lang="hu-HU" dirty="0"/>
              <a:t>USA: </a:t>
            </a:r>
            <a:r>
              <a:rPr lang="hu-HU" dirty="0" err="1"/>
              <a:t>guideline</a:t>
            </a:r>
            <a:r>
              <a:rPr lang="hu-HU" dirty="0"/>
              <a:t> </a:t>
            </a:r>
            <a:r>
              <a:rPr lang="hu-HU" sz="5400" dirty="0">
                <a:solidFill>
                  <a:schemeClr val="tx1"/>
                </a:solidFill>
              </a:rPr>
              <a:t>→</a:t>
            </a:r>
            <a:r>
              <a:rPr lang="hu-HU" dirty="0"/>
              <a:t> BAO / EBM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9038E4F-A1AC-92F1-B412-999E85B7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5412DF8-F3D1-3DDA-A7F4-C974CBC34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6</a:t>
            </a:fld>
            <a:r>
              <a:rPr lang="hu-HU" dirty="0"/>
              <a:t> / 40 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2D62F5F-5254-1426-4C8A-0EFE5A99D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The </a:t>
            </a:r>
            <a:r>
              <a:rPr lang="hu-HU" sz="4000" b="1" dirty="0"/>
              <a:t>N</a:t>
            </a:r>
            <a:r>
              <a:rPr lang="hu-HU" dirty="0"/>
              <a:t>ational </a:t>
            </a:r>
            <a:r>
              <a:rPr lang="hu-HU" sz="4000" b="1" dirty="0" err="1"/>
              <a:t>G</a:t>
            </a:r>
            <a:r>
              <a:rPr lang="hu-HU" dirty="0" err="1"/>
              <a:t>uideline</a:t>
            </a:r>
            <a:r>
              <a:rPr lang="hu-HU" dirty="0"/>
              <a:t> </a:t>
            </a:r>
            <a:r>
              <a:rPr lang="hu-HU" sz="4000" b="1" dirty="0" err="1"/>
              <a:t>C</a:t>
            </a:r>
            <a:r>
              <a:rPr lang="hu-HU" dirty="0" err="1"/>
              <a:t>learinghouse</a:t>
            </a:r>
            <a:r>
              <a:rPr lang="hu-HU" dirty="0"/>
              <a:t> (NGC) saját és nemzetközi szabálygyűjteményt az </a:t>
            </a:r>
            <a:r>
              <a:rPr lang="hu-HU" sz="4000" b="1" dirty="0" err="1"/>
              <a:t>A</a:t>
            </a:r>
            <a:r>
              <a:rPr lang="hu-HU" dirty="0" err="1"/>
              <a:t>gency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sz="4000" b="1" dirty="0" err="1"/>
              <a:t>H</a:t>
            </a:r>
            <a:r>
              <a:rPr lang="hu-HU" dirty="0" err="1"/>
              <a:t>ealthcare</a:t>
            </a:r>
            <a:r>
              <a:rPr lang="hu-HU" dirty="0"/>
              <a:t> </a:t>
            </a:r>
            <a:r>
              <a:rPr lang="hu-HU" sz="4000" b="1" dirty="0"/>
              <a:t>R</a:t>
            </a:r>
            <a:r>
              <a:rPr lang="hu-HU" dirty="0"/>
              <a:t>esearch and </a:t>
            </a:r>
            <a:r>
              <a:rPr lang="hu-HU" sz="4000" b="1" dirty="0" err="1"/>
              <a:t>Q</a:t>
            </a:r>
            <a:r>
              <a:rPr lang="hu-HU" dirty="0" err="1"/>
              <a:t>uality</a:t>
            </a:r>
            <a:r>
              <a:rPr lang="hu-HU" dirty="0"/>
              <a:t> (AHRQ, USA) létesítette </a:t>
            </a:r>
            <a:r>
              <a:rPr lang="hu-HU" b="1" dirty="0">
                <a:solidFill>
                  <a:schemeClr val="accent4">
                    <a:lumMod val="50000"/>
                  </a:schemeClr>
                </a:solidFill>
              </a:rPr>
              <a:t>1998</a:t>
            </a:r>
            <a:r>
              <a:rPr lang="hu-HU" dirty="0"/>
              <a:t>. Július 17.-én </a:t>
            </a:r>
          </a:p>
          <a:p>
            <a:r>
              <a:rPr lang="hu-HU" dirty="0"/>
              <a:t>A szakma tiltakozott, rájött, hogy jobb a „magad uram, ne a gazda” elegendő a tan- és szakkönyvekben, és a folyóiratok cikkeiben napvilágot látó </a:t>
            </a:r>
            <a:r>
              <a:rPr lang="hu-HU" b="1" dirty="0">
                <a:solidFill>
                  <a:srgbClr val="FF0000"/>
                </a:solidFill>
              </a:rPr>
              <a:t>szakmai szabály</a:t>
            </a:r>
            <a:r>
              <a:rPr lang="hu-HU" dirty="0"/>
              <a:t>rendszer</a:t>
            </a:r>
          </a:p>
          <a:p>
            <a:r>
              <a:rPr lang="hu-HU" b="1" dirty="0">
                <a:solidFill>
                  <a:schemeClr val="accent4">
                    <a:lumMod val="50000"/>
                  </a:schemeClr>
                </a:solidFill>
              </a:rPr>
              <a:t>2018</a:t>
            </a:r>
            <a:r>
              <a:rPr lang="hu-HU" dirty="0"/>
              <a:t>: NGC bezár – </a:t>
            </a:r>
            <a:r>
              <a:rPr lang="hu-HU" b="1" dirty="0"/>
              <a:t>National </a:t>
            </a:r>
            <a:r>
              <a:rPr lang="hu-HU" b="1" dirty="0" err="1"/>
              <a:t>Surgical</a:t>
            </a:r>
            <a:r>
              <a:rPr lang="hu-HU" b="1" dirty="0"/>
              <a:t> </a:t>
            </a:r>
            <a:r>
              <a:rPr lang="hu-HU" b="1" dirty="0" err="1"/>
              <a:t>Quality</a:t>
            </a:r>
            <a:r>
              <a:rPr lang="hu-HU" b="1" dirty="0"/>
              <a:t> </a:t>
            </a:r>
            <a:r>
              <a:rPr lang="hu-HU" b="1" dirty="0" err="1"/>
              <a:t>Improvement</a:t>
            </a:r>
            <a:r>
              <a:rPr lang="hu-HU" b="1" dirty="0"/>
              <a:t> Program</a:t>
            </a:r>
          </a:p>
          <a:p>
            <a:r>
              <a:rPr lang="hu-HU" dirty="0"/>
              <a:t>Szakmai szabályok, közlemények, </a:t>
            </a:r>
            <a:r>
              <a:rPr lang="hu-HU" dirty="0" err="1"/>
              <a:t>pl</a:t>
            </a:r>
            <a:r>
              <a:rPr lang="hu-HU" dirty="0"/>
              <a:t>: </a:t>
            </a:r>
          </a:p>
          <a:p>
            <a:r>
              <a:rPr lang="hu-HU" dirty="0" err="1">
                <a:solidFill>
                  <a:schemeClr val="accent6">
                    <a:lumMod val="50000"/>
                  </a:schemeClr>
                </a:solidFill>
              </a:rPr>
              <a:t>J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6">
                    <a:lumMod val="50000"/>
                  </a:schemeClr>
                </a:solidFill>
              </a:rPr>
              <a:t>Gastrointest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6">
                    <a:lumMod val="50000"/>
                  </a:schemeClr>
                </a:solidFill>
              </a:rPr>
              <a:t>Surg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. 2010 Dec;14(12):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Laparoscopic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versus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open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appendectomy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: an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analysis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of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outcomes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in 17,199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patients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using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ACS/NSQIP : </a:t>
            </a:r>
            <a:r>
              <a:rPr lang="hu-HU" sz="3000" dirty="0">
                <a:solidFill>
                  <a:schemeClr val="accent6">
                    <a:lumMod val="50000"/>
                  </a:schemeClr>
                </a:solidFill>
              </a:rPr>
              <a:t>... </a:t>
            </a:r>
            <a:r>
              <a:rPr lang="hu-HU" sz="3500" dirty="0" err="1">
                <a:solidFill>
                  <a:srgbClr val="C00000"/>
                </a:solidFill>
              </a:rPr>
              <a:t>laparoscopic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appendectomy</a:t>
            </a:r>
            <a:r>
              <a:rPr lang="hu-HU" sz="3500" dirty="0">
                <a:solidFill>
                  <a:srgbClr val="C00000"/>
                </a:solidFill>
              </a:rPr>
              <a:t> has </a:t>
            </a:r>
            <a:r>
              <a:rPr lang="hu-HU" sz="3500" dirty="0" err="1">
                <a:solidFill>
                  <a:srgbClr val="C00000"/>
                </a:solidFill>
              </a:rPr>
              <a:t>better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outcomes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than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open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appendectomy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for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the</a:t>
            </a:r>
            <a:r>
              <a:rPr lang="hu-HU" sz="3500" dirty="0">
                <a:solidFill>
                  <a:srgbClr val="C00000"/>
                </a:solidFill>
              </a:rPr>
              <a:t> </a:t>
            </a:r>
            <a:r>
              <a:rPr lang="hu-HU" sz="3500" dirty="0" err="1">
                <a:solidFill>
                  <a:srgbClr val="C00000"/>
                </a:solidFill>
              </a:rPr>
              <a:t>treatment</a:t>
            </a:r>
            <a:r>
              <a:rPr lang="hu-HU" sz="3500" dirty="0">
                <a:solidFill>
                  <a:srgbClr val="C00000"/>
                </a:solidFill>
              </a:rPr>
              <a:t> of </a:t>
            </a:r>
            <a:r>
              <a:rPr lang="hu-HU" sz="3500" dirty="0" err="1">
                <a:solidFill>
                  <a:srgbClr val="C00000"/>
                </a:solidFill>
              </a:rPr>
              <a:t>appendicitis</a:t>
            </a:r>
            <a:r>
              <a:rPr lang="hu-HU" sz="26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hu-HU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E376CE4F-4240-7120-02D1-7D667A5A6AD6}"/>
              </a:ext>
            </a:extLst>
          </p:cNvPr>
          <p:cNvGrpSpPr/>
          <p:nvPr/>
        </p:nvGrpSpPr>
        <p:grpSpPr>
          <a:xfrm>
            <a:off x="49127" y="803563"/>
            <a:ext cx="12142873" cy="1399991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6A9828F4-B06F-A152-9062-5E7CAA717F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697467CC-73EF-22BA-62ED-50BAD49C2E7A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563A0CB9-2AA4-8FFB-F2E7-A199004D332D}"/>
              </a:ext>
            </a:extLst>
          </p:cNvPr>
          <p:cNvGrpSpPr/>
          <p:nvPr/>
        </p:nvGrpSpPr>
        <p:grpSpPr>
          <a:xfrm>
            <a:off x="49127" y="3429000"/>
            <a:ext cx="12142873" cy="3049249"/>
            <a:chOff x="49127" y="803563"/>
            <a:chExt cx="7296895" cy="2540208"/>
          </a:xfrm>
        </p:grpSpPr>
        <p:cxnSp>
          <p:nvCxnSpPr>
            <p:cNvPr id="11" name="Egyenes összekötő 10">
              <a:extLst>
                <a:ext uri="{FF2B5EF4-FFF2-40B4-BE49-F238E27FC236}">
                  <a16:creationId xmlns:a16="http://schemas.microsoft.com/office/drawing/2014/main" id="{0AD29653-97CA-8C65-E19C-78E0B60060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gyenes összekötő 11">
              <a:extLst>
                <a:ext uri="{FF2B5EF4-FFF2-40B4-BE49-F238E27FC236}">
                  <a16:creationId xmlns:a16="http://schemas.microsoft.com/office/drawing/2014/main" id="{62432CBA-F7C8-FB1D-F1DA-19824C5B5177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0412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348F9F-6ED6-BF9E-AE9B-446AEDA05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A protokoll eszköz az </a:t>
            </a:r>
            <a:r>
              <a:rPr lang="hu-HU" dirty="0"/>
              <a:t>érték</a:t>
            </a:r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teremtéshez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67211F3-BDCF-AAFC-71A0-1ACF01571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67F7A87-8DFD-02E4-3508-34B2340C9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7</a:t>
            </a:fld>
            <a:r>
              <a:rPr lang="hu-HU" dirty="0"/>
              <a:t> / 25 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327ED0C-CD12-1E50-BDB0-E2498739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309"/>
            <a:ext cx="12192000" cy="605443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hu-HU" dirty="0"/>
              <a:t>Az értékmérés az egyik legvitatottabb terület a közszférában. </a:t>
            </a:r>
            <a:r>
              <a:rPr lang="hu-HU" sz="2600" dirty="0"/>
              <a:t>Minden kormány igyekszik a tervezett és a megvalósult terveket hatásosként és nagy értékűként bemutatni a polgároknak; legtöbbször túlértékelve a létrejött értéket.</a:t>
            </a:r>
          </a:p>
          <a:p>
            <a:r>
              <a:rPr lang="hu-HU" dirty="0"/>
              <a:t>Az ellentmondás oka, hogy </a:t>
            </a:r>
            <a:r>
              <a:rPr lang="hu-HU" b="1" u="sng" dirty="0">
                <a:solidFill>
                  <a:schemeClr val="accent4">
                    <a:lumMod val="50000"/>
                  </a:schemeClr>
                </a:solidFill>
              </a:rPr>
              <a:t>nincsenek szabványok az érték mérésére</a:t>
            </a:r>
            <a:r>
              <a:rPr lang="hu-HU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r>
              <a:rPr lang="hu-HU" dirty="0"/>
              <a:t> És még ha lennének is szabványok, létezik-e az értékmérésre is vonatkozó társadalmi szerződés? És ha létezik, akkor azt mindkét fél kölcsönösen megérti és elfogadja-e?</a:t>
            </a:r>
          </a:p>
          <a:p>
            <a:endParaRPr lang="hu-HU" b="1" dirty="0">
              <a:solidFill>
                <a:srgbClr val="FF0000"/>
              </a:solidFill>
            </a:endParaRPr>
          </a:p>
          <a:p>
            <a:r>
              <a:rPr lang="hu-HU" b="1" dirty="0">
                <a:solidFill>
                  <a:srgbClr val="FF0000"/>
                </a:solidFill>
              </a:rPr>
              <a:t>5 éves túlélés, megnyert életév, szövődmény, költség. stb</a:t>
            </a:r>
            <a:r>
              <a:rPr lang="hu-HU" dirty="0">
                <a:solidFill>
                  <a:srgbClr val="FF0000"/>
                </a:solidFill>
              </a:rPr>
              <a:t>.</a:t>
            </a:r>
          </a:p>
          <a:p>
            <a:r>
              <a:rPr lang="hu-HU" sz="4000" dirty="0"/>
              <a:t>A protokollírás eszköz az összhang megteremtéséhez az egyes eljárásokra vonatkozó szabályok és ezek költségvonzata közt</a:t>
            </a:r>
            <a:endParaRPr lang="hu-HU" dirty="0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9DDDD9E6-37C3-A547-0E38-653FE36A9CA2}"/>
              </a:ext>
            </a:extLst>
          </p:cNvPr>
          <p:cNvSpPr/>
          <p:nvPr/>
        </p:nvSpPr>
        <p:spPr>
          <a:xfrm>
            <a:off x="73690" y="3677551"/>
            <a:ext cx="1194666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6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De, vannak mutatók, fejlesztendő</a:t>
            </a:r>
            <a:endParaRPr lang="hu-H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2864EECF-E12A-B78E-E403-BCF95224BC22}"/>
              </a:ext>
            </a:extLst>
          </p:cNvPr>
          <p:cNvGrpSpPr/>
          <p:nvPr/>
        </p:nvGrpSpPr>
        <p:grpSpPr>
          <a:xfrm>
            <a:off x="73691" y="682378"/>
            <a:ext cx="12142873" cy="1355021"/>
            <a:chOff x="49127" y="803563"/>
            <a:chExt cx="7296895" cy="2540208"/>
          </a:xfrm>
        </p:grpSpPr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0AD0D6D1-02C9-7F23-8794-4F3EEF9DE3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61CF4BFC-D668-05DA-F50B-DE4E4B39E9CE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9DC29AFD-4B59-D610-3CD5-C3A6D1BD9AE5}"/>
              </a:ext>
            </a:extLst>
          </p:cNvPr>
          <p:cNvGrpSpPr/>
          <p:nvPr/>
        </p:nvGrpSpPr>
        <p:grpSpPr>
          <a:xfrm>
            <a:off x="73690" y="2158584"/>
            <a:ext cx="4773731" cy="428671"/>
            <a:chOff x="49127" y="803563"/>
            <a:chExt cx="7296895" cy="2540208"/>
          </a:xfrm>
        </p:grpSpPr>
        <p:cxnSp>
          <p:nvCxnSpPr>
            <p:cNvPr id="12" name="Egyenes összekötő 11">
              <a:extLst>
                <a:ext uri="{FF2B5EF4-FFF2-40B4-BE49-F238E27FC236}">
                  <a16:creationId xmlns:a16="http://schemas.microsoft.com/office/drawing/2014/main" id="{F9A11171-6BEB-3FF0-7B03-E4B3326174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gyenes összekötő 12">
              <a:extLst>
                <a:ext uri="{FF2B5EF4-FFF2-40B4-BE49-F238E27FC236}">
                  <a16:creationId xmlns:a16="http://schemas.microsoft.com/office/drawing/2014/main" id="{9CB4C88C-DB39-A9A2-A82E-95EC3753FD22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226E3119-2BF4-1AAE-5956-BA1BB45135F1}"/>
              </a:ext>
            </a:extLst>
          </p:cNvPr>
          <p:cNvGrpSpPr/>
          <p:nvPr/>
        </p:nvGrpSpPr>
        <p:grpSpPr>
          <a:xfrm>
            <a:off x="2323475" y="2577648"/>
            <a:ext cx="9893089" cy="1107996"/>
            <a:chOff x="49127" y="803563"/>
            <a:chExt cx="7296895" cy="2540208"/>
          </a:xfrm>
        </p:grpSpPr>
        <p:cxnSp>
          <p:nvCxnSpPr>
            <p:cNvPr id="15" name="Egyenes összekötő 14">
              <a:extLst>
                <a:ext uri="{FF2B5EF4-FFF2-40B4-BE49-F238E27FC236}">
                  <a16:creationId xmlns:a16="http://schemas.microsoft.com/office/drawing/2014/main" id="{4FB29500-4D00-11FB-0A6B-84C9759355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gyenes összekötő 15">
              <a:extLst>
                <a:ext uri="{FF2B5EF4-FFF2-40B4-BE49-F238E27FC236}">
                  <a16:creationId xmlns:a16="http://schemas.microsoft.com/office/drawing/2014/main" id="{01B29A0E-7876-F9B6-578A-6200404897FF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BAE74DE2-E34A-7E9D-D456-FC99D7E93422}"/>
              </a:ext>
            </a:extLst>
          </p:cNvPr>
          <p:cNvGrpSpPr/>
          <p:nvPr/>
        </p:nvGrpSpPr>
        <p:grpSpPr>
          <a:xfrm>
            <a:off x="73692" y="3162748"/>
            <a:ext cx="2603408" cy="676598"/>
            <a:chOff x="49127" y="803563"/>
            <a:chExt cx="7296895" cy="2540208"/>
          </a:xfrm>
        </p:grpSpPr>
        <p:cxnSp>
          <p:nvCxnSpPr>
            <p:cNvPr id="18" name="Egyenes összekötő 17">
              <a:extLst>
                <a:ext uri="{FF2B5EF4-FFF2-40B4-BE49-F238E27FC236}">
                  <a16:creationId xmlns:a16="http://schemas.microsoft.com/office/drawing/2014/main" id="{EDFA3370-FCBE-C1FF-5B43-BF59B73E3C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gyenes összekötő 18">
              <a:extLst>
                <a:ext uri="{FF2B5EF4-FFF2-40B4-BE49-F238E27FC236}">
                  <a16:creationId xmlns:a16="http://schemas.microsoft.com/office/drawing/2014/main" id="{B89531B0-B6B4-2241-8F65-68FF3D134976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726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0AF147-710A-0831-5FDA-1F8FBEFF6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Kinek és mire jó?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F964DBC-A311-9AA5-0FB8-24CA5AE4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89564CA-2C7E-7223-AE35-5B0ABC70C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8</a:t>
            </a:fld>
            <a:r>
              <a:rPr lang="hu-HU" dirty="0"/>
              <a:t> / 40dia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2D560FE-6294-7BCF-33A7-3DB92C60C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Magányosan dolgozó orvos</a:t>
            </a:r>
          </a:p>
          <a:p>
            <a:pPr lvl="1"/>
            <a:r>
              <a:rPr lang="hu-HU" dirty="0"/>
              <a:t>Ha a protokoll szerint jár el, védve van. </a:t>
            </a:r>
          </a:p>
          <a:p>
            <a:pPr lvl="2"/>
            <a:r>
              <a:rPr lang="hu-HU" dirty="0"/>
              <a:t>Hibája, tévedése nem gondatlanság, hanem az eljárás velejárója – ha a hiba (pl. halálozás, amputáció) gyakorisága a mutató jó értékén belül van</a:t>
            </a:r>
          </a:p>
          <a:p>
            <a:pPr lvl="2"/>
            <a:r>
              <a:rPr lang="hu-HU" dirty="0"/>
              <a:t>Jártasság, </a:t>
            </a:r>
            <a:r>
              <a:rPr lang="hu-HU" dirty="0">
                <a:solidFill>
                  <a:schemeClr val="accent4">
                    <a:lumMod val="50000"/>
                  </a:schemeClr>
                </a:solidFill>
              </a:rPr>
              <a:t>szakosodás – túlszakosodás</a:t>
            </a:r>
          </a:p>
          <a:p>
            <a:pPr lvl="2"/>
            <a:r>
              <a:rPr lang="hu-HU" dirty="0">
                <a:solidFill>
                  <a:schemeClr val="accent4">
                    <a:lumMod val="50000"/>
                  </a:schemeClr>
                </a:solidFill>
              </a:rPr>
              <a:t>Önvédelem </a:t>
            </a:r>
            <a:r>
              <a:rPr lang="hu-HU" dirty="0" err="1">
                <a:solidFill>
                  <a:schemeClr val="accent4">
                    <a:lumMod val="50000"/>
                  </a:schemeClr>
                </a:solidFill>
              </a:rPr>
              <a:t>lepapírozással</a:t>
            </a:r>
            <a:r>
              <a:rPr lang="hu-HU" dirty="0"/>
              <a:t>: kockázat áthárítása a betegre (nem is érti?)</a:t>
            </a:r>
          </a:p>
          <a:p>
            <a:pPr lvl="1"/>
            <a:r>
              <a:rPr lang="hu-HU" dirty="0"/>
              <a:t>Hány protokollt kell / lehet </a:t>
            </a:r>
            <a:r>
              <a:rPr lang="hu-HU" dirty="0" err="1"/>
              <a:t>szakmánként</a:t>
            </a:r>
            <a:r>
              <a:rPr lang="hu-HU" dirty="0"/>
              <a:t> írni, figyelni, követni? </a:t>
            </a:r>
          </a:p>
          <a:p>
            <a:r>
              <a:rPr lang="hu-HU" dirty="0"/>
              <a:t>Csapatban dolgozók</a:t>
            </a:r>
            <a:r>
              <a:rPr lang="hu-HU" dirty="0">
                <a:solidFill>
                  <a:schemeClr val="tx1"/>
                </a:solidFill>
              </a:rPr>
              <a:t>: helyi eljárásrend, minőségügy alapja</a:t>
            </a:r>
          </a:p>
          <a:p>
            <a:r>
              <a:rPr lang="hu-HU" dirty="0"/>
              <a:t>Jogalkotó: </a:t>
            </a:r>
            <a:r>
              <a:rPr lang="hu-HU" dirty="0">
                <a:solidFill>
                  <a:schemeClr val="tx1"/>
                </a:solidFill>
              </a:rPr>
              <a:t>minimumfeltétel, kapacitásszabályozás, képzés adata</a:t>
            </a:r>
          </a:p>
          <a:p>
            <a:r>
              <a:rPr lang="hu-HU" dirty="0"/>
              <a:t>Hatóság, vásárló </a:t>
            </a:r>
            <a:r>
              <a:rPr lang="hu-HU" dirty="0">
                <a:solidFill>
                  <a:schemeClr val="tx1"/>
                </a:solidFill>
              </a:rPr>
              <a:t>(pl. NEAK): az ellenőrzések vezérfonala</a:t>
            </a:r>
          </a:p>
          <a:p>
            <a:r>
              <a:rPr lang="hu-HU" b="1" dirty="0">
                <a:solidFill>
                  <a:srgbClr val="FF0000"/>
                </a:solidFill>
              </a:rPr>
              <a:t>MOK: szakmai érdekvédelem – önmegvalósítás</a:t>
            </a:r>
          </a:p>
        </p:txBody>
      </p:sp>
    </p:spTree>
    <p:extLst>
      <p:ext uri="{BB962C8B-B14F-4D97-AF65-F5344CB8AC3E}">
        <p14:creationId xmlns:p14="http://schemas.microsoft.com/office/powerpoint/2010/main" val="2372399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E8C758-6317-4A83-54A2-CBF58F03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Ki készíti, ki adja ki manapság?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894C297-734D-85AB-D20E-6EB303BA9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27A1E90-7360-B0E1-1C2B-24678EFC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9</a:t>
            </a:fld>
            <a:r>
              <a:rPr lang="hu-HU" dirty="0"/>
              <a:t> / 40 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84DC8E7-B2FC-EBCA-C4BB-EACDA9597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309"/>
            <a:ext cx="12192000" cy="3304777"/>
          </a:xfrm>
        </p:spPr>
        <p:txBody>
          <a:bodyPr/>
          <a:lstStyle/>
          <a:p>
            <a:r>
              <a:rPr lang="hu-HU" b="1" u="sng" dirty="0">
                <a:solidFill>
                  <a:srgbClr val="00B050"/>
                </a:solidFill>
              </a:rPr>
              <a:t>Kormány – Minisztérium </a:t>
            </a:r>
            <a:r>
              <a:rPr lang="hu-HU" u="sng" dirty="0"/>
              <a:t>– OKFŐ – NEAK – ellátóhely?</a:t>
            </a:r>
          </a:p>
          <a:p>
            <a:r>
              <a:rPr lang="hu-HU" dirty="0"/>
              <a:t>Kamarák - </a:t>
            </a:r>
            <a:r>
              <a:rPr lang="hu-HU" b="1" dirty="0">
                <a:solidFill>
                  <a:srgbClr val="00B050"/>
                </a:solidFill>
              </a:rPr>
              <a:t>MOK és tagozatai? MESZK? </a:t>
            </a:r>
            <a:r>
              <a:rPr lang="hu-HU" b="1" strike="sngStrike" dirty="0">
                <a:solidFill>
                  <a:srgbClr val="00B050"/>
                </a:solidFill>
              </a:rPr>
              <a:t>Magyar </a:t>
            </a:r>
            <a:r>
              <a:rPr lang="hu-HU" b="1" strike="sngStrike" dirty="0" err="1">
                <a:solidFill>
                  <a:srgbClr val="00B050"/>
                </a:solidFill>
              </a:rPr>
              <a:t>Ügyédi</a:t>
            </a:r>
            <a:r>
              <a:rPr lang="hu-HU" b="1" strike="sngStrike" dirty="0">
                <a:solidFill>
                  <a:srgbClr val="00B050"/>
                </a:solidFill>
              </a:rPr>
              <a:t> Kamara</a:t>
            </a:r>
          </a:p>
          <a:p>
            <a:r>
              <a:rPr lang="hu-HU" b="1" dirty="0">
                <a:solidFill>
                  <a:srgbClr val="0070C0"/>
                </a:solidFill>
              </a:rPr>
              <a:t>Tudományos Társaságok – MOTESZ?</a:t>
            </a:r>
          </a:p>
          <a:p>
            <a:r>
              <a:rPr lang="hu-HU" b="1" dirty="0">
                <a:solidFill>
                  <a:srgbClr val="0070C0"/>
                </a:solidFill>
              </a:rPr>
              <a:t>Kutatóhelyek, klinikák</a:t>
            </a:r>
          </a:p>
          <a:p>
            <a:r>
              <a:rPr lang="hu-HU" b="1" dirty="0">
                <a:solidFill>
                  <a:srgbClr val="00B050"/>
                </a:solidFill>
              </a:rPr>
              <a:t>Betegek civil szervezetei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BB9CA239-D9BC-5746-BE4E-D36832E997A1}"/>
              </a:ext>
            </a:extLst>
          </p:cNvPr>
          <p:cNvSpPr/>
          <p:nvPr/>
        </p:nvSpPr>
        <p:spPr>
          <a:xfrm>
            <a:off x="1347777" y="4378144"/>
            <a:ext cx="949644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Kell felhatalmazó jogszabály?</a:t>
            </a:r>
          </a:p>
          <a:p>
            <a:pPr algn="ctr"/>
            <a:r>
              <a:rPr lang="hu-H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Illetve módosítás!</a:t>
            </a:r>
            <a:endParaRPr lang="hu-H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662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05E76C-8C1F-F35C-6C9F-8BEBECA17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Mitől és milyen körben iránymutató?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A2A55C7-8C77-A76C-3971-A909475C9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53A0978-5B99-4195-C7FD-15804925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10</a:t>
            </a:fld>
            <a:r>
              <a:rPr lang="hu-HU" dirty="0"/>
              <a:t> / 40 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F543F93-A5A7-2CF4-E4A7-1CDE7D6B1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308"/>
            <a:ext cx="12192000" cy="607269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Aszerint, hogy ki adja ki? </a:t>
            </a:r>
          </a:p>
          <a:p>
            <a:pPr lvl="1"/>
            <a:r>
              <a:rPr lang="hu-HU" dirty="0">
                <a:solidFill>
                  <a:srgbClr val="C00000"/>
                </a:solidFill>
              </a:rPr>
              <a:t>Kormány</a:t>
            </a:r>
            <a:r>
              <a:rPr lang="hu-HU" dirty="0">
                <a:solidFill>
                  <a:srgbClr val="FF0000"/>
                </a:solidFill>
              </a:rPr>
              <a:t>, miniszter: országos, ágazati</a:t>
            </a:r>
          </a:p>
          <a:p>
            <a:pPr lvl="1"/>
            <a:r>
              <a:rPr lang="hu-HU" dirty="0">
                <a:solidFill>
                  <a:srgbClr val="FF0000"/>
                </a:solidFill>
              </a:rPr>
              <a:t>OKFŐ: fenntartott intézmények (</a:t>
            </a:r>
            <a:r>
              <a:rPr lang="hu-HU" dirty="0" err="1">
                <a:solidFill>
                  <a:srgbClr val="FF0000"/>
                </a:solidFill>
              </a:rPr>
              <a:t>alapítványosított</a:t>
            </a:r>
            <a:r>
              <a:rPr lang="hu-HU" dirty="0">
                <a:solidFill>
                  <a:srgbClr val="FF0000"/>
                </a:solidFill>
              </a:rPr>
              <a:t> egyetemek?)</a:t>
            </a:r>
          </a:p>
          <a:p>
            <a:pPr lvl="1"/>
            <a:r>
              <a:rPr lang="hu-HU" dirty="0">
                <a:solidFill>
                  <a:srgbClr val="FF0000"/>
                </a:solidFill>
              </a:rPr>
              <a:t>NEAK, </a:t>
            </a:r>
            <a:r>
              <a:rPr lang="hu-HU" dirty="0">
                <a:solidFill>
                  <a:srgbClr val="C00000"/>
                </a:solidFill>
              </a:rPr>
              <a:t>biztosító</a:t>
            </a:r>
            <a:r>
              <a:rPr lang="hu-HU" dirty="0">
                <a:solidFill>
                  <a:srgbClr val="FF0000"/>
                </a:solidFill>
              </a:rPr>
              <a:t>: az általa finanszírozott ellátások</a:t>
            </a:r>
          </a:p>
          <a:p>
            <a:pPr lvl="1"/>
            <a:r>
              <a:rPr lang="hu-HU" dirty="0">
                <a:solidFill>
                  <a:srgbClr val="C00000"/>
                </a:solidFill>
              </a:rPr>
              <a:t>Szakma</a:t>
            </a:r>
            <a:r>
              <a:rPr lang="hu-HU" dirty="0">
                <a:solidFill>
                  <a:srgbClr val="FF0000"/>
                </a:solidFill>
              </a:rPr>
              <a:t>i szervezet, kollégiumi tagozat, tudományos társaság</a:t>
            </a:r>
          </a:p>
          <a:p>
            <a:r>
              <a:rPr lang="hu-HU" dirty="0"/>
              <a:t>Mi hitelesíti? 		Tudományos, szakmai bizonyítékok bemutatása</a:t>
            </a:r>
          </a:p>
          <a:p>
            <a:r>
              <a:rPr lang="hu-HU" dirty="0"/>
              <a:t>Ki fogadja el? 		Szakma, bírósági gyakorlat</a:t>
            </a:r>
          </a:p>
          <a:p>
            <a:r>
              <a:rPr lang="hu-HU" dirty="0"/>
              <a:t>Kire kötelező?		Senkire – gyógyítás szabadsága. Indoklás</a:t>
            </a:r>
            <a:r>
              <a:rPr lang="hu-HU" sz="4000" b="1" dirty="0">
                <a:solidFill>
                  <a:srgbClr val="FF0000"/>
                </a:solidFill>
              </a:rPr>
              <a:t>!</a:t>
            </a:r>
            <a:endParaRPr lang="hu-HU" b="1" dirty="0">
              <a:solidFill>
                <a:srgbClr val="FF0000"/>
              </a:solidFill>
            </a:endParaRPr>
          </a:p>
          <a:p>
            <a:r>
              <a:rPr lang="hu-HU" dirty="0"/>
              <a:t>M</a:t>
            </a:r>
            <a:r>
              <a:rPr lang="hu-HU" sz="3400" dirty="0"/>
              <a:t>ire</a:t>
            </a:r>
            <a:r>
              <a:rPr lang="hu-HU" dirty="0"/>
              <a:t> </a:t>
            </a:r>
            <a:r>
              <a:rPr lang="hu-HU" sz="3400" dirty="0"/>
              <a:t>iránymutató</a:t>
            </a:r>
            <a:r>
              <a:rPr lang="hu-HU" dirty="0"/>
              <a:t>?	A protokollban megjelölt eljárásra és végzőjére</a:t>
            </a:r>
          </a:p>
        </p:txBody>
      </p:sp>
    </p:spTree>
    <p:extLst>
      <p:ext uri="{BB962C8B-B14F-4D97-AF65-F5344CB8AC3E}">
        <p14:creationId xmlns:p14="http://schemas.microsoft.com/office/powerpoint/2010/main" val="2914720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3AFC8A-0FD9-B30E-A88B-35592FD85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Hogyan működik ma a protokollkészítés?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B3D3451-061B-441E-6990-46219BCF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56EB7D6-AB4F-6BF4-AFD2-113469ED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11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30B6180-3290-6548-9D2D-1612E53F4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309"/>
            <a:ext cx="12192000" cy="6054436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Lehetséges válaszok:</a:t>
            </a:r>
          </a:p>
          <a:p>
            <a:pPr marL="1916113" indent="-744538">
              <a:buFont typeface="+mj-lt"/>
              <a:buAutoNum type="arabicPeriod"/>
            </a:pPr>
            <a:r>
              <a:rPr lang="hu-HU" dirty="0"/>
              <a:t>Sehogy</a:t>
            </a:r>
          </a:p>
          <a:p>
            <a:pPr marL="1916113" indent="-744538">
              <a:buFont typeface="+mj-lt"/>
              <a:buAutoNum type="arabicPeriod"/>
            </a:pPr>
            <a:r>
              <a:rPr lang="hu-HU" dirty="0"/>
              <a:t>Jól</a:t>
            </a:r>
          </a:p>
          <a:p>
            <a:pPr marL="1916113" indent="-744538">
              <a:buFont typeface="+mj-lt"/>
              <a:buAutoNum type="arabicPeriod"/>
            </a:pPr>
            <a:r>
              <a:rPr lang="hu-HU" dirty="0"/>
              <a:t>Rosszul</a:t>
            </a:r>
          </a:p>
          <a:p>
            <a:pPr marL="1916113" indent="-744538">
              <a:buFont typeface="+mj-lt"/>
              <a:buAutoNum type="arabicPeriod"/>
            </a:pPr>
            <a:r>
              <a:rPr lang="hu-HU" dirty="0"/>
              <a:t>Rendezetlenül, a Való Világtól elidegenedve</a:t>
            </a:r>
          </a:p>
        </p:txBody>
      </p:sp>
    </p:spTree>
    <p:extLst>
      <p:ext uri="{BB962C8B-B14F-4D97-AF65-F5344CB8AC3E}">
        <p14:creationId xmlns:p14="http://schemas.microsoft.com/office/powerpoint/2010/main" val="4089231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3AFC8A-0FD9-B30E-A88B-35592FD85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Hogyan működik ma a protokollkészítés?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B3D3451-061B-441E-6990-46219BCF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56EB7D6-AB4F-6BF4-AFD2-113469ED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12</a:t>
            </a:fld>
            <a:r>
              <a:rPr lang="hu-HU" dirty="0"/>
              <a:t> / 40 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30B6180-3290-6548-9D2D-1612E53F4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Lehetséges válaszok:</a:t>
            </a:r>
          </a:p>
          <a:p>
            <a:pPr marL="1916113" indent="-744538">
              <a:buFont typeface="+mj-lt"/>
              <a:buAutoNum type="arabicPeriod"/>
            </a:pPr>
            <a:r>
              <a:rPr lang="hu-H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Sehogy</a:t>
            </a:r>
          </a:p>
          <a:p>
            <a:pPr marL="1916113" indent="-744538">
              <a:buFont typeface="+mj-lt"/>
              <a:buAutoNum type="arabicPeriod"/>
            </a:pPr>
            <a:r>
              <a:rPr lang="hu-H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Jól</a:t>
            </a:r>
          </a:p>
          <a:p>
            <a:pPr marL="982663" indent="-719138">
              <a:buFont typeface="+mj-lt"/>
              <a:buAutoNum type="arabicPeriod"/>
            </a:pPr>
            <a:r>
              <a:rPr lang="hu-HU" dirty="0"/>
              <a:t>Rosszul</a:t>
            </a:r>
          </a:p>
          <a:p>
            <a:pPr marL="1916113" indent="-744538">
              <a:buFont typeface="+mj-lt"/>
              <a:buAutoNum type="arabicPeriod"/>
            </a:pPr>
            <a:r>
              <a:rPr lang="hu-H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Rendezetlenül, a Való Világtól elidegenedve</a:t>
            </a:r>
          </a:p>
          <a:p>
            <a:pPr marL="296862" indent="0">
              <a:buNone/>
            </a:pPr>
            <a:r>
              <a:rPr lang="hu-HU" dirty="0"/>
              <a:t>Miért?</a:t>
            </a:r>
          </a:p>
          <a:p>
            <a:pPr marL="754062" lvl="1" indent="0">
              <a:buNone/>
            </a:pPr>
            <a:r>
              <a:rPr lang="hu-HU" sz="3600" dirty="0">
                <a:solidFill>
                  <a:srgbClr val="C00000"/>
                </a:solidFill>
              </a:rPr>
              <a:t>Nem segít, nem véd, a feltételeket nem biztosítják. Kiderülne a szabálytalanság, az elmaradottság és az adatalapú ellenőrzési rendszer hiánya</a:t>
            </a:r>
          </a:p>
        </p:txBody>
      </p:sp>
    </p:spTree>
    <p:extLst>
      <p:ext uri="{BB962C8B-B14F-4D97-AF65-F5344CB8AC3E}">
        <p14:creationId xmlns:p14="http://schemas.microsoft.com/office/powerpoint/2010/main" val="388062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3CA83A-3D52-3412-C5BF-58C66CCD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kérdés időszerű. Miért is?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EB217D4-B74C-B6EE-004F-9AC25A1C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5E411B3-A01F-D3E8-589A-F1FBA2B5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13</a:t>
            </a:fld>
            <a:r>
              <a:rPr lang="hu-HU" dirty="0"/>
              <a:t> / 40 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9B56A69-AC5D-25CB-EB15-BB4617109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hu-HU" dirty="0"/>
              <a:t>Nem egyeztették az érintett szakterületekkel</a:t>
            </a:r>
          </a:p>
          <a:p>
            <a:pPr lvl="1"/>
            <a:r>
              <a:rPr lang="hu-HU" sz="3800" dirty="0"/>
              <a:t>Az </a:t>
            </a:r>
            <a:r>
              <a:rPr lang="hu-HU" sz="3800" dirty="0" err="1"/>
              <a:t>országos</a:t>
            </a:r>
            <a:r>
              <a:rPr lang="hu-HU" sz="3800" dirty="0"/>
              <a:t> </a:t>
            </a:r>
            <a:r>
              <a:rPr lang="hu-HU" sz="3800" dirty="0" err="1"/>
              <a:t>tisztifőorvos</a:t>
            </a:r>
            <a:r>
              <a:rPr lang="hu-HU" sz="3800" dirty="0"/>
              <a:t> </a:t>
            </a:r>
            <a:r>
              <a:rPr lang="hu-HU" sz="3800" dirty="0" err="1"/>
              <a:t>módszertani</a:t>
            </a:r>
            <a:r>
              <a:rPr lang="hu-HU" sz="3800" dirty="0"/>
              <a:t> levele a </a:t>
            </a:r>
            <a:r>
              <a:rPr lang="hu-HU" sz="3800" dirty="0" err="1"/>
              <a:t>műtéti</a:t>
            </a:r>
            <a:r>
              <a:rPr lang="hu-HU" sz="3800" dirty="0"/>
              <a:t> </a:t>
            </a:r>
            <a:r>
              <a:rPr lang="hu-HU" sz="3800" dirty="0" err="1"/>
              <a:t>sebfertőzések</a:t>
            </a:r>
            <a:r>
              <a:rPr lang="hu-HU" sz="3800" dirty="0"/>
              <a:t> </a:t>
            </a:r>
            <a:r>
              <a:rPr lang="hu-HU" sz="3800" dirty="0" err="1"/>
              <a:t>megelőzésére</a:t>
            </a:r>
            <a:r>
              <a:rPr lang="hu-HU" sz="3800" dirty="0"/>
              <a:t> 2019</a:t>
            </a:r>
            <a:r>
              <a:rPr lang="hu-HU" dirty="0"/>
              <a:t> </a:t>
            </a:r>
            <a:r>
              <a:rPr lang="hu-HU" sz="1400" dirty="0"/>
              <a:t>https://</a:t>
            </a:r>
            <a:r>
              <a:rPr lang="hu-HU" sz="1400" dirty="0" err="1"/>
              <a:t>www.antsz.hu</a:t>
            </a:r>
            <a:r>
              <a:rPr lang="hu-HU" sz="1400" dirty="0"/>
              <a:t>/</a:t>
            </a:r>
            <a:r>
              <a:rPr lang="hu-HU" sz="1400" dirty="0" err="1"/>
              <a:t>data</a:t>
            </a:r>
            <a:r>
              <a:rPr lang="hu-HU" sz="1400" dirty="0"/>
              <a:t>/cms92859/</a:t>
            </a:r>
            <a:r>
              <a:rPr lang="hu-HU" sz="1400" dirty="0" err="1"/>
              <a:t>Modszertani_level_a_muteti_sebfertozes_megelozesere.pdf</a:t>
            </a:r>
            <a:endParaRPr lang="hu-HU" sz="1000" dirty="0"/>
          </a:p>
          <a:p>
            <a:pPr lvl="2" fontAlgn="base"/>
            <a:r>
              <a:rPr lang="hu-HU" dirty="0"/>
              <a:t>+</a:t>
            </a:r>
            <a:r>
              <a:rPr lang="hu-HU" sz="800" dirty="0"/>
              <a:t> </a:t>
            </a:r>
            <a:r>
              <a:rPr lang="hu-HU" dirty="0"/>
              <a:t>6 védőoltásokról szóló és + 6 további </a:t>
            </a:r>
            <a:r>
              <a:rPr lang="hu-HU" dirty="0" err="1"/>
              <a:t>módszertani</a:t>
            </a:r>
            <a:r>
              <a:rPr lang="hu-HU" dirty="0"/>
              <a:t> levél</a:t>
            </a:r>
          </a:p>
          <a:p>
            <a:pPr>
              <a:lnSpc>
                <a:spcPct val="120000"/>
              </a:lnSpc>
            </a:pPr>
            <a:r>
              <a:rPr lang="hu-HU" sz="4000" dirty="0"/>
              <a:t>A Magyar Igazságügyi Szakértői Kamara</a:t>
            </a:r>
            <a:r>
              <a:rPr lang="hu-HU" sz="4000" b="1" dirty="0"/>
              <a:t> </a:t>
            </a:r>
            <a:r>
              <a:rPr lang="hu-HU" sz="4000" dirty="0"/>
              <a:t>módszertani levelei inkább eljárásrendek:</a:t>
            </a:r>
          </a:p>
          <a:p>
            <a:pPr lvl="1">
              <a:lnSpc>
                <a:spcPct val="120000"/>
              </a:lnSpc>
            </a:pPr>
            <a:r>
              <a:rPr lang="hu-HU" sz="3600" dirty="0"/>
              <a:t>1/2020 a pszichiátriai intézeti felvétel és gyógykezelés elrendelésére irányuló </a:t>
            </a:r>
            <a:r>
              <a:rPr lang="hu-HU" sz="2000" dirty="0"/>
              <a:t>nemperes eljárásban végzett igazságügyi pszichiáter szakértői </a:t>
            </a:r>
            <a:r>
              <a:rPr lang="hu-HU" sz="3600" dirty="0"/>
              <a:t>tevékenységről</a:t>
            </a:r>
          </a:p>
          <a:p>
            <a:pPr lvl="1">
              <a:lnSpc>
                <a:spcPct val="120000"/>
              </a:lnSpc>
            </a:pPr>
            <a:r>
              <a:rPr lang="hu-HU" sz="3600" dirty="0"/>
              <a:t>4/2020 a hangfelvétel minőségének és az elhangzó beszéd érthetőségének javításáról</a:t>
            </a:r>
          </a:p>
          <a:p>
            <a:pPr lvl="1">
              <a:lnSpc>
                <a:spcPct val="120000"/>
              </a:lnSpc>
            </a:pPr>
            <a:r>
              <a:rPr lang="hu-HU" sz="3600" dirty="0"/>
              <a:t>5/2020 a</a:t>
            </a:r>
            <a:r>
              <a:rPr lang="hu-HU" sz="2000" dirty="0"/>
              <a:t>z igazságügyi klinikai és mentálhigiéniai felnőtt- és gyermek </a:t>
            </a:r>
            <a:r>
              <a:rPr lang="hu-HU" sz="3600" dirty="0"/>
              <a:t>szakpszichológia </a:t>
            </a:r>
            <a:r>
              <a:rPr lang="hu-HU" sz="2000" dirty="0"/>
              <a:t>egyes</a:t>
            </a:r>
            <a:r>
              <a:rPr lang="hu-HU" sz="3600" dirty="0"/>
              <a:t> szakértői vizsgálatairól</a:t>
            </a:r>
          </a:p>
          <a:p>
            <a:pPr lvl="1">
              <a:lnSpc>
                <a:spcPct val="120000"/>
              </a:lnSpc>
            </a:pPr>
            <a:r>
              <a:rPr lang="hu-HU" sz="3600" dirty="0"/>
              <a:t>7/2020 helyszíni halottvizsgálat </a:t>
            </a:r>
            <a:r>
              <a:rPr lang="hu-HU" sz="2000" dirty="0"/>
              <a:t>során végzett igazságügyi orvosszakértői tevékenységről</a:t>
            </a:r>
          </a:p>
          <a:p>
            <a:pPr fontAlgn="base"/>
            <a:r>
              <a:rPr lang="hu-HU" sz="4000" dirty="0"/>
              <a:t>A Magyar Ügyvédi Kamara </a:t>
            </a:r>
            <a:r>
              <a:rPr lang="hu-HU" dirty="0"/>
              <a:t>nem készít módszertani leveleket, mert nem érvényesíthető elvárás az, hogy bizonyítékokon alapuljon. Szabályzataik vannak. (A precedens alapú ítélkezés más.)</a:t>
            </a: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7A0A7E47-46F4-0D0A-BB50-A6A1CFFD2C92}"/>
              </a:ext>
            </a:extLst>
          </p:cNvPr>
          <p:cNvGrpSpPr/>
          <p:nvPr/>
        </p:nvGrpSpPr>
        <p:grpSpPr>
          <a:xfrm>
            <a:off x="49127" y="803563"/>
            <a:ext cx="12142873" cy="4727807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B786D803-20BC-1599-8C00-502A1EBD65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611C981A-2AD3-BD4A-1C68-5087808723F9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7093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3CA83A-3D52-3412-C5BF-58C66CCD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kérdés időszerű. Miért is?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EB217D4-B74C-B6EE-004F-9AC25A1C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5E411B3-A01F-D3E8-589A-F1FBA2B5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14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9B56A69-AC5D-25CB-EB15-BB461710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4947"/>
            <a:ext cx="12192000" cy="5670247"/>
          </a:xfrm>
        </p:spPr>
        <p:txBody>
          <a:bodyPr>
            <a:normAutofit fontScale="32500" lnSpcReduction="20000"/>
          </a:bodyPr>
          <a:lstStyle/>
          <a:p>
            <a:pPr fontAlgn="base"/>
            <a:r>
              <a:rPr lang="hu-HU" sz="11200" b="1" dirty="0"/>
              <a:t>Az Országos Igazságügyi Orvostani Intézet (</a:t>
            </a:r>
            <a:r>
              <a:rPr lang="hu-HU" sz="9600" dirty="0"/>
              <a:t>megszűnt: 2015) </a:t>
            </a:r>
            <a:r>
              <a:rPr lang="hu-HU" sz="11200" b="1" dirty="0"/>
              <a:t>módszertani levelei (</a:t>
            </a:r>
            <a:r>
              <a:rPr lang="hu-HU" sz="11200" b="1" dirty="0">
                <a:solidFill>
                  <a:schemeClr val="accent4">
                    <a:lumMod val="50000"/>
                  </a:schemeClr>
                </a:solidFill>
              </a:rPr>
              <a:t>HATÁLYON KÍVÜL!)</a:t>
            </a:r>
            <a:endParaRPr lang="hu-HU" sz="11200" dirty="0">
              <a:solidFill>
                <a:schemeClr val="accent4">
                  <a:lumMod val="50000"/>
                </a:schemeClr>
              </a:solidFill>
            </a:endParaRPr>
          </a:p>
          <a:p>
            <a:pPr marL="539750" indent="-396875" fontAlgn="base">
              <a:buFont typeface="+mj-lt"/>
              <a:buAutoNum type="arabicPeriod"/>
            </a:pPr>
            <a:r>
              <a:rPr lang="hu-HU" dirty="0"/>
              <a:t>Az igazságügyi orvosszakértők eljárása az alkoholisták kötelező /munkaterápiás/ intézeti elhelyezésénél. </a:t>
            </a:r>
            <a:r>
              <a:rPr lang="hu-HU" dirty="0" err="1"/>
              <a:t>Eü.K</a:t>
            </a:r>
            <a:r>
              <a:rPr lang="hu-HU" dirty="0"/>
              <a:t>. 1977. 7. 331. Hatályon kívül helyezve: 1990.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2"/>
              </a:rPr>
              <a:t>A halottakkal kapcsolatos igazságügyi orvosszakértői tevékenységről.</a:t>
            </a:r>
            <a:r>
              <a:rPr lang="hu-HU" dirty="0"/>
              <a:t> </a:t>
            </a:r>
            <a:r>
              <a:rPr lang="hu-HU" dirty="0" err="1"/>
              <a:t>Eü</a:t>
            </a:r>
            <a:r>
              <a:rPr lang="hu-HU" dirty="0"/>
              <a:t>. K. 1979. 4. 156.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/>
              <a:t>Az ittasság igazságügyi elmeorvos-szakértői véleményezéséről. </a:t>
            </a:r>
            <a:r>
              <a:rPr lang="hu-HU" dirty="0" err="1"/>
              <a:t>Eü.K</a:t>
            </a:r>
            <a:r>
              <a:rPr lang="hu-HU" dirty="0"/>
              <a:t>. 1979. 12.620. Helyette 15. sz. módszertani levél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3"/>
              </a:rPr>
              <a:t>Az igazságügyi orvosszakértők feladatai kártérítési perekben.</a:t>
            </a:r>
            <a:r>
              <a:rPr lang="hu-HU" dirty="0"/>
              <a:t> </a:t>
            </a:r>
            <a:r>
              <a:rPr lang="hu-HU" dirty="0" err="1"/>
              <a:t>Eü.K</a:t>
            </a:r>
            <a:r>
              <a:rPr lang="hu-HU" dirty="0"/>
              <a:t>. 1979. 14.686.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4"/>
              </a:rPr>
              <a:t>Az igazságügyi orvosszakértői magatartásáról és felelősségéről.</a:t>
            </a:r>
            <a:r>
              <a:rPr lang="hu-HU" dirty="0"/>
              <a:t> </a:t>
            </a:r>
            <a:r>
              <a:rPr lang="hu-HU" dirty="0" err="1"/>
              <a:t>Eü</a:t>
            </a:r>
            <a:r>
              <a:rPr lang="hu-HU" dirty="0"/>
              <a:t>. K. 1980. 21.904.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5"/>
              </a:rPr>
              <a:t>Az igazságügyi pszichológus szakértői működési köréből és </a:t>
            </a:r>
            <a:r>
              <a:rPr lang="hu-HU" dirty="0" err="1">
                <a:hlinkClick r:id="rId5"/>
              </a:rPr>
              <a:t>tevékenységéről.</a:t>
            </a:r>
            <a:r>
              <a:rPr lang="hu-HU" dirty="0" err="1"/>
              <a:t>Eü</a:t>
            </a:r>
            <a:r>
              <a:rPr lang="hu-HU" dirty="0"/>
              <a:t>. K. 1983. 6. 128.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6"/>
              </a:rPr>
              <a:t>A gerincsérültek igazságügyi orvosszakértői vizsgálata és véleményezése.</a:t>
            </a:r>
            <a:r>
              <a:rPr lang="hu-HU" dirty="0"/>
              <a:t> </a:t>
            </a:r>
            <a:r>
              <a:rPr lang="hu-HU" dirty="0" err="1"/>
              <a:t>Eü</a:t>
            </a:r>
            <a:r>
              <a:rPr lang="hu-HU" dirty="0"/>
              <a:t>. K. 1987. 6. 223.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7"/>
              </a:rPr>
              <a:t>Az alkoholos állapot és alkoholos befolyásoltság orvosszakértői vizsgálatáról és véleményezéséről.</a:t>
            </a:r>
            <a:r>
              <a:rPr lang="hu-HU" dirty="0"/>
              <a:t> NK 1994. 18. 1569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8"/>
              </a:rPr>
              <a:t>Az igazságügyi pszichiátriai szakértői vizsgálatokról és véleményezésről.</a:t>
            </a:r>
            <a:r>
              <a:rPr lang="hu-HU" dirty="0"/>
              <a:t> NK 1994. 18. 1574.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9"/>
              </a:rPr>
              <a:t>Az ittasság igazságügyi pszichiátriai szakértői véleményezéséről.</a:t>
            </a:r>
            <a:r>
              <a:rPr lang="hu-HU" dirty="0"/>
              <a:t> NK. 1994. 18.1583.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10"/>
              </a:rPr>
              <a:t>A testi sérülések és egészségkárosodások igazságügyi orvosszakértői véleményezéséről.</a:t>
            </a:r>
            <a:r>
              <a:rPr lang="hu-HU" dirty="0"/>
              <a:t> </a:t>
            </a:r>
            <a:r>
              <a:rPr lang="hu-HU" dirty="0" err="1"/>
              <a:t>Eü.K</a:t>
            </a:r>
            <a:r>
              <a:rPr lang="hu-HU" dirty="0"/>
              <a:t>. 7/1998. 619.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11"/>
              </a:rPr>
              <a:t>Irányelvek a származás megállapítási perekben végzendő szakértői vizsgálatokhoz és a vélemény adásához.</a:t>
            </a:r>
            <a:r>
              <a:rPr lang="hu-HU" dirty="0"/>
              <a:t> </a:t>
            </a:r>
            <a:r>
              <a:rPr lang="hu-HU" dirty="0" err="1"/>
              <a:t>Eü</a:t>
            </a:r>
            <a:r>
              <a:rPr lang="hu-HU" dirty="0"/>
              <a:t>. K. 7/1998. 624.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12"/>
              </a:rPr>
              <a:t>Koponya és agysérülések igazságügyi orvosszakértői véleményezéséről.</a:t>
            </a:r>
            <a:r>
              <a:rPr lang="hu-HU" dirty="0"/>
              <a:t> </a:t>
            </a:r>
            <a:r>
              <a:rPr lang="hu-HU" dirty="0" err="1"/>
              <a:t>Eü.K</a:t>
            </a:r>
            <a:r>
              <a:rPr lang="hu-HU" dirty="0"/>
              <a:t>. 7/1998. 632.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13"/>
              </a:rPr>
              <a:t>A traumákhoz kapcsolódó pszichés kórképek igazságügyi orvosszakértői véleményezéséről.</a:t>
            </a:r>
            <a:r>
              <a:rPr lang="hu-HU" dirty="0"/>
              <a:t> </a:t>
            </a:r>
            <a:r>
              <a:rPr lang="hu-HU" dirty="0" err="1"/>
              <a:t>Eü.K</a:t>
            </a:r>
            <a:r>
              <a:rPr lang="hu-HU" dirty="0"/>
              <a:t>. 7/1998. 639.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14"/>
              </a:rPr>
              <a:t>Pszichológus szakértői véleményezésről. </a:t>
            </a:r>
            <a:r>
              <a:rPr lang="hu-HU" dirty="0"/>
              <a:t>Felterjesztve véleményezésre.</a:t>
            </a:r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15"/>
              </a:rPr>
              <a:t>Kábítószer függőség véleményezéséről.</a:t>
            </a:r>
            <a:endParaRPr lang="hu-HU" dirty="0"/>
          </a:p>
          <a:p>
            <a:pPr marL="539750" indent="-396875" fontAlgn="base">
              <a:buFont typeface="+mj-lt"/>
              <a:buAutoNum type="arabicPeriod"/>
            </a:pPr>
            <a:r>
              <a:rPr lang="hu-HU" dirty="0">
                <a:hlinkClick r:id="rId16"/>
              </a:rPr>
              <a:t>Polgári és büntetőügyekben végzett DNS vizsgálatokról.</a:t>
            </a:r>
            <a:endParaRPr lang="hu-HU" dirty="0"/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70D0060D-0E52-B96F-50D4-9E3E3B7BB1F3}"/>
              </a:ext>
            </a:extLst>
          </p:cNvPr>
          <p:cNvGrpSpPr/>
          <p:nvPr/>
        </p:nvGrpSpPr>
        <p:grpSpPr>
          <a:xfrm>
            <a:off x="49127" y="803563"/>
            <a:ext cx="12142873" cy="5462326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72385680-47E0-923E-5CF7-7CA38FB347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FE3C69F8-A1EF-F131-F350-89D9C3DB4DC1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1988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D197E0A-19F4-55FB-6866-B3427A94E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04693FF-C6BC-1ECD-922D-05A7ADD54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6968" y="6599104"/>
            <a:ext cx="466064" cy="258896"/>
          </a:xfrm>
        </p:spPr>
        <p:txBody>
          <a:bodyPr/>
          <a:lstStyle/>
          <a:p>
            <a:fld id="{36AD4FC8-0049-C64B-9B81-CFA01AF81E97}" type="slidenum">
              <a:rPr lang="hu-HU" smtClean="0"/>
              <a:t>15</a:t>
            </a:fld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A2D2D53-F43F-CDD3-97A5-B0B6DA029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10431" cy="6858000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EF6B1CA8-A2D8-D985-1297-E4C019914A55}"/>
              </a:ext>
            </a:extLst>
          </p:cNvPr>
          <p:cNvSpPr/>
          <p:nvPr/>
        </p:nvSpPr>
        <p:spPr>
          <a:xfrm>
            <a:off x="9276495" y="136525"/>
            <a:ext cx="2430473" cy="63709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80 </a:t>
            </a:r>
          </a:p>
          <a:p>
            <a:pPr algn="ctr"/>
            <a:r>
              <a:rPr lang="hu-H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szakvizsgával</a:t>
            </a:r>
          </a:p>
          <a:p>
            <a:pPr algn="ctr"/>
            <a:r>
              <a:rPr lang="hu-H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művelhető </a:t>
            </a:r>
          </a:p>
          <a:p>
            <a:pPr algn="ctr"/>
            <a:r>
              <a:rPr lang="hu-H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szakma</a:t>
            </a:r>
          </a:p>
          <a:p>
            <a:pPr algn="ctr"/>
            <a:endParaRPr lang="hu-HU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hu-H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56 orvosi</a:t>
            </a:r>
          </a:p>
          <a:p>
            <a:pPr algn="ctr"/>
            <a:r>
              <a:rPr lang="hu-H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tagozat </a:t>
            </a:r>
          </a:p>
          <a:p>
            <a:pPr algn="ctr"/>
            <a:endParaRPr lang="hu-HU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hu-H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 </a:t>
            </a:r>
          </a:p>
          <a:p>
            <a:pPr algn="ctr"/>
            <a:r>
              <a:rPr lang="hu-H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Szakdolgozói</a:t>
            </a:r>
          </a:p>
          <a:p>
            <a:pPr algn="ctr"/>
            <a:r>
              <a:rPr lang="hu-H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tagozat</a:t>
            </a:r>
            <a:endParaRPr lang="hu-H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hu-HU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hu-H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Ebből 52 már</a:t>
            </a:r>
          </a:p>
          <a:p>
            <a:pPr algn="ctr"/>
            <a:r>
              <a:rPr lang="hu-HU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írt</a:t>
            </a:r>
          </a:p>
        </p:txBody>
      </p: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50141C31-336F-DBDD-F507-DA5B40FA3279}"/>
              </a:ext>
            </a:extLst>
          </p:cNvPr>
          <p:cNvGrpSpPr/>
          <p:nvPr/>
        </p:nvGrpSpPr>
        <p:grpSpPr>
          <a:xfrm>
            <a:off x="132202" y="136525"/>
            <a:ext cx="8593158" cy="6083300"/>
            <a:chOff x="49127" y="803563"/>
            <a:chExt cx="7296895" cy="2540208"/>
          </a:xfrm>
        </p:grpSpPr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85D72E92-FBAD-DDB4-B728-A4B8DA972A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E9F27D6F-4CFD-8BD0-4574-186ADA123A6C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9157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596607-C8D7-1B9D-B443-6BB51652E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https://</a:t>
            </a:r>
            <a:r>
              <a:rPr lang="hu-HU" dirty="0" err="1"/>
              <a:t>kollegium.aeek.hu</a:t>
            </a:r>
            <a:r>
              <a:rPr lang="hu-HU" dirty="0"/>
              <a:t>/</a:t>
            </a:r>
            <a:r>
              <a:rPr lang="hu-HU" dirty="0" err="1"/>
              <a:t>Iranyelvek</a:t>
            </a:r>
            <a:r>
              <a:rPr lang="hu-HU" dirty="0"/>
              <a:t>/Index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43E870F-A5AF-405B-8F22-CD88E39A3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B18FF11-9E9F-A7E7-262E-C0FBE3FF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16</a:t>
            </a:fld>
            <a:r>
              <a:rPr lang="hu-HU"/>
              <a:t> / 25 dia</a:t>
            </a:r>
            <a:endParaRPr lang="hu-HU" dirty="0"/>
          </a:p>
        </p:txBody>
      </p:sp>
      <p:graphicFrame>
        <p:nvGraphicFramePr>
          <p:cNvPr id="13" name="Táblázat 12">
            <a:extLst>
              <a:ext uri="{FF2B5EF4-FFF2-40B4-BE49-F238E27FC236}">
                <a16:creationId xmlns:a16="http://schemas.microsoft.com/office/drawing/2014/main" id="{7D57DC98-D11F-8521-AC31-1335006EC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286785"/>
              </p:ext>
            </p:extLst>
          </p:nvPr>
        </p:nvGraphicFramePr>
        <p:xfrm>
          <a:off x="9234310" y="803564"/>
          <a:ext cx="2998064" cy="2937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98064">
                  <a:extLst>
                    <a:ext uri="{9D8B030D-6E8A-4147-A177-3AD203B41FA5}">
                      <a16:colId xmlns:a16="http://schemas.microsoft.com/office/drawing/2014/main" val="50388892"/>
                    </a:ext>
                  </a:extLst>
                </a:gridCol>
              </a:tblGrid>
              <a:tr h="1466046">
                <a:tc>
                  <a:txBody>
                    <a:bodyPr/>
                    <a:lstStyle/>
                    <a:p>
                      <a:pPr algn="ctr" fontAlgn="b"/>
                      <a:endParaRPr lang="hu-HU" sz="2400" u="none" strike="noStrike" dirty="0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3839824"/>
                  </a:ext>
                </a:extLst>
              </a:tr>
              <a:tr h="881656">
                <a:tc>
                  <a:txBody>
                    <a:bodyPr/>
                    <a:lstStyle/>
                    <a:p>
                      <a:pPr algn="l" fontAlgn="b"/>
                      <a:endParaRPr lang="hu-HU" sz="2400" u="none" strike="noStrike" dirty="0">
                        <a:effectLst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06413256"/>
                  </a:ext>
                </a:extLst>
              </a:tr>
              <a:tr h="589462">
                <a:tc>
                  <a:txBody>
                    <a:bodyPr/>
                    <a:lstStyle/>
                    <a:p>
                      <a:pPr algn="l" fontAlgn="b"/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3668625"/>
                  </a:ext>
                </a:extLst>
              </a:tr>
            </a:tbl>
          </a:graphicData>
        </a:graphic>
      </p:graphicFrame>
      <p:graphicFrame>
        <p:nvGraphicFramePr>
          <p:cNvPr id="15" name="Táblázat 14">
            <a:extLst>
              <a:ext uri="{FF2B5EF4-FFF2-40B4-BE49-F238E27FC236}">
                <a16:creationId xmlns:a16="http://schemas.microsoft.com/office/drawing/2014/main" id="{A8B70D63-0F96-0D97-3B46-22EC67FFE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331303"/>
              </p:ext>
            </p:extLst>
          </p:nvPr>
        </p:nvGraphicFramePr>
        <p:xfrm>
          <a:off x="9362862" y="4041291"/>
          <a:ext cx="2869512" cy="2807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8429">
                  <a:extLst>
                    <a:ext uri="{9D8B030D-6E8A-4147-A177-3AD203B41FA5}">
                      <a16:colId xmlns:a16="http://schemas.microsoft.com/office/drawing/2014/main" val="358050497"/>
                    </a:ext>
                  </a:extLst>
                </a:gridCol>
                <a:gridCol w="1301083">
                  <a:extLst>
                    <a:ext uri="{9D8B030D-6E8A-4147-A177-3AD203B41FA5}">
                      <a16:colId xmlns:a16="http://schemas.microsoft.com/office/drawing/2014/main" val="317639453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r" fontAlgn="ctr"/>
                      <a:r>
                        <a:rPr lang="hu-H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LEJÁR 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hu-HU" sz="3200" b="0" i="0" u="none" strike="noStrike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  <a:p>
                      <a:pPr algn="r" fontAlgn="ctr"/>
                      <a:r>
                        <a:rPr lang="hu-H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344114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 fontAlgn="ctr"/>
                      <a:r>
                        <a:rPr lang="hu-H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725547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r" fontAlgn="ctr"/>
                      <a:r>
                        <a:rPr lang="hu-HU" sz="3200" b="0" i="0" u="none" strike="noStrike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0049662"/>
                  </a:ext>
                </a:extLst>
              </a:tr>
              <a:tr h="828449">
                <a:tc>
                  <a:txBody>
                    <a:bodyPr/>
                    <a:lstStyle/>
                    <a:p>
                      <a:pPr algn="r" fontAlgn="ctr"/>
                      <a:r>
                        <a:rPr lang="hu-HU" sz="3200" b="0" i="0" u="none" strike="noStrike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492350"/>
                  </a:ext>
                </a:extLst>
              </a:tr>
            </a:tbl>
          </a:graphicData>
        </a:graphic>
      </p:graphicFrame>
      <p:graphicFrame>
        <p:nvGraphicFramePr>
          <p:cNvPr id="17" name="Táblázat 16">
            <a:extLst>
              <a:ext uri="{FF2B5EF4-FFF2-40B4-BE49-F238E27FC236}">
                <a16:creationId xmlns:a16="http://schemas.microsoft.com/office/drawing/2014/main" id="{DF43EDB9-4DF9-A354-D723-40B4DED46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587624"/>
              </p:ext>
            </p:extLst>
          </p:nvPr>
        </p:nvGraphicFramePr>
        <p:xfrm>
          <a:off x="9357591" y="903643"/>
          <a:ext cx="2848262" cy="2586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9136">
                  <a:extLst>
                    <a:ext uri="{9D8B030D-6E8A-4147-A177-3AD203B41FA5}">
                      <a16:colId xmlns:a16="http://schemas.microsoft.com/office/drawing/2014/main" val="2402596590"/>
                    </a:ext>
                  </a:extLst>
                </a:gridCol>
                <a:gridCol w="1149126">
                  <a:extLst>
                    <a:ext uri="{9D8B030D-6E8A-4147-A177-3AD203B41FA5}">
                      <a16:colId xmlns:a16="http://schemas.microsoft.com/office/drawing/2014/main" val="2193632376"/>
                    </a:ext>
                  </a:extLst>
                </a:gridCol>
              </a:tblGrid>
              <a:tr h="1157175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Érvényesség</a:t>
                      </a:r>
                      <a:b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</a:br>
                      <a:r>
                        <a:rPr lang="hu-H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hossza - </a:t>
                      </a:r>
                      <a:r>
                        <a:rPr lang="hu-H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nap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TimesNewRomanPSM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51473"/>
                  </a:ext>
                </a:extLst>
              </a:tr>
              <a:tr h="51813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Átlag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2400" b="0" i="0" u="none" strike="noStrike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 1 980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5551908"/>
                  </a:ext>
                </a:extLst>
              </a:tr>
              <a:tr h="535409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Leghosszabb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 6 674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1762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b="0" i="0" u="none" strike="noStrike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Legrövidebb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u-H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    221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754804"/>
                  </a:ext>
                </a:extLst>
              </a:tr>
            </a:tbl>
          </a:graphicData>
        </a:graphic>
      </p:graphicFrame>
      <p:pic>
        <p:nvPicPr>
          <p:cNvPr id="11" name="Kép 10">
            <a:extLst>
              <a:ext uri="{FF2B5EF4-FFF2-40B4-BE49-F238E27FC236}">
                <a16:creationId xmlns:a16="http://schemas.microsoft.com/office/drawing/2014/main" id="{830A2882-426C-43B4-4DC2-2FB73E3B3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168" y="768927"/>
            <a:ext cx="9352478" cy="5836268"/>
          </a:xfrm>
          <a:prstGeom prst="rect">
            <a:avLst/>
          </a:prstGeom>
        </p:spPr>
      </p:pic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C9C9EC46-D733-E6E5-0BFE-0ACDE3A6F123}"/>
              </a:ext>
            </a:extLst>
          </p:cNvPr>
          <p:cNvGrpSpPr/>
          <p:nvPr/>
        </p:nvGrpSpPr>
        <p:grpSpPr>
          <a:xfrm>
            <a:off x="121184" y="803564"/>
            <a:ext cx="8984573" cy="5548826"/>
            <a:chOff x="49127" y="803563"/>
            <a:chExt cx="7296895" cy="2540208"/>
          </a:xfrm>
        </p:grpSpPr>
        <p:cxnSp>
          <p:nvCxnSpPr>
            <p:cNvPr id="12" name="Egyenes összekötő 11">
              <a:extLst>
                <a:ext uri="{FF2B5EF4-FFF2-40B4-BE49-F238E27FC236}">
                  <a16:creationId xmlns:a16="http://schemas.microsoft.com/office/drawing/2014/main" id="{10824336-5F9C-C55C-F7B3-170AA0E51C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gyenes összekötő 13">
              <a:extLst>
                <a:ext uri="{FF2B5EF4-FFF2-40B4-BE49-F238E27FC236}">
                  <a16:creationId xmlns:a16="http://schemas.microsoft.com/office/drawing/2014/main" id="{A59DC3DA-5F14-1CCB-1AD5-85B64D261975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7828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D8C208-FA90-8CD4-F350-69532425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0" dirty="0">
                <a:solidFill>
                  <a:schemeClr val="accent1">
                    <a:lumMod val="75000"/>
                  </a:schemeClr>
                </a:solidFill>
              </a:rPr>
              <a:t>Az előírások családja: </a:t>
            </a:r>
            <a:r>
              <a:rPr lang="hu-HU" b="0" dirty="0"/>
              <a:t>Protokoll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B226078-B943-2919-88C3-BF2398990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15C1E3E-8FD5-3FD1-6595-820B6900B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17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4D4D83C-FCB7-5B6C-E71A-0B5D658F1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400" dirty="0"/>
              <a:t>Szakmai – nem költségtérítési – protokoll</a:t>
            </a:r>
            <a:r>
              <a:rPr lang="hu-HU" dirty="0"/>
              <a:t>. </a:t>
            </a:r>
          </a:p>
          <a:p>
            <a:r>
              <a:rPr lang="hu-HU" sz="4400" dirty="0"/>
              <a:t>Kötelező? A szó ezt sugallja </a:t>
            </a:r>
          </a:p>
          <a:p>
            <a:pPr lvl="1"/>
            <a:r>
              <a:rPr lang="hu-HU" sz="4000" dirty="0"/>
              <a:t>Jelenleg a kormány, minisztérium, hatóság által kiadott ajánlás, eltérhetünk, ha ez indokolható </a:t>
            </a:r>
          </a:p>
          <a:p>
            <a:pPr lvl="2"/>
            <a:r>
              <a:rPr lang="hu-HU" sz="3600" dirty="0"/>
              <a:t>Az eltérés dokumentálandó, elfogadtatandó</a:t>
            </a:r>
          </a:p>
          <a:p>
            <a:pPr lvl="1"/>
            <a:r>
              <a:rPr lang="hu-HU" sz="4000" dirty="0"/>
              <a:t>Gond, ha a szakmai szabályoktól eltér (pl. Időbeli eltérés), vagy új helyzet adódik</a:t>
            </a:r>
          </a:p>
        </p:txBody>
      </p:sp>
    </p:spTree>
    <p:extLst>
      <p:ext uri="{BB962C8B-B14F-4D97-AF65-F5344CB8AC3E}">
        <p14:creationId xmlns:p14="http://schemas.microsoft.com/office/powerpoint/2010/main" val="1528449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D1CAA2-9530-5E5F-C0B3-ADEC8F36C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Szakmai irányelv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9D6578B-9197-0FB6-84FD-1BF0DEA49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7739881-ED0D-BB0B-7CF8-3B109127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18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BFEBB44-DBE0-A196-5B86-F22658ED9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Klinikai döntési ajánlások sora egy betegségcsoport ellátási módozatainak alternatíváiról</a:t>
            </a:r>
          </a:p>
          <a:p>
            <a:r>
              <a:rPr lang="hu-HU" dirty="0"/>
              <a:t>Célja, hogy támogassa a legmegfelelőbb ellátás kiválasztását, így biztosítva annak eredményességét, hatékonyságát</a:t>
            </a:r>
          </a:p>
          <a:p>
            <a:r>
              <a:rPr lang="hu-HU" dirty="0"/>
              <a:t>Az ajánlások kialakításának módszerétől függően az ajánlások lehetnek:</a:t>
            </a:r>
          </a:p>
          <a:p>
            <a:pPr lvl="1"/>
            <a:r>
              <a:rPr lang="hu-HU" dirty="0"/>
              <a:t>informális konszenzuson alapuló irányelvek, </a:t>
            </a:r>
          </a:p>
          <a:p>
            <a:pPr lvl="1"/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formális konszenzuson alapuló irányelvek,</a:t>
            </a:r>
          </a:p>
          <a:p>
            <a:pPr lvl="1"/>
            <a:r>
              <a:rPr lang="hu-HU" dirty="0">
                <a:solidFill>
                  <a:srgbClr val="FF0000"/>
                </a:solidFill>
              </a:rPr>
              <a:t>bizonyítékokon alapuló irányelvek,          l. Következő ábra</a:t>
            </a:r>
          </a:p>
          <a:p>
            <a:pPr lvl="1"/>
            <a:r>
              <a:rPr lang="hu-H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Explicit (kifejezett) kritériumokon alapuló irányelvek (pl. </a:t>
            </a:r>
            <a:r>
              <a:rPr lang="hu-H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transfusio</a:t>
            </a:r>
            <a:r>
              <a:rPr lang="hu-H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hu-H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9" name="Ábra 8" descr="Lefelé mutató hüvelykujj egyszínű kitöltéssel">
            <a:extLst>
              <a:ext uri="{FF2B5EF4-FFF2-40B4-BE49-F238E27FC236}">
                <a16:creationId xmlns:a16="http://schemas.microsoft.com/office/drawing/2014/main" id="{ECAEB26D-E781-21E1-2EC5-A09EA0000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84028" y="3911019"/>
            <a:ext cx="616858" cy="616858"/>
          </a:xfrm>
          <a:prstGeom prst="rect">
            <a:avLst/>
          </a:prstGeom>
        </p:spPr>
      </p:pic>
      <p:pic>
        <p:nvPicPr>
          <p:cNvPr id="10" name="Ábra 9" descr="Lefelé mutató hüvelykujj egyszínű kitöltéssel">
            <a:extLst>
              <a:ext uri="{FF2B5EF4-FFF2-40B4-BE49-F238E27FC236}">
                <a16:creationId xmlns:a16="http://schemas.microsoft.com/office/drawing/2014/main" id="{E47E5598-653F-1D4D-6095-4AC39AF1F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84028" y="4527877"/>
            <a:ext cx="754744" cy="754744"/>
          </a:xfrm>
          <a:prstGeom prst="rect">
            <a:avLst/>
          </a:prstGeom>
        </p:spPr>
      </p:pic>
      <p:pic>
        <p:nvPicPr>
          <p:cNvPr id="12" name="Ábra 11" descr="Lefelé mutató hüvelykujj egyszínű kitöltéssel">
            <a:extLst>
              <a:ext uri="{FF2B5EF4-FFF2-40B4-BE49-F238E27FC236}">
                <a16:creationId xmlns:a16="http://schemas.microsoft.com/office/drawing/2014/main" id="{CAC69DF3-A544-3C43-F7E0-4704FC265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6730998" y="4852679"/>
            <a:ext cx="754744" cy="859885"/>
          </a:xfrm>
          <a:prstGeom prst="rect">
            <a:avLst/>
          </a:prstGeom>
        </p:spPr>
      </p:pic>
      <p:pic>
        <p:nvPicPr>
          <p:cNvPr id="18" name="Ábra 17" descr="Mászó baba körvonalas">
            <a:extLst>
              <a:ext uri="{FF2B5EF4-FFF2-40B4-BE49-F238E27FC236}">
                <a16:creationId xmlns:a16="http://schemas.microsoft.com/office/drawing/2014/main" id="{E27A9BA2-BF94-251A-EC07-68976C5725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27770" y="5084258"/>
            <a:ext cx="1593669" cy="1593669"/>
          </a:xfrm>
          <a:prstGeom prst="rect">
            <a:avLst/>
          </a:prstGeom>
        </p:spPr>
      </p:pic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8D025746-9E62-6F21-DFE0-1130FB27C45B}"/>
              </a:ext>
            </a:extLst>
          </p:cNvPr>
          <p:cNvGrpSpPr/>
          <p:nvPr/>
        </p:nvGrpSpPr>
        <p:grpSpPr>
          <a:xfrm>
            <a:off x="0" y="3237951"/>
            <a:ext cx="12142873" cy="3114439"/>
            <a:chOff x="49127" y="803563"/>
            <a:chExt cx="7296895" cy="2540208"/>
          </a:xfrm>
        </p:grpSpPr>
        <p:cxnSp>
          <p:nvCxnSpPr>
            <p:cNvPr id="13" name="Egyenes összekötő 12">
              <a:extLst>
                <a:ext uri="{FF2B5EF4-FFF2-40B4-BE49-F238E27FC236}">
                  <a16:creationId xmlns:a16="http://schemas.microsoft.com/office/drawing/2014/main" id="{559C0C47-D0C2-EF83-7B2E-F02C1EC620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gyenes összekötő 13">
              <a:extLst>
                <a:ext uri="{FF2B5EF4-FFF2-40B4-BE49-F238E27FC236}">
                  <a16:creationId xmlns:a16="http://schemas.microsoft.com/office/drawing/2014/main" id="{8ACE8776-6045-0533-F82B-57BCC4383273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0495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374D0C-5A91-0A20-8E02-313B8541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9237"/>
            <a:ext cx="12192000" cy="767053"/>
          </a:xfrm>
        </p:spPr>
        <p:txBody>
          <a:bodyPr/>
          <a:lstStyle/>
          <a:p>
            <a:r>
              <a:rPr lang="hu-HU" dirty="0"/>
              <a:t>Egy explicit irányelv - szabályzat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0F1AF1D-A8D9-C82C-0A06-89A71C073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6553305-2E10-4D5F-F0A2-E0D39B921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19</a:t>
            </a:fld>
            <a:r>
              <a:rPr lang="hu-HU" dirty="0"/>
              <a:t> /40dia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D989B98-F60B-AF3B-7A4E-58BAE44C5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9095"/>
            <a:ext cx="12192000" cy="5226100"/>
          </a:xfrm>
        </p:spPr>
        <p:txBody>
          <a:bodyPr/>
          <a:lstStyle/>
          <a:p>
            <a:r>
              <a:rPr lang="hu-HU" dirty="0"/>
              <a:t>A 323/2006 (XII. 23.) </a:t>
            </a:r>
            <a:r>
              <a:rPr lang="hu-HU" dirty="0" err="1"/>
              <a:t>számu</a:t>
            </a:r>
            <a:r>
              <a:rPr lang="hu-HU" dirty="0"/>
              <a:t>́ </a:t>
            </a:r>
            <a:r>
              <a:rPr lang="hu-HU" dirty="0" err="1"/>
              <a:t>kormányrendelet</a:t>
            </a:r>
            <a:r>
              <a:rPr lang="hu-HU" dirty="0"/>
              <a:t> </a:t>
            </a:r>
            <a:r>
              <a:rPr lang="hu-HU" dirty="0" err="1"/>
              <a:t>előírásainak</a:t>
            </a:r>
            <a:r>
              <a:rPr lang="hu-HU" dirty="0"/>
              <a:t> </a:t>
            </a:r>
            <a:r>
              <a:rPr lang="hu-HU" dirty="0" err="1"/>
              <a:t>figyelembevéte-lével</a:t>
            </a:r>
            <a:r>
              <a:rPr lang="hu-HU" dirty="0"/>
              <a:t>, a </a:t>
            </a:r>
            <a:r>
              <a:rPr lang="hu-HU" dirty="0" err="1"/>
              <a:t>jogszabály</a:t>
            </a:r>
            <a:r>
              <a:rPr lang="hu-HU" dirty="0"/>
              <a:t> 5. § (2) e) </a:t>
            </a:r>
            <a:r>
              <a:rPr lang="hu-HU" dirty="0" err="1"/>
              <a:t>pontjában</a:t>
            </a:r>
            <a:r>
              <a:rPr lang="hu-HU" dirty="0"/>
              <a:t> foglalt </a:t>
            </a:r>
            <a:r>
              <a:rPr lang="hu-HU" dirty="0" err="1"/>
              <a:t>felhatalmazás</a:t>
            </a:r>
            <a:r>
              <a:rPr lang="hu-HU" dirty="0"/>
              <a:t> </a:t>
            </a:r>
            <a:r>
              <a:rPr lang="hu-HU" dirty="0" err="1"/>
              <a:t>alapján</a:t>
            </a:r>
            <a:r>
              <a:rPr lang="hu-HU" dirty="0"/>
              <a:t>, az </a:t>
            </a:r>
            <a:r>
              <a:rPr lang="hu-HU" dirty="0" err="1"/>
              <a:t>Országos</a:t>
            </a:r>
            <a:r>
              <a:rPr lang="hu-HU" dirty="0"/>
              <a:t> </a:t>
            </a:r>
            <a:r>
              <a:rPr lang="hu-HU" dirty="0" err="1"/>
              <a:t>Vérelláto</a:t>
            </a:r>
            <a:r>
              <a:rPr lang="hu-HU" dirty="0"/>
              <a:t>́ </a:t>
            </a:r>
            <a:r>
              <a:rPr lang="hu-HU" dirty="0" err="1"/>
              <a:t>Szolgálat</a:t>
            </a:r>
            <a:r>
              <a:rPr lang="hu-HU" dirty="0"/>
              <a:t> </a:t>
            </a:r>
            <a:r>
              <a:rPr lang="hu-HU" dirty="0" err="1"/>
              <a:t>Központ</a:t>
            </a:r>
            <a:endParaRPr lang="hu-HU" dirty="0"/>
          </a:p>
          <a:p>
            <a:pPr lvl="1"/>
            <a:r>
              <a:rPr lang="hu-HU" dirty="0"/>
              <a:t>a </a:t>
            </a:r>
            <a:r>
              <a:rPr lang="hu-HU" dirty="0" err="1"/>
              <a:t>Transzfuziológiai</a:t>
            </a:r>
            <a:r>
              <a:rPr lang="hu-HU" dirty="0"/>
              <a:t>, </a:t>
            </a:r>
            <a:r>
              <a:rPr lang="hu-HU" dirty="0" err="1"/>
              <a:t>Hematológiai</a:t>
            </a:r>
            <a:r>
              <a:rPr lang="hu-HU" dirty="0"/>
              <a:t> Szakmai </a:t>
            </a:r>
            <a:r>
              <a:rPr lang="hu-HU" dirty="0" err="1"/>
              <a:t>Kollégium</a:t>
            </a:r>
            <a:r>
              <a:rPr lang="hu-HU" dirty="0"/>
              <a:t> </a:t>
            </a:r>
            <a:r>
              <a:rPr lang="hu-HU" dirty="0" err="1"/>
              <a:t>és</a:t>
            </a:r>
            <a:r>
              <a:rPr lang="hu-HU" dirty="0"/>
              <a:t> </a:t>
            </a:r>
          </a:p>
          <a:p>
            <a:pPr lvl="1"/>
            <a:r>
              <a:rPr lang="hu-HU" dirty="0"/>
              <a:t>az </a:t>
            </a:r>
            <a:r>
              <a:rPr lang="hu-HU" dirty="0" err="1"/>
              <a:t>Egészségügyi</a:t>
            </a:r>
            <a:r>
              <a:rPr lang="hu-HU" dirty="0"/>
              <a:t> </a:t>
            </a:r>
            <a:r>
              <a:rPr lang="hu-HU" dirty="0" err="1"/>
              <a:t>Minisztérium</a:t>
            </a:r>
            <a:r>
              <a:rPr lang="hu-HU" dirty="0"/>
              <a:t> </a:t>
            </a:r>
            <a:r>
              <a:rPr lang="hu-HU" dirty="0" err="1"/>
              <a:t>jóváhagyásával</a:t>
            </a:r>
            <a:r>
              <a:rPr lang="hu-HU" dirty="0"/>
              <a:t> </a:t>
            </a:r>
          </a:p>
          <a:p>
            <a:r>
              <a:rPr lang="hu-HU" dirty="0"/>
              <a:t>kiadja a </a:t>
            </a:r>
            <a:r>
              <a:rPr lang="hu-HU" b="1" dirty="0" err="1"/>
              <a:t>Transzfúziós</a:t>
            </a:r>
            <a:r>
              <a:rPr lang="hu-HU" b="1" dirty="0"/>
              <a:t> </a:t>
            </a:r>
            <a:r>
              <a:rPr lang="hu-HU" b="1" dirty="0" err="1"/>
              <a:t>Szabályzat</a:t>
            </a:r>
            <a:r>
              <a:rPr lang="hu-HU" b="1" dirty="0"/>
              <a:t> </a:t>
            </a:r>
            <a:r>
              <a:rPr lang="hu-HU" dirty="0" err="1"/>
              <a:t>címu</a:t>
            </a:r>
            <a:r>
              <a:rPr lang="hu-HU" dirty="0"/>
              <a:t>̋ </a:t>
            </a:r>
            <a:r>
              <a:rPr lang="hu-HU" dirty="0" err="1"/>
              <a:t>módszertani</a:t>
            </a:r>
            <a:r>
              <a:rPr lang="hu-HU" dirty="0"/>
              <a:t> levelet. </a:t>
            </a:r>
          </a:p>
          <a:p>
            <a:r>
              <a:rPr lang="hu-HU" sz="3200" dirty="0"/>
              <a:t>Budapest, 2008. december Dr. </a:t>
            </a:r>
            <a:r>
              <a:rPr lang="hu-HU" sz="3200" dirty="0" err="1"/>
              <a:t>Miskovits</a:t>
            </a:r>
            <a:r>
              <a:rPr lang="hu-HU" sz="3200" dirty="0"/>
              <a:t> Eszter s. k. </a:t>
            </a:r>
            <a:r>
              <a:rPr lang="hu-HU" sz="3200" dirty="0" err="1"/>
              <a:t>főigazgato</a:t>
            </a:r>
            <a:r>
              <a:rPr lang="hu-HU" sz="3200" dirty="0"/>
              <a:t>́ </a:t>
            </a:r>
          </a:p>
        </p:txBody>
      </p:sp>
    </p:spTree>
    <p:extLst>
      <p:ext uri="{BB962C8B-B14F-4D97-AF65-F5344CB8AC3E}">
        <p14:creationId xmlns:p14="http://schemas.microsoft.com/office/powerpoint/2010/main" val="1844932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A974BF5-DDDE-ADA3-1CB7-4C69510CA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Egészségügyi szakmai irányelv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18DC19D-04B4-FE91-37CD-85AD65C78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2BF9AE7-DC9D-178F-3E98-F7FEE7839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20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8D805DF-5337-D701-6029-FB894DED9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400" dirty="0"/>
              <a:t>A vizsgálati és terápiás eljárási rendek kidolgozásának, szerkesztésének, valamint az ezeket érintő szakmai egyeztetések lefolytatásának egységes szabályairól szóló 18/2013 EMMI rendelet szerint </a:t>
            </a:r>
            <a:r>
              <a:rPr lang="hu-HU" dirty="0"/>
              <a:t>olyan szisztematikusan kifejlesztett ajánlássorozat, amely</a:t>
            </a:r>
          </a:p>
          <a:p>
            <a:pPr lvl="1"/>
            <a:r>
              <a:rPr lang="hu-HU" sz="3600" dirty="0"/>
              <a:t>meghatározott ellátási körülmények között </a:t>
            </a:r>
          </a:p>
          <a:p>
            <a:pPr lvl="1"/>
            <a:r>
              <a:rPr lang="hu-HU" sz="3600" dirty="0">
                <a:solidFill>
                  <a:srgbClr val="C00000"/>
                </a:solidFill>
              </a:rPr>
              <a:t>az ellátandók jól </a:t>
            </a:r>
            <a:r>
              <a:rPr lang="hu-HU" sz="3600" dirty="0" err="1">
                <a:solidFill>
                  <a:srgbClr val="C00000"/>
                </a:solidFill>
              </a:rPr>
              <a:t>körülhatárolt</a:t>
            </a:r>
            <a:r>
              <a:rPr lang="hu-HU" sz="3600" dirty="0">
                <a:solidFill>
                  <a:srgbClr val="C00000"/>
                </a:solidFill>
              </a:rPr>
              <a:t> körére vonatkozik, </a:t>
            </a:r>
          </a:p>
          <a:p>
            <a:pPr lvl="1"/>
            <a:r>
              <a:rPr lang="hu-HU" sz="3600" dirty="0">
                <a:solidFill>
                  <a:srgbClr val="C00000"/>
                </a:solidFill>
              </a:rPr>
              <a:t>ajánlásai jól azonosíthatók, </a:t>
            </a:r>
          </a:p>
          <a:p>
            <a:pPr lvl="1"/>
            <a:r>
              <a:rPr lang="hu-HU" sz="3600" dirty="0"/>
              <a:t>tudományos bizonyítékokra, illetve valamennyi érintett szakterület szakértőinek véleményére támaszkodva, </a:t>
            </a:r>
          </a:p>
          <a:p>
            <a:pPr lvl="1"/>
            <a:r>
              <a:rPr lang="hu-HU" sz="3600" dirty="0">
                <a:solidFill>
                  <a:srgbClr val="C00000"/>
                </a:solidFill>
              </a:rPr>
              <a:t>a betegek szempontjainak figyelembevételével készül</a:t>
            </a:r>
          </a:p>
          <a:p>
            <a:pPr lvl="1"/>
            <a:r>
              <a:rPr lang="hu-HU" sz="3600" dirty="0"/>
              <a:t>az ellátók és ellátandók adott egészségügyi ellátással kapcsolatos megfelelő döntéseit segíti elő</a:t>
            </a:r>
          </a:p>
        </p:txBody>
      </p:sp>
    </p:spTree>
    <p:extLst>
      <p:ext uri="{BB962C8B-B14F-4D97-AF65-F5344CB8AC3E}">
        <p14:creationId xmlns:p14="http://schemas.microsoft.com/office/powerpoint/2010/main" val="2962354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593670-D5F8-875F-7D2B-1A18A4B9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5" y="18256"/>
            <a:ext cx="12192000" cy="634888"/>
          </a:xfrm>
        </p:spPr>
        <p:txBody>
          <a:bodyPr>
            <a:normAutofit fontScale="90000"/>
          </a:bodyPr>
          <a:lstStyle/>
          <a:p>
            <a:r>
              <a:rPr lang="hu-HU" dirty="0"/>
              <a:t>Módszertani levél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B96877C-BA9D-A4B5-2F2E-DE9ACA95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2437E44-D1FC-1252-A02A-678DD61B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21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327EBF5-8863-7A47-2337-D78DB26AB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53144"/>
            <a:ext cx="12192000" cy="5952051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Szakmai kollégium </a:t>
            </a:r>
            <a:r>
              <a:rPr lang="hu-HU" dirty="0"/>
              <a:t>hatáskörében készített eljárásleírások, amelyeket a szakma személyiségei szakértői vélemények alapján dolgoznak ki. </a:t>
            </a:r>
            <a:br>
              <a:rPr lang="hu-HU" dirty="0"/>
            </a:br>
            <a:r>
              <a:rPr lang="hu-HU" dirty="0"/>
              <a:t>A módszertani levelek 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elsősorban</a:t>
            </a:r>
            <a:r>
              <a:rPr lang="hu-HU" dirty="0"/>
              <a:t> az ellátók számára nyújtanak segítséget. </a:t>
            </a:r>
          </a:p>
          <a:p>
            <a:pPr lvl="1"/>
            <a:r>
              <a:rPr lang="hu-HU" sz="3600" dirty="0">
                <a:solidFill>
                  <a:schemeClr val="accent6">
                    <a:lumMod val="50000"/>
                  </a:schemeClr>
                </a:solidFill>
              </a:rPr>
              <a:t>nem tartalmaznak alternatív  javaslatokat, </a:t>
            </a:r>
          </a:p>
          <a:p>
            <a:pPr lvl="1"/>
            <a:r>
              <a:rPr lang="hu-HU" sz="3600" dirty="0">
                <a:solidFill>
                  <a:schemeClr val="accent6">
                    <a:lumMod val="50000"/>
                  </a:schemeClr>
                </a:solidFill>
              </a:rPr>
              <a:t>nem adnak felvilágosítást a javasolt eljárások negatív hatásaival, azok bekövetkezésének valószínűségével kapcsolatban, </a:t>
            </a:r>
          </a:p>
          <a:p>
            <a:pPr lvl="1"/>
            <a:r>
              <a:rPr lang="hu-HU" sz="3600" dirty="0">
                <a:solidFill>
                  <a:schemeClr val="accent6">
                    <a:lumMod val="50000"/>
                  </a:schemeClr>
                </a:solidFill>
              </a:rPr>
              <a:t>nem tartalmaznak költségelemzést</a:t>
            </a:r>
          </a:p>
          <a:p>
            <a:r>
              <a:rPr lang="hu-HU" sz="2400" dirty="0">
                <a:hlinkClick r:id="rId2"/>
              </a:rPr>
              <a:t>https://fogalomtar.aeek</a:t>
            </a:r>
            <a:r>
              <a:rPr lang="hu-HU" sz="1600" dirty="0">
                <a:hlinkClick r:id="rId2"/>
              </a:rPr>
              <a:t>.hu/index.php/Módszertani_levél</a:t>
            </a:r>
            <a:r>
              <a:rPr lang="hu-HU" sz="1600" dirty="0"/>
              <a:t> </a:t>
            </a: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70AD9FE9-C06E-C422-1188-08E18156AA07}"/>
              </a:ext>
            </a:extLst>
          </p:cNvPr>
          <p:cNvGrpSpPr/>
          <p:nvPr/>
        </p:nvGrpSpPr>
        <p:grpSpPr>
          <a:xfrm>
            <a:off x="60702" y="2229179"/>
            <a:ext cx="12142873" cy="843806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F09A7397-F10D-8D57-EA84-ECC350F22B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DF3DD98A-1995-CD1B-8446-8A335F7BE50E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2771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78B5F8-01DB-6429-6466-77A556EC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Helyi eljárásrend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AD98DC1-F341-7F44-CFFA-5F012325B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F33BC4F-3D31-1215-837C-9ABBA28EE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22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835ED04-B558-DB30-5758-739FACD9F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Jogszabályon, szakmai irányelven, szakmai protokollon,</a:t>
            </a:r>
            <a:r>
              <a:rPr lang="hu-HU" i="1" dirty="0">
                <a:solidFill>
                  <a:srgbClr val="FF0000"/>
                </a:solidFill>
              </a:rPr>
              <a:t> szakmai szabályokon</a:t>
            </a:r>
            <a:r>
              <a:rPr lang="hu-HU" dirty="0"/>
              <a:t> illetve ezek hiányában egy szolgáltató gyakorlatán alapuló, </a:t>
            </a:r>
            <a:r>
              <a:rPr lang="hu-HU" dirty="0">
                <a:solidFill>
                  <a:schemeClr val="accent4">
                    <a:lumMod val="50000"/>
                  </a:schemeClr>
                </a:solidFill>
              </a:rPr>
              <a:t>a betegség vagy az állapot ellátására vonatkozó</a:t>
            </a:r>
            <a:r>
              <a:rPr lang="hu-HU" dirty="0"/>
              <a:t>, az adott egészségügyi szolgáltatónál és ellátási szinten alkalmazott </a:t>
            </a:r>
            <a:r>
              <a:rPr lang="hu-HU" u="sng" dirty="0">
                <a:solidFill>
                  <a:schemeClr val="accent4">
                    <a:lumMod val="50000"/>
                  </a:schemeClr>
                </a:solidFill>
              </a:rPr>
              <a:t>helyi gyakorlat leírása</a:t>
            </a:r>
          </a:p>
          <a:p>
            <a:pPr marL="0" indent="0">
              <a:buNone/>
            </a:pPr>
            <a:r>
              <a:rPr lang="hu-HU" sz="3400" dirty="0"/>
              <a:t>Mi a helyzet a protokoll </a:t>
            </a:r>
          </a:p>
          <a:p>
            <a:pPr marL="0" indent="0">
              <a:buNone/>
            </a:pPr>
            <a:r>
              <a:rPr lang="hu-HU" sz="3400" dirty="0"/>
              <a:t>érvényessége tekinteté-</a:t>
            </a:r>
          </a:p>
          <a:p>
            <a:pPr marL="0" indent="0">
              <a:buNone/>
            </a:pPr>
            <a:r>
              <a:rPr lang="hu-HU" sz="3400" dirty="0" err="1"/>
              <a:t>ben</a:t>
            </a:r>
            <a:r>
              <a:rPr lang="hu-HU" sz="3400" dirty="0"/>
              <a:t> a szolgáltató tulajdon-</a:t>
            </a:r>
          </a:p>
          <a:p>
            <a:pPr marL="0" indent="0">
              <a:buNone/>
            </a:pPr>
            <a:r>
              <a:rPr lang="hu-HU" sz="3400" dirty="0"/>
              <a:t>formájának és </a:t>
            </a:r>
            <a:r>
              <a:rPr lang="hu-HU" sz="3400" dirty="0">
                <a:solidFill>
                  <a:srgbClr val="FF0000"/>
                </a:solidFill>
              </a:rPr>
              <a:t>a szolgálta-</a:t>
            </a:r>
          </a:p>
          <a:p>
            <a:pPr marL="0" indent="0">
              <a:buNone/>
            </a:pPr>
            <a:r>
              <a:rPr lang="hu-HU" sz="3400" dirty="0">
                <a:solidFill>
                  <a:srgbClr val="FF0000"/>
                </a:solidFill>
              </a:rPr>
              <a:t>tás költségeinek térítője / </a:t>
            </a:r>
          </a:p>
          <a:p>
            <a:pPr marL="0" indent="0">
              <a:buNone/>
            </a:pPr>
            <a:r>
              <a:rPr lang="hu-HU" sz="3400" dirty="0">
                <a:solidFill>
                  <a:srgbClr val="FF0000"/>
                </a:solidFill>
              </a:rPr>
              <a:t>térítői </a:t>
            </a:r>
            <a:r>
              <a:rPr lang="hu-HU" sz="3400" dirty="0"/>
              <a:t>függvényében?</a:t>
            </a: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EE9E4FE-601C-3406-1524-C1BE1259D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221" y="3021734"/>
            <a:ext cx="7442779" cy="3583460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7AAEB255-4748-9581-1093-901837757B79}"/>
              </a:ext>
            </a:extLst>
          </p:cNvPr>
          <p:cNvSpPr/>
          <p:nvPr/>
        </p:nvSpPr>
        <p:spPr>
          <a:xfrm>
            <a:off x="7805792" y="4813464"/>
            <a:ext cx="268291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25 kocka</a:t>
            </a:r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B81F8BC4-ECCB-6695-6994-553CE6D09CAA}"/>
              </a:ext>
            </a:extLst>
          </p:cNvPr>
          <p:cNvGrpSpPr/>
          <p:nvPr/>
        </p:nvGrpSpPr>
        <p:grpSpPr>
          <a:xfrm>
            <a:off x="49127" y="3245068"/>
            <a:ext cx="12142873" cy="3107322"/>
            <a:chOff x="49127" y="803563"/>
            <a:chExt cx="7296895" cy="2540208"/>
          </a:xfrm>
        </p:grpSpPr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B6561033-ACB8-7FA3-693B-349C3BA6C2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gyenes összekötő 10">
              <a:extLst>
                <a:ext uri="{FF2B5EF4-FFF2-40B4-BE49-F238E27FC236}">
                  <a16:creationId xmlns:a16="http://schemas.microsoft.com/office/drawing/2014/main" id="{C1BBF034-36F3-FE7A-5032-87A65291FAAD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9919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EED268-7E1B-6B48-C940-5EF9F8966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14" y="50546"/>
            <a:ext cx="5508186" cy="1708086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P</a:t>
            </a:r>
            <a:r>
              <a:rPr lang="hu-HU" dirty="0"/>
              <a:t> </a:t>
            </a:r>
            <a:r>
              <a:rPr lang="hu-HU" dirty="0" err="1"/>
              <a:t>r</a:t>
            </a:r>
            <a:r>
              <a:rPr lang="hu-HU" dirty="0"/>
              <a:t> </a:t>
            </a:r>
            <a:r>
              <a:rPr lang="hu-HU" dirty="0" err="1"/>
              <a:t>o</a:t>
            </a:r>
            <a:r>
              <a:rPr lang="hu-HU" dirty="0"/>
              <a:t> t </a:t>
            </a:r>
            <a:r>
              <a:rPr lang="hu-HU" dirty="0" err="1"/>
              <a:t>o</a:t>
            </a:r>
            <a:r>
              <a:rPr lang="hu-HU" dirty="0"/>
              <a:t> </a:t>
            </a:r>
            <a:r>
              <a:rPr lang="hu-HU" dirty="0" err="1"/>
              <a:t>k</a:t>
            </a:r>
            <a:r>
              <a:rPr lang="hu-HU" dirty="0"/>
              <a:t> </a:t>
            </a:r>
            <a:r>
              <a:rPr lang="hu-HU" dirty="0" err="1"/>
              <a:t>o</a:t>
            </a:r>
            <a:r>
              <a:rPr lang="hu-HU" dirty="0"/>
              <a:t> l</a:t>
            </a:r>
            <a:br>
              <a:rPr lang="hu-HU" dirty="0"/>
            </a:br>
            <a:r>
              <a:rPr lang="hu-HU" dirty="0"/>
              <a:t>által megcélzott min</a:t>
            </a:r>
            <a:r>
              <a:rPr lang="hu-HU" sz="5300" dirty="0">
                <a:latin typeface="Arial" panose="020B0604020202020204" pitchFamily="34" charset="0"/>
                <a:cs typeface="Arial" panose="020B0604020202020204" pitchFamily="34" charset="0"/>
              </a:rPr>
              <a:t>ő</a:t>
            </a:r>
            <a:r>
              <a:rPr lang="hu-HU" dirty="0"/>
              <a:t>ség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D8147F-FE5C-C172-7ADC-6DBA09A8A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83815" y="1760220"/>
            <a:ext cx="5508186" cy="1630555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hu-HU" dirty="0"/>
              <a:t>Legkorszerűbb? – legdrágább?</a:t>
            </a:r>
          </a:p>
          <a:p>
            <a:r>
              <a:rPr lang="hu-HU" dirty="0" err="1"/>
              <a:t>Kinzhal</a:t>
            </a:r>
            <a:r>
              <a:rPr lang="hu-HU" dirty="0"/>
              <a:t> – </a:t>
            </a:r>
            <a:r>
              <a:rPr lang="hu-HU" dirty="0" err="1"/>
              <a:t>Iskander</a:t>
            </a:r>
            <a:r>
              <a:rPr lang="hu-HU" dirty="0"/>
              <a:t> - HABW</a:t>
            </a:r>
          </a:p>
          <a:p>
            <a:r>
              <a:rPr lang="hu-HU" dirty="0" err="1"/>
              <a:t>DaVinci</a:t>
            </a:r>
            <a:r>
              <a:rPr lang="hu-HU" dirty="0"/>
              <a:t> – avagy egy </a:t>
            </a:r>
            <a:r>
              <a:rPr lang="hu-HU" b="1" dirty="0">
                <a:solidFill>
                  <a:srgbClr val="FF0000"/>
                </a:solidFill>
              </a:rPr>
              <a:t>szike</a:t>
            </a:r>
            <a:r>
              <a:rPr lang="hu-HU" dirty="0"/>
              <a:t>?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B08F7CF-D662-4FE8-0BE4-0738720A1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434C6FD-048E-C6A8-35B0-DD68168B0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23</a:t>
            </a:fld>
            <a:endParaRPr lang="hu-HU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0BC3D74E-6B0C-EE30-AF2D-038BF2EAC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94856"/>
            <a:ext cx="6770879" cy="2889251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B4587CCC-3505-56E2-5499-CF52BD3CF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2" y="7143"/>
            <a:ext cx="6683816" cy="3271045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AB4CB90D-ACE0-9DCE-88C4-011BB4A41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878" y="3579811"/>
            <a:ext cx="5367135" cy="2889251"/>
          </a:xfrm>
          <a:prstGeom prst="rect">
            <a:avLst/>
          </a:prstGeom>
        </p:spPr>
      </p:pic>
      <p:sp>
        <p:nvSpPr>
          <p:cNvPr id="19" name="Szövegdoboz 18">
            <a:extLst>
              <a:ext uri="{FF2B5EF4-FFF2-40B4-BE49-F238E27FC236}">
                <a16:creationId xmlns:a16="http://schemas.microsoft.com/office/drawing/2014/main" id="{73E3C0FA-61B5-F027-DF23-F63876A7A3DA}"/>
              </a:ext>
            </a:extLst>
          </p:cNvPr>
          <p:cNvSpPr txBox="1"/>
          <p:nvPr/>
        </p:nvSpPr>
        <p:spPr>
          <a:xfrm>
            <a:off x="620888" y="1936024"/>
            <a:ext cx="19887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Cyrl-AZ" sz="3200" b="1" dirty="0">
                <a:solidFill>
                  <a:srgbClr val="FFFF00"/>
                </a:solidFill>
              </a:rPr>
              <a:t>Кинжал</a:t>
            </a:r>
            <a:endParaRPr lang="hu-HU" sz="3200" b="1" dirty="0">
              <a:solidFill>
                <a:srgbClr val="FFFF00"/>
              </a:solidFill>
            </a:endParaRPr>
          </a:p>
          <a:p>
            <a:pPr algn="ctr"/>
            <a:r>
              <a:rPr lang="az-Cyrl-AZ" sz="3200" b="1" dirty="0">
                <a:solidFill>
                  <a:srgbClr val="FFFF00"/>
                </a:solidFill>
              </a:rPr>
              <a:t>Искандер</a:t>
            </a:r>
            <a:endParaRPr lang="hu-HU" sz="3200" b="1" dirty="0">
              <a:solidFill>
                <a:srgbClr val="FFFF00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EC165B4-7984-485C-7560-ED865C8B9D72}"/>
              </a:ext>
            </a:extLst>
          </p:cNvPr>
          <p:cNvSpPr txBox="1"/>
          <p:nvPr/>
        </p:nvSpPr>
        <p:spPr>
          <a:xfrm>
            <a:off x="1282826" y="5517434"/>
            <a:ext cx="564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err="1">
                <a:solidFill>
                  <a:srgbClr val="FFFF00"/>
                </a:solidFill>
              </a:rPr>
              <a:t>H</a:t>
            </a:r>
            <a:r>
              <a:rPr lang="hu-HU" sz="2800" dirty="0" err="1">
                <a:solidFill>
                  <a:srgbClr val="FFFF00"/>
                </a:solidFill>
              </a:rPr>
              <a:t>ypersonic</a:t>
            </a:r>
            <a:r>
              <a:rPr lang="hu-HU" sz="2800" dirty="0">
                <a:solidFill>
                  <a:srgbClr val="FFFF00"/>
                </a:solidFill>
              </a:rPr>
              <a:t> </a:t>
            </a:r>
            <a:r>
              <a:rPr lang="hu-HU" sz="3200" b="1" dirty="0">
                <a:solidFill>
                  <a:srgbClr val="FFFF00"/>
                </a:solidFill>
              </a:rPr>
              <a:t>A</a:t>
            </a:r>
            <a:r>
              <a:rPr lang="hu-HU" sz="2800" dirty="0">
                <a:solidFill>
                  <a:srgbClr val="FFFF00"/>
                </a:solidFill>
              </a:rPr>
              <a:t>ir-</a:t>
            </a:r>
            <a:r>
              <a:rPr lang="hu-HU" sz="3200" b="1" dirty="0" err="1">
                <a:solidFill>
                  <a:srgbClr val="FFFF00"/>
                </a:solidFill>
              </a:rPr>
              <a:t>B</a:t>
            </a:r>
            <a:r>
              <a:rPr lang="hu-HU" sz="2800" dirty="0" err="1">
                <a:solidFill>
                  <a:srgbClr val="FFFF00"/>
                </a:solidFill>
              </a:rPr>
              <a:t>reathing</a:t>
            </a:r>
            <a:r>
              <a:rPr lang="hu-HU" sz="2800" dirty="0">
                <a:solidFill>
                  <a:srgbClr val="FFFF00"/>
                </a:solidFill>
              </a:rPr>
              <a:t> </a:t>
            </a:r>
            <a:r>
              <a:rPr lang="hu-HU" sz="3200" b="1" dirty="0" err="1">
                <a:solidFill>
                  <a:srgbClr val="FFFF00"/>
                </a:solidFill>
              </a:rPr>
              <a:t>Weapon</a:t>
            </a:r>
            <a:endParaRPr lang="hu-HU" sz="2800" b="1" dirty="0">
              <a:solidFill>
                <a:srgbClr val="FFFF00"/>
              </a:solidFill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FD5B524E-3229-8F29-D4CA-D9E40EB02F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0877" y="3276600"/>
            <a:ext cx="4458777" cy="50429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8557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80932F-F919-FB45-D70E-16F69BAA6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83349"/>
          </a:xfrm>
        </p:spPr>
        <p:txBody>
          <a:bodyPr>
            <a:noAutofit/>
          </a:bodyPr>
          <a:lstStyle/>
          <a:p>
            <a:r>
              <a:rPr lang="hu-HU" sz="3200" dirty="0"/>
              <a:t>Tájékoztatás </a:t>
            </a:r>
            <a:r>
              <a:rPr lang="hu-HU" sz="3200" b="0" dirty="0"/>
              <a:t>az egészségügyi szakmai irányelvekben szereplő, közfinanszírozásban nem részesülő ellátásokról. </a:t>
            </a:r>
            <a:r>
              <a:rPr lang="hu-HU" sz="3200" b="0" dirty="0">
                <a:solidFill>
                  <a:srgbClr val="002060"/>
                </a:solidFill>
              </a:rPr>
              <a:t>22.04.28</a:t>
            </a:r>
            <a:endParaRPr lang="hu-HU" sz="3200" b="0" dirty="0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02DE1AC-3B2D-467C-F3E1-37EF710D2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A0BE197-6E08-1B6C-4E00-274FF35F0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24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393686E-4836-02BD-8A25-66F1B6B9B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19859"/>
            <a:ext cx="12192000" cy="5819886"/>
          </a:xfrm>
        </p:spPr>
        <p:txBody>
          <a:bodyPr>
            <a:normAutofit/>
          </a:bodyPr>
          <a:lstStyle/>
          <a:p>
            <a:r>
              <a:rPr lang="hu-HU" sz="3200" dirty="0"/>
              <a:t>A vizsgálati és terápiás eljárási rendek kidolgozásának, szerkesztésének, valamint az ezeket érintő szakmai egyeztetések lefolytatásának szabályairól szóló 18/2013. EMMI rendelet 9. § (2) bekezdése szerint:</a:t>
            </a:r>
          </a:p>
          <a:p>
            <a:r>
              <a:rPr lang="hu-HU" sz="3200" dirty="0"/>
              <a:t>„</a:t>
            </a:r>
            <a:r>
              <a:rPr lang="hu-HU" sz="3200" i="1" dirty="0"/>
              <a:t>... </a:t>
            </a:r>
            <a:r>
              <a:rPr lang="hu-HU" b="1" i="1" dirty="0"/>
              <a:t>A NEAK </a:t>
            </a:r>
            <a:r>
              <a:rPr lang="hu-HU" sz="3200" i="1" dirty="0"/>
              <a:t>... nyilatkozik arról, hogy ... az egészségügyi szakmai irányelv ajánlásai közül </a:t>
            </a:r>
            <a:r>
              <a:rPr lang="hu-HU" sz="3200" b="1" i="1" dirty="0">
                <a:solidFill>
                  <a:srgbClr val="C00000"/>
                </a:solidFill>
              </a:rPr>
              <a:t>melyek</a:t>
            </a:r>
            <a:r>
              <a:rPr lang="hu-HU" sz="3200" i="1" dirty="0"/>
              <a:t> azok, amelyek </a:t>
            </a:r>
            <a:r>
              <a:rPr lang="hu-HU" sz="3200" b="1" i="1" dirty="0">
                <a:solidFill>
                  <a:srgbClr val="C00000"/>
                </a:solidFill>
              </a:rPr>
              <a:t>a közfinanszírozásba nem befogadott eljárások</a:t>
            </a:r>
            <a:r>
              <a:rPr lang="hu-HU" sz="1800" i="1" dirty="0"/>
              <a:t>  http://</a:t>
            </a:r>
            <a:r>
              <a:rPr lang="hu-HU" sz="1800" i="1" dirty="0" err="1"/>
              <a:t>www.neak.gov.hu</a:t>
            </a:r>
            <a:r>
              <a:rPr lang="hu-HU" sz="1800" i="1" dirty="0"/>
              <a:t>/</a:t>
            </a:r>
            <a:r>
              <a:rPr lang="hu-HU" sz="1800" i="1" dirty="0" err="1"/>
              <a:t>felso_menu</a:t>
            </a:r>
            <a:r>
              <a:rPr lang="hu-HU" sz="1800" i="1" dirty="0"/>
              <a:t>/</a:t>
            </a:r>
            <a:r>
              <a:rPr lang="hu-HU" sz="1800" i="1" dirty="0" err="1"/>
              <a:t>szakmai_oldalak</a:t>
            </a:r>
            <a:r>
              <a:rPr lang="hu-HU" sz="1800" i="1" dirty="0"/>
              <a:t>/</a:t>
            </a:r>
            <a:r>
              <a:rPr lang="hu-HU" sz="1800" i="1" dirty="0" err="1"/>
              <a:t>szakmai_iranyelvek</a:t>
            </a:r>
            <a:endParaRPr lang="hu-HU" sz="1800" dirty="0"/>
          </a:p>
          <a:p>
            <a:r>
              <a:rPr lang="hu-HU" dirty="0"/>
              <a:t>Jelenleg 77 irányelvről tud a NEAK:</a:t>
            </a:r>
            <a:br>
              <a:rPr lang="hu-HU" dirty="0"/>
            </a:br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3A25472-9E16-3D91-9E8B-3C13BCFC2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7" y="4478697"/>
            <a:ext cx="5288708" cy="2333254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CE15A529-4E68-C54E-F941-07C7FBD2AA9A}"/>
              </a:ext>
            </a:extLst>
          </p:cNvPr>
          <p:cNvSpPr/>
          <p:nvPr/>
        </p:nvSpPr>
        <p:spPr>
          <a:xfrm>
            <a:off x="5858607" y="4721994"/>
            <a:ext cx="4849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! Akkor ki fizet?!</a:t>
            </a:r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311766D2-BCBB-6294-78F5-25FD02511673}"/>
              </a:ext>
            </a:extLst>
          </p:cNvPr>
          <p:cNvGrpSpPr/>
          <p:nvPr/>
        </p:nvGrpSpPr>
        <p:grpSpPr>
          <a:xfrm>
            <a:off x="49127" y="803563"/>
            <a:ext cx="12142873" cy="1399991"/>
            <a:chOff x="49127" y="803563"/>
            <a:chExt cx="7296895" cy="2540208"/>
          </a:xfrm>
        </p:grpSpPr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3CC5A3A4-BF02-9F46-BCBD-6365983AFE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gyenes összekötő 10">
              <a:extLst>
                <a:ext uri="{FF2B5EF4-FFF2-40B4-BE49-F238E27FC236}">
                  <a16:creationId xmlns:a16="http://schemas.microsoft.com/office/drawing/2014/main" id="{AD83D8CD-2FDD-B86A-3E77-B0CF310A2643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6063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9D5B15-F38C-3254-6DE0-687BD779A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816135"/>
          </a:xfrm>
        </p:spPr>
        <p:txBody>
          <a:bodyPr>
            <a:normAutofit fontScale="90000"/>
          </a:bodyPr>
          <a:lstStyle/>
          <a:p>
            <a:r>
              <a:rPr lang="hu-HU" sz="1600" dirty="0"/>
              <a:t>http://</a:t>
            </a:r>
            <a:r>
              <a:rPr lang="hu-HU" sz="1600" dirty="0" err="1"/>
              <a:t>www.</a:t>
            </a:r>
            <a:r>
              <a:rPr lang="hu-HU" sz="4400" dirty="0" err="1"/>
              <a:t>neak</a:t>
            </a:r>
            <a:r>
              <a:rPr lang="hu-HU" sz="1600" dirty="0" err="1"/>
              <a:t>.gov.hu</a:t>
            </a:r>
            <a:r>
              <a:rPr lang="hu-HU" sz="1000" dirty="0"/>
              <a:t>/</a:t>
            </a:r>
            <a:r>
              <a:rPr lang="hu-HU" sz="1000" dirty="0" err="1"/>
              <a:t>search</a:t>
            </a:r>
            <a:r>
              <a:rPr lang="hu-HU" sz="1000" dirty="0"/>
              <a:t>/</a:t>
            </a:r>
            <a:r>
              <a:rPr lang="hu-HU" sz="1000" dirty="0" err="1"/>
              <a:t>searchresults?query</a:t>
            </a:r>
            <a:r>
              <a:rPr lang="hu-HU" sz="1000" dirty="0"/>
              <a:t>=</a:t>
            </a:r>
            <a:r>
              <a:rPr lang="hu-HU" dirty="0"/>
              <a:t>finansz</a:t>
            </a:r>
            <a:r>
              <a:rPr lang="hu-HU" sz="1100" dirty="0"/>
              <a:t>%C3%AD</a:t>
            </a:r>
            <a:r>
              <a:rPr lang="hu-HU" dirty="0"/>
              <a:t>rozási</a:t>
            </a:r>
            <a:r>
              <a:rPr lang="hu-HU" sz="1000" dirty="0"/>
              <a:t>+</a:t>
            </a:r>
            <a:r>
              <a:rPr lang="hu-HU" dirty="0"/>
              <a:t>protokoll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75D9F23-5228-3DAB-57E1-5678B3CDA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94DCB3C-0A87-FBED-E687-2575B30B2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25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6518AD1-FCE9-8D58-134B-2F20C477D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509958"/>
            <a:ext cx="12192000" cy="2095237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hepatitis C </a:t>
            </a:r>
            <a:r>
              <a:rPr lang="hu-HU" dirty="0" err="1"/>
              <a:t>vírus</a:t>
            </a:r>
            <a:r>
              <a:rPr lang="hu-HU" dirty="0"/>
              <a:t> okozta </a:t>
            </a:r>
            <a:r>
              <a:rPr lang="hu-HU" dirty="0" err="1"/>
              <a:t>krónikus</a:t>
            </a:r>
            <a:r>
              <a:rPr lang="hu-HU" dirty="0"/>
              <a:t> </a:t>
            </a:r>
            <a:r>
              <a:rPr lang="hu-HU" dirty="0" err="1"/>
              <a:t>májgyulladás</a:t>
            </a:r>
            <a:r>
              <a:rPr lang="hu-HU" dirty="0"/>
              <a:t> </a:t>
            </a:r>
            <a:r>
              <a:rPr lang="hu-HU" dirty="0" err="1"/>
              <a:t>diagnosztikája</a:t>
            </a:r>
            <a:r>
              <a:rPr lang="hu-HU" dirty="0"/>
              <a:t> </a:t>
            </a:r>
            <a:r>
              <a:rPr lang="hu-HU" dirty="0" err="1"/>
              <a:t>és</a:t>
            </a:r>
            <a:r>
              <a:rPr lang="hu-HU" dirty="0"/>
              <a:t> </a:t>
            </a:r>
            <a:r>
              <a:rPr lang="hu-HU" dirty="0" err="1"/>
              <a:t>terápiájának</a:t>
            </a:r>
            <a:r>
              <a:rPr lang="hu-HU" dirty="0"/>
              <a:t> </a:t>
            </a:r>
            <a:r>
              <a:rPr lang="hu-HU" dirty="0" err="1"/>
              <a:t>finanszírozási</a:t>
            </a:r>
            <a:r>
              <a:rPr lang="hu-HU" dirty="0"/>
              <a:t> protokollja 2028 </a:t>
            </a:r>
            <a:r>
              <a:rPr lang="hu-HU" sz="4000" b="1" dirty="0">
                <a:solidFill>
                  <a:srgbClr val="C00000"/>
                </a:solidFill>
              </a:rPr>
              <a:t>KB</a:t>
            </a:r>
            <a:endParaRPr lang="hu-HU" b="1" dirty="0">
              <a:solidFill>
                <a:srgbClr val="C00000"/>
              </a:solidFill>
            </a:endParaRPr>
          </a:p>
          <a:p>
            <a:pPr lvl="1"/>
            <a:r>
              <a:rPr lang="hu-HU" dirty="0"/>
              <a:t>42 oldal</a:t>
            </a:r>
          </a:p>
          <a:p>
            <a:pPr lvl="1"/>
            <a:r>
              <a:rPr lang="hu-HU" dirty="0"/>
              <a:t>10 belső algoritmus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65E13994-C573-C5E0-B65F-98A857E66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62141"/>
            <a:ext cx="12164707" cy="3647817"/>
          </a:xfrm>
          <a:prstGeom prst="rect">
            <a:avLst/>
          </a:prstGeom>
        </p:spPr>
      </p:pic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09E09804-2AE4-8767-736C-56709EB4B4BB}"/>
              </a:ext>
            </a:extLst>
          </p:cNvPr>
          <p:cNvGrpSpPr/>
          <p:nvPr/>
        </p:nvGrpSpPr>
        <p:grpSpPr>
          <a:xfrm>
            <a:off x="49127" y="803563"/>
            <a:ext cx="12142873" cy="3453590"/>
            <a:chOff x="49127" y="803563"/>
            <a:chExt cx="7296895" cy="2540208"/>
          </a:xfrm>
        </p:grpSpPr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16630C4C-EAC8-2B1C-C174-CE743E8514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gyenes összekötő 10">
              <a:extLst>
                <a:ext uri="{FF2B5EF4-FFF2-40B4-BE49-F238E27FC236}">
                  <a16:creationId xmlns:a16="http://schemas.microsoft.com/office/drawing/2014/main" id="{A0AFC245-FF63-948B-B246-32C4C0680009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7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F0CF81-A6E3-42D7-0C35-840F65EB9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Bizonyítékon Alapuló Orvoslás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EA424BD-6A65-6D66-6089-90B216343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6133392-A958-DA24-E505-A54F85DC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26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7950481-FFF9-CD67-1673-D4C481C18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protokoll </a:t>
            </a:r>
            <a:r>
              <a:rPr lang="hu-HU" b="1" cap="small" dirty="0">
                <a:solidFill>
                  <a:srgbClr val="C00000"/>
                </a:solidFill>
              </a:rPr>
              <a:t>tudományos bizonyítékok</a:t>
            </a:r>
            <a:r>
              <a:rPr lang="hu-HU" cap="small" dirty="0">
                <a:solidFill>
                  <a:srgbClr val="C00000"/>
                </a:solidFill>
              </a:rPr>
              <a:t> </a:t>
            </a:r>
            <a:r>
              <a:rPr lang="hu-HU" dirty="0"/>
              <a:t>alapján </a:t>
            </a:r>
            <a:r>
              <a:rPr lang="hu-HU" b="1" dirty="0"/>
              <a:t>írja elő</a:t>
            </a:r>
            <a:r>
              <a:rPr lang="hu-HU" dirty="0"/>
              <a:t> az egyes egészségügyi tevékenységek alkalmazását, </a:t>
            </a:r>
            <a:r>
              <a:rPr lang="hu-HU" b="1" dirty="0"/>
              <a:t>megengedve</a:t>
            </a:r>
            <a:r>
              <a:rPr lang="hu-HU" dirty="0"/>
              <a:t> azonban, hogy a tevékenység alanya – legtöbbször egy beteg – egyéni helyzete, szempontjai szerint a protokolltól eltérjünk.</a:t>
            </a:r>
          </a:p>
          <a:p>
            <a:r>
              <a:rPr lang="hu-HU" dirty="0"/>
              <a:t>A protokoll írásakor tekintettel kell lenni a rendelkezésre álló </a:t>
            </a:r>
            <a:r>
              <a:rPr lang="hu-HU" b="1" cap="small" dirty="0">
                <a:solidFill>
                  <a:srgbClr val="C00000"/>
                </a:solidFill>
              </a:rPr>
              <a:t>erőforrások</a:t>
            </a:r>
            <a:r>
              <a:rPr lang="hu-HU" dirty="0"/>
              <a:t>ra, ami célszerűen a technológiaelemzésen alapuló finanszírozási protokoll keretében történik</a:t>
            </a:r>
          </a:p>
          <a:p>
            <a:r>
              <a:rPr lang="hu-HU" dirty="0"/>
              <a:t>Melyik legyen kész előbb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/>
              <a:t>A szakmai protokoll?</a:t>
            </a:r>
          </a:p>
          <a:p>
            <a:pPr marL="971550" lvl="1" indent="-514350">
              <a:buFont typeface="+mj-lt"/>
              <a:buAutoNum type="arabicPeriod"/>
            </a:pPr>
            <a:r>
              <a:rPr lang="hu-HU" dirty="0"/>
              <a:t>A költség-elismerési protokoll?</a:t>
            </a:r>
          </a:p>
          <a:p>
            <a:pPr marL="457200" lvl="1" indent="0">
              <a:buNone/>
            </a:pPr>
            <a:r>
              <a:rPr lang="hu-HU" dirty="0"/>
              <a:t>Ma van szakmai, majd a NEAK nyilatkozik. </a:t>
            </a:r>
            <a:r>
              <a:rPr lang="hu-HU" dirty="0">
                <a:solidFill>
                  <a:srgbClr val="FF0000"/>
                </a:solidFill>
              </a:rPr>
              <a:t>NEMJÓ!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51BF040B-F44C-66F4-3DBF-EDE531006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893" y="3911728"/>
            <a:ext cx="2563778" cy="2569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167FBB88-9E68-6BA7-F407-A363529817F5}"/>
              </a:ext>
            </a:extLst>
          </p:cNvPr>
          <p:cNvGrpSpPr/>
          <p:nvPr/>
        </p:nvGrpSpPr>
        <p:grpSpPr>
          <a:xfrm>
            <a:off x="-21202" y="4236311"/>
            <a:ext cx="12142873" cy="2244867"/>
            <a:chOff x="49127" y="803563"/>
            <a:chExt cx="7296895" cy="2540208"/>
          </a:xfrm>
        </p:grpSpPr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1F21DEE3-A265-000D-B72F-8B229A16C7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gyenes összekötő 10">
              <a:extLst>
                <a:ext uri="{FF2B5EF4-FFF2-40B4-BE49-F238E27FC236}">
                  <a16:creationId xmlns:a16="http://schemas.microsoft.com/office/drawing/2014/main" id="{19CE8359-0CE4-A184-C999-D905EE53092C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9669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4DFAD1-D2A3-65F7-610D-8CFA1F64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50255"/>
          </a:xfrm>
        </p:spPr>
        <p:txBody>
          <a:bodyPr>
            <a:normAutofit/>
          </a:bodyPr>
          <a:lstStyle/>
          <a:p>
            <a:r>
              <a:rPr lang="hu-HU" sz="3200" dirty="0" err="1"/>
              <a:t>Tudományos</a:t>
            </a:r>
            <a:r>
              <a:rPr lang="hu-HU" sz="3200" dirty="0"/>
              <a:t> </a:t>
            </a:r>
            <a:r>
              <a:rPr lang="hu-HU" sz="3200" dirty="0" err="1"/>
              <a:t>bizonyítékok</a:t>
            </a:r>
            <a:r>
              <a:rPr lang="hu-HU" sz="3200" dirty="0"/>
              <a:t> </a:t>
            </a:r>
            <a:r>
              <a:rPr lang="hu-HU" sz="3200" dirty="0" err="1"/>
              <a:t>hierarchiája</a:t>
            </a:r>
            <a:br>
              <a:rPr lang="hu-HU" sz="3200" dirty="0"/>
            </a:br>
            <a:r>
              <a:rPr lang="hu-HU" sz="3200" dirty="0"/>
              <a:t>a </a:t>
            </a:r>
            <a:r>
              <a:rPr lang="hu-HU" sz="3200" dirty="0" err="1"/>
              <a:t>bizonyítékok</a:t>
            </a:r>
            <a:r>
              <a:rPr lang="hu-HU" sz="3200" dirty="0"/>
              <a:t> </a:t>
            </a:r>
            <a:r>
              <a:rPr lang="hu-HU" sz="3200" dirty="0" err="1"/>
              <a:t>forrása</a:t>
            </a:r>
            <a:r>
              <a:rPr lang="hu-HU" sz="3200" dirty="0"/>
              <a:t> </a:t>
            </a:r>
            <a:r>
              <a:rPr lang="hu-HU" sz="3200" dirty="0" err="1"/>
              <a:t>alapján</a:t>
            </a:r>
            <a:r>
              <a:rPr lang="hu-HU" sz="3200" dirty="0"/>
              <a:t> 	</a:t>
            </a:r>
            <a:r>
              <a:rPr lang="hu-HU" sz="3200" dirty="0" err="1"/>
              <a:t>ESzCsM</a:t>
            </a:r>
            <a:r>
              <a:rPr lang="hu-HU" sz="3200" dirty="0"/>
              <a:t> 2004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28DE9A2-2BE1-4DD7-C433-6EFBB5A4F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CBE8AAC-FFBC-B6D1-CC14-78D416767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27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1802DB0-BFB1-407D-3974-FD561B7BC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8511"/>
            <a:ext cx="12606728" cy="5536683"/>
          </a:xfrm>
        </p:spPr>
        <p:txBody>
          <a:bodyPr>
            <a:normAutofit fontScale="70000" lnSpcReduction="20000"/>
          </a:bodyPr>
          <a:lstStyle/>
          <a:p>
            <a:pPr marL="582613" indent="-573088">
              <a:buNone/>
            </a:pPr>
            <a:r>
              <a:rPr lang="hu-HU" dirty="0"/>
              <a:t>1++ magas </a:t>
            </a:r>
            <a:r>
              <a:rPr lang="hu-HU" dirty="0" err="1"/>
              <a:t>minőségu</a:t>
            </a:r>
            <a:r>
              <a:rPr lang="hu-HU" dirty="0"/>
              <a:t>̋ </a:t>
            </a:r>
            <a:r>
              <a:rPr lang="hu-HU" dirty="0" err="1"/>
              <a:t>metaanalízis</a:t>
            </a:r>
            <a:r>
              <a:rPr lang="hu-HU" dirty="0"/>
              <a:t>, szisztematikus irodalmi </a:t>
            </a:r>
            <a:r>
              <a:rPr lang="hu-HU" dirty="0" err="1"/>
              <a:t>áttekintés</a:t>
            </a:r>
            <a:r>
              <a:rPr lang="hu-HU" dirty="0"/>
              <a:t>, vagy </a:t>
            </a:r>
            <a:r>
              <a:rPr lang="hu-HU" dirty="0" err="1"/>
              <a:t>több</a:t>
            </a:r>
            <a:r>
              <a:rPr lang="hu-HU" dirty="0"/>
              <a:t> </a:t>
            </a:r>
            <a:r>
              <a:rPr lang="hu-HU" dirty="0" err="1"/>
              <a:t>randomizált</a:t>
            </a:r>
            <a:r>
              <a:rPr lang="hu-HU" dirty="0"/>
              <a:t>, </a:t>
            </a:r>
            <a:r>
              <a:rPr lang="hu-HU" dirty="0" err="1"/>
              <a:t>kontrollált</a:t>
            </a:r>
            <a:r>
              <a:rPr lang="hu-HU" dirty="0"/>
              <a:t> </a:t>
            </a:r>
            <a:r>
              <a:rPr lang="hu-HU" dirty="0" err="1"/>
              <a:t>vizsgálat</a:t>
            </a:r>
            <a:r>
              <a:rPr lang="hu-HU" dirty="0"/>
              <a:t> (RCT), amelyekben nagyon alacsony a szisztematikus hiba </a:t>
            </a:r>
            <a:r>
              <a:rPr lang="hu-HU" dirty="0" err="1"/>
              <a:t>lehetősége</a:t>
            </a:r>
            <a:r>
              <a:rPr lang="hu-HU" dirty="0"/>
              <a:t> </a:t>
            </a:r>
          </a:p>
          <a:p>
            <a:pPr marL="582613" indent="-573088">
              <a:buNone/>
            </a:pPr>
            <a:r>
              <a:rPr lang="hu-HU" dirty="0"/>
              <a:t>1+	jól kivitelezett </a:t>
            </a:r>
            <a:r>
              <a:rPr lang="hu-HU" dirty="0" err="1"/>
              <a:t>metaanalízis</a:t>
            </a:r>
            <a:r>
              <a:rPr lang="hu-HU" dirty="0"/>
              <a:t>, szisztematikus irodalmi </a:t>
            </a:r>
            <a:r>
              <a:rPr lang="hu-HU" dirty="0" err="1"/>
              <a:t>áttekintés</a:t>
            </a:r>
            <a:r>
              <a:rPr lang="hu-HU" dirty="0"/>
              <a:t>, vagy </a:t>
            </a:r>
            <a:r>
              <a:rPr lang="hu-HU" dirty="0" err="1"/>
              <a:t>több</a:t>
            </a:r>
            <a:r>
              <a:rPr lang="hu-HU" dirty="0"/>
              <a:t> RCT, amelyekben alacsony a szisztematikus hiba </a:t>
            </a:r>
            <a:r>
              <a:rPr lang="hu-HU" dirty="0" err="1"/>
              <a:t>lehetősége</a:t>
            </a:r>
            <a:r>
              <a:rPr lang="hu-HU" dirty="0"/>
              <a:t> </a:t>
            </a:r>
          </a:p>
          <a:p>
            <a:pPr marL="582613" indent="-573088">
              <a:buNone/>
            </a:pPr>
            <a:r>
              <a:rPr lang="hu-HU" dirty="0"/>
              <a:t>1-	</a:t>
            </a:r>
            <a:r>
              <a:rPr lang="hu-HU" dirty="0" err="1"/>
              <a:t>metaanalízis</a:t>
            </a:r>
            <a:r>
              <a:rPr lang="hu-HU" dirty="0"/>
              <a:t>, szisztematikus irodalmi </a:t>
            </a:r>
            <a:r>
              <a:rPr lang="hu-HU" dirty="0" err="1"/>
              <a:t>áttekintés</a:t>
            </a:r>
            <a:r>
              <a:rPr lang="hu-HU" dirty="0"/>
              <a:t>, vagy </a:t>
            </a:r>
            <a:r>
              <a:rPr lang="hu-HU" dirty="0" err="1"/>
              <a:t>több</a:t>
            </a:r>
            <a:r>
              <a:rPr lang="hu-HU" dirty="0"/>
              <a:t> RCT, amelyekben nagy a szisztematikus hiba </a:t>
            </a:r>
            <a:r>
              <a:rPr lang="hu-HU" dirty="0" err="1"/>
              <a:t>lehetősége</a:t>
            </a:r>
            <a:r>
              <a:rPr lang="hu-HU" dirty="0"/>
              <a:t> </a:t>
            </a:r>
          </a:p>
          <a:p>
            <a:pPr marL="582613" indent="-573088">
              <a:buNone/>
            </a:pPr>
            <a:r>
              <a:rPr lang="hu-HU" dirty="0"/>
              <a:t>2++	jó </a:t>
            </a:r>
            <a:r>
              <a:rPr lang="hu-HU" dirty="0" err="1"/>
              <a:t>minőségu</a:t>
            </a:r>
            <a:r>
              <a:rPr lang="hu-HU" dirty="0"/>
              <a:t>̋ </a:t>
            </a:r>
            <a:r>
              <a:rPr lang="hu-HU" dirty="0" err="1"/>
              <a:t>kohorsz</a:t>
            </a:r>
            <a:r>
              <a:rPr lang="hu-HU" dirty="0"/>
              <a:t>- vagy </a:t>
            </a:r>
            <a:r>
              <a:rPr lang="hu-HU" dirty="0" err="1"/>
              <a:t>esetkontroll-vizsgálatok</a:t>
            </a:r>
            <a:r>
              <a:rPr lang="hu-HU" dirty="0"/>
              <a:t>, vagy azok szisztematikus </a:t>
            </a:r>
            <a:r>
              <a:rPr lang="hu-HU" dirty="0" err="1"/>
              <a:t>áttekintése</a:t>
            </a:r>
            <a:r>
              <a:rPr lang="hu-HU" dirty="0"/>
              <a:t>, ahol a szisztematikus hiba </a:t>
            </a:r>
            <a:r>
              <a:rPr lang="hu-HU" dirty="0" err="1"/>
              <a:t>lehetősége</a:t>
            </a:r>
            <a:r>
              <a:rPr lang="hu-HU" dirty="0"/>
              <a:t> igen alacsony, illetve nagy a </a:t>
            </a:r>
            <a:r>
              <a:rPr lang="hu-HU" dirty="0" err="1"/>
              <a:t>bizonyítékok</a:t>
            </a:r>
            <a:r>
              <a:rPr lang="hu-HU" dirty="0"/>
              <a:t> </a:t>
            </a:r>
            <a:r>
              <a:rPr lang="hu-HU" dirty="0" err="1"/>
              <a:t>és</a:t>
            </a:r>
            <a:r>
              <a:rPr lang="hu-HU" dirty="0"/>
              <a:t> </a:t>
            </a:r>
            <a:r>
              <a:rPr lang="hu-HU" dirty="0" err="1"/>
              <a:t>következtetések</a:t>
            </a:r>
            <a:r>
              <a:rPr lang="hu-HU" dirty="0"/>
              <a:t> </a:t>
            </a:r>
            <a:r>
              <a:rPr lang="hu-HU" dirty="0" err="1"/>
              <a:t>között</a:t>
            </a:r>
            <a:r>
              <a:rPr lang="hu-HU" dirty="0"/>
              <a:t> ok-okozatikapcsolat </a:t>
            </a:r>
            <a:r>
              <a:rPr lang="hu-HU" dirty="0" err="1"/>
              <a:t>valószínűsége</a:t>
            </a:r>
            <a:r>
              <a:rPr lang="hu-HU" dirty="0"/>
              <a:t> </a:t>
            </a:r>
          </a:p>
          <a:p>
            <a:pPr marL="582613" indent="-573088">
              <a:buNone/>
              <a:tabLst>
                <a:tab pos="573088" algn="l"/>
              </a:tabLst>
            </a:pPr>
            <a:r>
              <a:rPr lang="hu-HU" dirty="0"/>
              <a:t>2+	jól kivitelezett </a:t>
            </a:r>
            <a:r>
              <a:rPr lang="hu-HU" dirty="0" err="1"/>
              <a:t>kohorsz</a:t>
            </a:r>
            <a:r>
              <a:rPr lang="hu-HU" dirty="0"/>
              <a:t>- vagy </a:t>
            </a:r>
            <a:r>
              <a:rPr lang="hu-HU" dirty="0" err="1"/>
              <a:t>esetkontroll-vizsgálatok</a:t>
            </a:r>
            <a:r>
              <a:rPr lang="hu-HU" dirty="0"/>
              <a:t>, ahol alacsony a szisztematikus hiba </a:t>
            </a:r>
            <a:r>
              <a:rPr lang="hu-HU" dirty="0" err="1"/>
              <a:t>lehetősége</a:t>
            </a:r>
            <a:r>
              <a:rPr lang="hu-HU" dirty="0"/>
              <a:t>, illetve a </a:t>
            </a:r>
            <a:r>
              <a:rPr lang="hu-HU" dirty="0" err="1"/>
              <a:t>bizonyítékok</a:t>
            </a:r>
            <a:r>
              <a:rPr lang="hu-HU" dirty="0"/>
              <a:t> </a:t>
            </a:r>
            <a:r>
              <a:rPr lang="hu-HU" dirty="0" err="1"/>
              <a:t>és</a:t>
            </a:r>
            <a:r>
              <a:rPr lang="hu-HU" dirty="0"/>
              <a:t> </a:t>
            </a:r>
            <a:r>
              <a:rPr lang="hu-HU" dirty="0" err="1"/>
              <a:t>következtetések</a:t>
            </a:r>
            <a:r>
              <a:rPr lang="hu-HU" dirty="0"/>
              <a:t> </a:t>
            </a:r>
            <a:r>
              <a:rPr lang="hu-HU" dirty="0" err="1"/>
              <a:t>között</a:t>
            </a:r>
            <a:r>
              <a:rPr lang="hu-HU" dirty="0"/>
              <a:t> ok-okozati kapcsolat </a:t>
            </a:r>
            <a:r>
              <a:rPr lang="hu-HU" dirty="0" err="1"/>
              <a:t>valószínűsége</a:t>
            </a:r>
            <a:r>
              <a:rPr lang="hu-HU" dirty="0"/>
              <a:t> </a:t>
            </a:r>
            <a:r>
              <a:rPr lang="hu-HU" dirty="0" err="1"/>
              <a:t>közepes</a:t>
            </a:r>
            <a:r>
              <a:rPr lang="hu-HU" dirty="0"/>
              <a:t> </a:t>
            </a:r>
          </a:p>
          <a:p>
            <a:pPr marL="582613" indent="-573088">
              <a:buNone/>
            </a:pPr>
            <a:r>
              <a:rPr lang="hu-HU" dirty="0"/>
              <a:t>2-	</a:t>
            </a:r>
            <a:r>
              <a:rPr lang="hu-HU" dirty="0" err="1"/>
              <a:t>kohorsz</a:t>
            </a:r>
            <a:r>
              <a:rPr lang="hu-HU" dirty="0"/>
              <a:t>- vagy </a:t>
            </a:r>
            <a:r>
              <a:rPr lang="hu-HU" dirty="0" err="1"/>
              <a:t>esetkontroll-vizsgálatok</a:t>
            </a:r>
            <a:r>
              <a:rPr lang="hu-HU" dirty="0"/>
              <a:t>, ahol nagy a szisztematikus hiba </a:t>
            </a:r>
            <a:r>
              <a:rPr lang="hu-HU" dirty="0" err="1"/>
              <a:t>lehetősége</a:t>
            </a:r>
            <a:r>
              <a:rPr lang="hu-HU" dirty="0"/>
              <a:t>, illetve nagy a </a:t>
            </a:r>
            <a:r>
              <a:rPr lang="hu-HU" dirty="0" err="1"/>
              <a:t>bizonyítékok</a:t>
            </a:r>
            <a:r>
              <a:rPr lang="hu-HU" dirty="0"/>
              <a:t> </a:t>
            </a:r>
            <a:r>
              <a:rPr lang="hu-HU" dirty="0" err="1"/>
              <a:t>és</a:t>
            </a:r>
            <a:r>
              <a:rPr lang="hu-HU" dirty="0"/>
              <a:t> </a:t>
            </a:r>
            <a:r>
              <a:rPr lang="hu-HU" dirty="0" err="1"/>
              <a:t>következtetések</a:t>
            </a:r>
            <a:r>
              <a:rPr lang="hu-HU" dirty="0"/>
              <a:t> </a:t>
            </a:r>
            <a:r>
              <a:rPr lang="hu-HU" dirty="0" err="1"/>
              <a:t>között</a:t>
            </a:r>
            <a:r>
              <a:rPr lang="hu-HU" dirty="0"/>
              <a:t> nagy </a:t>
            </a:r>
            <a:r>
              <a:rPr lang="hu-HU" dirty="0" err="1"/>
              <a:t>valószínűséggel</a:t>
            </a:r>
            <a:r>
              <a:rPr lang="hu-HU" dirty="0"/>
              <a:t> nem ok-okozati a kapcsolat </a:t>
            </a:r>
          </a:p>
          <a:p>
            <a:pPr marL="582613" indent="-573088">
              <a:buNone/>
            </a:pPr>
            <a:r>
              <a:rPr lang="hu-HU" dirty="0"/>
              <a:t>3	nem </a:t>
            </a:r>
            <a:r>
              <a:rPr lang="hu-HU" dirty="0" err="1"/>
              <a:t>kísérleti</a:t>
            </a:r>
            <a:r>
              <a:rPr lang="hu-HU" dirty="0"/>
              <a:t> </a:t>
            </a:r>
            <a:r>
              <a:rPr lang="hu-HU" dirty="0" err="1"/>
              <a:t>tanulmányból</a:t>
            </a:r>
            <a:r>
              <a:rPr lang="hu-HU" dirty="0"/>
              <a:t> </a:t>
            </a:r>
            <a:r>
              <a:rPr lang="hu-HU" dirty="0" err="1"/>
              <a:t>származnak</a:t>
            </a:r>
            <a:r>
              <a:rPr lang="hu-HU" dirty="0"/>
              <a:t> (</a:t>
            </a:r>
            <a:r>
              <a:rPr lang="hu-HU" dirty="0" err="1"/>
              <a:t>például</a:t>
            </a:r>
            <a:r>
              <a:rPr lang="hu-HU" dirty="0"/>
              <a:t> </a:t>
            </a:r>
            <a:r>
              <a:rPr lang="hu-HU" dirty="0" err="1"/>
              <a:t>esettanulmányok</a:t>
            </a:r>
            <a:r>
              <a:rPr lang="hu-HU" dirty="0"/>
              <a:t>, esetsorozatok) </a:t>
            </a:r>
          </a:p>
          <a:p>
            <a:pPr marL="582613" indent="-573088">
              <a:buNone/>
            </a:pPr>
            <a:r>
              <a:rPr lang="hu-HU" dirty="0"/>
              <a:t>4	</a:t>
            </a:r>
            <a:r>
              <a:rPr lang="hu-HU" dirty="0" err="1"/>
              <a:t>szakértői</a:t>
            </a:r>
            <a:r>
              <a:rPr lang="hu-HU" dirty="0"/>
              <a:t> </a:t>
            </a:r>
            <a:r>
              <a:rPr lang="hu-HU" dirty="0" err="1"/>
              <a:t>vélemény</a:t>
            </a:r>
            <a:r>
              <a:rPr lang="hu-HU" dirty="0"/>
              <a:t> </a:t>
            </a: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52920832-A205-A081-C184-8FE63268F027}"/>
              </a:ext>
            </a:extLst>
          </p:cNvPr>
          <p:cNvGrpSpPr/>
          <p:nvPr/>
        </p:nvGrpSpPr>
        <p:grpSpPr>
          <a:xfrm>
            <a:off x="24564" y="1068511"/>
            <a:ext cx="12387292" cy="5536682"/>
            <a:chOff x="-100752" y="925120"/>
            <a:chExt cx="7296895" cy="24640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72EB0A29-0953-047C-619E-734FCEAD35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925120"/>
              <a:ext cx="7147016" cy="2418651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620ACFF7-C6FB-6722-C9D4-CD57E198994D}"/>
                </a:ext>
              </a:extLst>
            </p:cNvPr>
            <p:cNvCxnSpPr>
              <a:cxnSpLocks/>
            </p:cNvCxnSpPr>
            <p:nvPr/>
          </p:nvCxnSpPr>
          <p:spPr>
            <a:xfrm>
              <a:off x="-100752" y="1001320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6454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BB2558-F3C8-91CD-ACB3-3F030F37C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bizonyítékok erőssége 4 – 8 szintű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276439A-FCDB-7F62-FEA0-34E2E947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F60AAC8-AE4B-CFB6-3DB1-D93C755A1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28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81F000D-5585-9E63-73F8-FB0C0F46A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33400" indent="-476250">
              <a:lnSpc>
                <a:spcPct val="150000"/>
              </a:lnSpc>
              <a:buNone/>
            </a:pPr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hu-HU" b="1" dirty="0">
                <a:solidFill>
                  <a:schemeClr val="accent6">
                    <a:lumMod val="75000"/>
                  </a:schemeClr>
                </a:solidFill>
              </a:rPr>
              <a:t>: több </a:t>
            </a:r>
            <a:r>
              <a:rPr lang="hu-HU" b="1" dirty="0" err="1">
                <a:solidFill>
                  <a:schemeClr val="accent6">
                    <a:lumMod val="75000"/>
                  </a:schemeClr>
                </a:solidFill>
              </a:rPr>
              <a:t>randomizált</a:t>
            </a:r>
            <a:r>
              <a:rPr lang="hu-HU" b="1" dirty="0">
                <a:solidFill>
                  <a:schemeClr val="accent6">
                    <a:lumMod val="75000"/>
                  </a:schemeClr>
                </a:solidFill>
              </a:rPr>
              <a:t>, kontrollált vizsgálaton vagy tanulmányok </a:t>
            </a:r>
            <a:r>
              <a:rPr lang="hu-HU" b="1" dirty="0" err="1">
                <a:solidFill>
                  <a:schemeClr val="accent6">
                    <a:lumMod val="75000"/>
                  </a:schemeClr>
                </a:solidFill>
              </a:rPr>
              <a:t>metaanalízisén</a:t>
            </a:r>
            <a:r>
              <a:rPr lang="hu-HU" b="1" dirty="0">
                <a:solidFill>
                  <a:schemeClr val="accent6">
                    <a:lumMod val="75000"/>
                  </a:schemeClr>
                </a:solidFill>
              </a:rPr>
              <a:t> alapul</a:t>
            </a:r>
          </a:p>
          <a:p>
            <a:pPr marL="533400" indent="-476250">
              <a:lnSpc>
                <a:spcPct val="150000"/>
              </a:lnSpc>
              <a:buNone/>
            </a:pPr>
            <a:r>
              <a:rPr lang="hu-HU" dirty="0" err="1"/>
              <a:t>B</a:t>
            </a:r>
            <a:r>
              <a:rPr lang="hu-HU" dirty="0"/>
              <a:t>: egy </a:t>
            </a:r>
            <a:r>
              <a:rPr lang="hu-HU" dirty="0" err="1"/>
              <a:t>randomizált</a:t>
            </a:r>
            <a:r>
              <a:rPr lang="hu-HU" dirty="0"/>
              <a:t>, kontrollált vizsgálaton, vagy több nem </a:t>
            </a:r>
            <a:r>
              <a:rPr lang="hu-HU" dirty="0" err="1"/>
              <a:t>randomizált</a:t>
            </a:r>
            <a:r>
              <a:rPr lang="hu-HU" dirty="0"/>
              <a:t> egybeeső konklúziójú tanulmányon alapul</a:t>
            </a:r>
          </a:p>
          <a:p>
            <a:pPr marL="490538" indent="-433388">
              <a:lnSpc>
                <a:spcPct val="150000"/>
              </a:lnSpc>
              <a:buNone/>
            </a:pPr>
            <a:r>
              <a:rPr lang="hu-HU" dirty="0"/>
              <a:t>C: </a:t>
            </a:r>
            <a:r>
              <a:rPr lang="hu-HU" b="1" dirty="0">
                <a:solidFill>
                  <a:schemeClr val="accent2">
                    <a:lumMod val="75000"/>
                  </a:schemeClr>
                </a:solidFill>
              </a:rPr>
              <a:t>csak olyan szakmai konszenzus támasztja alá, amely szakértők egybehangzó véleményén, esetbemutatásokon vagy kisebb vizsgálatok eredményein alapul</a:t>
            </a:r>
          </a:p>
          <a:p>
            <a:pPr marL="533400" indent="-476250">
              <a:lnSpc>
                <a:spcPct val="150000"/>
              </a:lnSpc>
              <a:buNone/>
            </a:pPr>
            <a:r>
              <a:rPr lang="hu-HU" dirty="0"/>
              <a:t>D: </a:t>
            </a:r>
            <a:r>
              <a:rPr lang="hu-HU" b="1" dirty="0">
                <a:solidFill>
                  <a:srgbClr val="FF0000"/>
                </a:solidFill>
              </a:rPr>
              <a:t>elégtelen bizonyítékon alapuló megfigyelés, állítás</a:t>
            </a:r>
            <a:endParaRPr lang="hu-HU" dirty="0"/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FD2C8561-FDC1-2DE8-6DB0-D39239BD0AD2}"/>
              </a:ext>
            </a:extLst>
          </p:cNvPr>
          <p:cNvGrpSpPr/>
          <p:nvPr/>
        </p:nvGrpSpPr>
        <p:grpSpPr>
          <a:xfrm>
            <a:off x="49127" y="803563"/>
            <a:ext cx="12142873" cy="5801631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775958E4-3CA2-706D-A510-A2F5FC80C4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615E2159-93D0-65AD-0D87-C285EAA0419E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7743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8F0F8B19-AAD9-C03F-35BA-F79C64898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8669985-B6B7-8C3A-E38B-2447E5557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29</a:t>
            </a:fld>
            <a:endParaRPr lang="hu-HU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31BEB01-84E3-9D34-CF56-6A802D3B5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55" y="490214"/>
            <a:ext cx="10762445" cy="641885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42CE2E49-F800-6562-A458-A68C93E85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7044"/>
            <a:ext cx="12192000" cy="2032643"/>
          </a:xfrm>
        </p:spPr>
        <p:txBody>
          <a:bodyPr>
            <a:no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Cochrane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Együttműködés szerepe a bizonyítékokon alapuló gyógyításban: - evidencián alapuló orvoslás. 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szerző engedélyével.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Lohner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Szimonetta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Decsi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Tamás dr. 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Gyermekgyógyászat</a:t>
            </a:r>
            <a:b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2015; 66. </a:t>
            </a: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6B5D4029-EFF1-EA23-4FA1-AA3A261D691F}"/>
              </a:ext>
            </a:extLst>
          </p:cNvPr>
          <p:cNvGrpSpPr/>
          <p:nvPr/>
        </p:nvGrpSpPr>
        <p:grpSpPr>
          <a:xfrm>
            <a:off x="49127" y="803563"/>
            <a:ext cx="12142873" cy="5917912"/>
            <a:chOff x="49127" y="803563"/>
            <a:chExt cx="7296895" cy="2540208"/>
          </a:xfrm>
        </p:grpSpPr>
        <p:cxnSp>
          <p:nvCxnSpPr>
            <p:cNvPr id="8" name="Egyenes összekötő 7">
              <a:extLst>
                <a:ext uri="{FF2B5EF4-FFF2-40B4-BE49-F238E27FC236}">
                  <a16:creationId xmlns:a16="http://schemas.microsoft.com/office/drawing/2014/main" id="{C2AEDF9D-F085-E0A6-DE53-3FE989539C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27" y="803563"/>
              <a:ext cx="7296895" cy="25402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195B6B1F-5527-37E4-ABA0-85DFFAF56AF3}"/>
                </a:ext>
              </a:extLst>
            </p:cNvPr>
            <p:cNvCxnSpPr>
              <a:cxnSpLocks/>
            </p:cNvCxnSpPr>
            <p:nvPr/>
          </p:nvCxnSpPr>
          <p:spPr>
            <a:xfrm>
              <a:off x="49127" y="955963"/>
              <a:ext cx="7296895" cy="2387808"/>
            </a:xfrm>
            <a:prstGeom prst="line">
              <a:avLst/>
            </a:prstGeom>
            <a:ln w="133350" cmpd="tri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1453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4A0419-B467-5B88-FAB3-455A5D9E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dirty="0"/>
              <a:t>3. § (1) Az egészségügyi szakmai irányelv</a:t>
            </a:r>
            <a:br>
              <a:rPr lang="hu-HU" sz="3600" dirty="0"/>
            </a:br>
            <a:r>
              <a:rPr lang="hu-HU" sz="3600" dirty="0">
                <a:solidFill>
                  <a:srgbClr val="FF0000"/>
                </a:solidFill>
              </a:rPr>
              <a:t>adaptáció vagy saját fejlesztés</a:t>
            </a:r>
            <a:r>
              <a:rPr lang="hu-HU" sz="3600" dirty="0"/>
              <a:t> során készülhet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7D0538F-D25A-4A41-C6CC-FB6ADEC5B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28676"/>
            <a:ext cx="6019800" cy="6011068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hu-HU" sz="2600" dirty="0">
                <a:solidFill>
                  <a:schemeClr val="accent6">
                    <a:lumMod val="75000"/>
                  </a:schemeClr>
                </a:solidFill>
              </a:rPr>
              <a:t>Az </a:t>
            </a:r>
            <a:r>
              <a:rPr lang="hu-HU" sz="2600" b="1" i="1" dirty="0">
                <a:solidFill>
                  <a:schemeClr val="accent6">
                    <a:lumMod val="75000"/>
                  </a:schemeClr>
                </a:solidFill>
              </a:rPr>
              <a:t>adaptációt</a:t>
            </a:r>
            <a:r>
              <a:rPr lang="hu-HU" sz="2600" dirty="0">
                <a:solidFill>
                  <a:schemeClr val="accent6">
                    <a:lumMod val="75000"/>
                  </a:schemeClr>
                </a:solidFill>
              </a:rPr>
              <a:t> multidiszciplináris csoport végzi. Lépései:</a:t>
            </a: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r>
              <a:rPr lang="hu-HU" b="1" dirty="0">
                <a:solidFill>
                  <a:srgbClr val="FF0000"/>
                </a:solidFill>
              </a:rPr>
              <a:t>a) egészségügyi kérdések feltevése,</a:t>
            </a: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r>
              <a:rPr lang="hu-HU" sz="2400" b="1" dirty="0" err="1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hu-HU" sz="2400" b="1" dirty="0">
                <a:solidFill>
                  <a:schemeClr val="accent6">
                    <a:lumMod val="75000"/>
                  </a:schemeClr>
                </a:solidFill>
              </a:rPr>
              <a:t>) egészségügyi szakmai irányelv keresése és kiválasztása,</a:t>
            </a: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r>
              <a:rPr lang="hu-HU" sz="2400" b="1" dirty="0">
                <a:solidFill>
                  <a:schemeClr val="accent6">
                    <a:lumMod val="75000"/>
                  </a:schemeClr>
                </a:solidFill>
              </a:rPr>
              <a:t>c) az egészségügyi irányelvek értékelése</a:t>
            </a: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r>
              <a:rPr lang="hu-HU" sz="2000" b="1" dirty="0">
                <a:solidFill>
                  <a:schemeClr val="accent6">
                    <a:lumMod val="75000"/>
                  </a:schemeClr>
                </a:solidFill>
              </a:rPr>
              <a:t>d)</a:t>
            </a: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endParaRPr lang="hu-HU" sz="100" dirty="0">
              <a:solidFill>
                <a:schemeClr val="accent6">
                  <a:lumMod val="75000"/>
                </a:schemeClr>
              </a:solidFill>
            </a:endParaRP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r>
              <a:rPr lang="hu-HU" sz="2400" dirty="0">
                <a:solidFill>
                  <a:srgbClr val="FF0000"/>
                </a:solidFill>
              </a:rPr>
              <a:t>e) az ajánlások hazai egészségügyi ellátásba illesztése, besorolása</a:t>
            </a: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r>
              <a:rPr lang="hu-HU" sz="2400" dirty="0">
                <a:solidFill>
                  <a:srgbClr val="FF0000"/>
                </a:solidFill>
              </a:rPr>
              <a:t>f) az egészségügyi szakmai irányelvek független szakértői véleményezése,</a:t>
            </a:r>
          </a:p>
          <a:p>
            <a:pPr marL="412750" lvl="1" indent="-400050">
              <a:lnSpc>
                <a:spcPct val="110000"/>
              </a:lnSpc>
              <a:spcBef>
                <a:spcPts val="1000"/>
              </a:spcBef>
              <a:buNone/>
            </a:pPr>
            <a:r>
              <a:rPr lang="hu-HU" sz="2400" dirty="0" err="1">
                <a:solidFill>
                  <a:srgbClr val="FF0000"/>
                </a:solidFill>
              </a:rPr>
              <a:t>g</a:t>
            </a:r>
            <a:r>
              <a:rPr lang="hu-HU" sz="2400" dirty="0">
                <a:solidFill>
                  <a:srgbClr val="FF0000"/>
                </a:solidFill>
              </a:rPr>
              <a:t>) a gyakorlati alkalmazás ellenőrzése és az ajánlások rendszeres felülvizsgálata.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9062B36-CA6D-6856-9486-80A7916A7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845344"/>
            <a:ext cx="6019799" cy="5994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u-HU" sz="2600" dirty="0"/>
              <a:t>A saját fejlesztést multidiszciplináris munkacsoport végzi. Lépései:</a:t>
            </a:r>
          </a:p>
          <a:p>
            <a:pPr marL="412750" indent="-40005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hu-HU" sz="2600" dirty="0">
                <a:solidFill>
                  <a:srgbClr val="FF0000"/>
                </a:solidFill>
              </a:rPr>
              <a:t>a) egészségügyi kérdések feltevése</a:t>
            </a:r>
            <a:r>
              <a:rPr lang="hu-HU" sz="2600" dirty="0"/>
              <a:t>,</a:t>
            </a:r>
          </a:p>
          <a:p>
            <a:pPr marL="412750" indent="-40005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hu-HU" sz="2400" dirty="0" err="1"/>
              <a:t>b</a:t>
            </a:r>
            <a:r>
              <a:rPr lang="hu-HU" sz="2400" dirty="0"/>
              <a:t>) szakirodalom keresése, 		kiválasztása,</a:t>
            </a:r>
          </a:p>
          <a:p>
            <a:pPr marL="412750" indent="-40005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hu-HU" sz="2400" dirty="0"/>
              <a:t>c) bizonyítékok </a:t>
            </a:r>
            <a:r>
              <a:rPr lang="hu-HU" sz="2600" dirty="0"/>
              <a:t>értékelése és rangsorolása,</a:t>
            </a:r>
          </a:p>
          <a:p>
            <a:pPr marL="412750" indent="-40005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hu-HU" sz="2600" dirty="0"/>
              <a:t>d) ajánlások kialakítása és rangsorolása</a:t>
            </a:r>
          </a:p>
          <a:p>
            <a:pPr marL="412750" lvl="1" indent="-400050">
              <a:lnSpc>
                <a:spcPct val="100000"/>
              </a:lnSpc>
              <a:spcBef>
                <a:spcPts val="1000"/>
              </a:spcBef>
              <a:buNone/>
            </a:pPr>
            <a:r>
              <a:rPr lang="hu-HU" sz="2400" dirty="0"/>
              <a:t>e) az ajánlások hazai egészségügyi ellátásba illesztése</a:t>
            </a:r>
          </a:p>
          <a:p>
            <a:pPr marL="412750" lvl="1" indent="-400050">
              <a:lnSpc>
                <a:spcPct val="100000"/>
              </a:lnSpc>
              <a:spcBef>
                <a:spcPts val="1000"/>
              </a:spcBef>
              <a:buNone/>
            </a:pPr>
            <a:r>
              <a:rPr lang="hu-HU" sz="2400" dirty="0"/>
              <a:t>f) az egészségügyi szakmai irányelvek független szakértői véleményezése,</a:t>
            </a:r>
          </a:p>
          <a:p>
            <a:pPr marL="412750" lvl="1" indent="-400050">
              <a:lnSpc>
                <a:spcPct val="100000"/>
              </a:lnSpc>
              <a:spcBef>
                <a:spcPts val="1000"/>
              </a:spcBef>
              <a:buNone/>
            </a:pPr>
            <a:r>
              <a:rPr lang="hu-HU" sz="2400" dirty="0" err="1"/>
              <a:t>g</a:t>
            </a:r>
            <a:r>
              <a:rPr lang="hu-HU" sz="2400" dirty="0"/>
              <a:t>) a gyakorlati alkalmazás ellenőrzése és az ajánlások rendszeres felülvizsgálata.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057C447-6C85-588A-2F5F-18CC0A396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2C29FB2-6AC3-D8D7-BE22-454835C5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00350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4B461D-2017-094E-86FE-15ACECA45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6. § </a:t>
            </a: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Mitől lesznek irányelvek ma?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3F36DB-AD09-60F4-0D46-3E0F9BD87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828676"/>
            <a:ext cx="6363730" cy="5640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800" dirty="0"/>
              <a:t>(1) ... kezdeményezésére jogosult</a:t>
            </a:r>
          </a:p>
          <a:p>
            <a:pPr marL="355600" indent="-342900">
              <a:buNone/>
              <a:tabLst>
                <a:tab pos="7461250" algn="l"/>
              </a:tabLst>
            </a:pPr>
            <a:r>
              <a:rPr lang="hu-HU" sz="2800" dirty="0"/>
              <a:t>a) az egészségügyért felelős miniszter</a:t>
            </a:r>
          </a:p>
          <a:p>
            <a:pPr marL="355600" indent="-342900">
              <a:buNone/>
              <a:tabLst>
                <a:tab pos="7461250" algn="l"/>
              </a:tabLst>
            </a:pPr>
            <a:r>
              <a:rPr lang="hu-HU" sz="2800" b="1" dirty="0" err="1">
                <a:solidFill>
                  <a:srgbClr val="C00000"/>
                </a:solidFill>
              </a:rPr>
              <a:t>b</a:t>
            </a:r>
            <a:r>
              <a:rPr lang="hu-HU" sz="2800" b="1" dirty="0">
                <a:solidFill>
                  <a:srgbClr val="C00000"/>
                </a:solidFill>
              </a:rPr>
              <a:t>) </a:t>
            </a:r>
            <a:r>
              <a:rPr lang="hu-HU" sz="2800" dirty="0"/>
              <a:t>az adott szakma képviseletében az egészségügyi </a:t>
            </a:r>
            <a:r>
              <a:rPr lang="hu-HU" b="1" dirty="0">
                <a:solidFill>
                  <a:srgbClr val="C00000"/>
                </a:solidFill>
              </a:rPr>
              <a:t>szakmai kollégium </a:t>
            </a:r>
            <a:r>
              <a:rPr lang="hu-HU" sz="2800" dirty="0"/>
              <a:t>tagozata és tanácsa</a:t>
            </a:r>
          </a:p>
          <a:p>
            <a:pPr marL="355600" indent="-342900">
              <a:buNone/>
              <a:tabLst>
                <a:tab pos="7461250" algn="l"/>
              </a:tabLst>
            </a:pPr>
            <a:r>
              <a:rPr lang="hu-HU" sz="2800" dirty="0"/>
              <a:t>c) </a:t>
            </a:r>
            <a:r>
              <a:rPr lang="hu-HU" b="1" dirty="0"/>
              <a:t>Á</a:t>
            </a:r>
            <a:r>
              <a:rPr lang="hu-HU" sz="2800" dirty="0"/>
              <a:t>llami </a:t>
            </a:r>
            <a:r>
              <a:rPr lang="hu-HU" b="1" dirty="0"/>
              <a:t>E</a:t>
            </a:r>
            <a:r>
              <a:rPr lang="hu-HU" sz="2800" dirty="0"/>
              <a:t>gészségügyi </a:t>
            </a:r>
            <a:r>
              <a:rPr lang="hu-HU" b="1" dirty="0"/>
              <a:t>E</a:t>
            </a:r>
            <a:r>
              <a:rPr lang="hu-HU" sz="2800" dirty="0"/>
              <a:t>llátási </a:t>
            </a:r>
            <a:r>
              <a:rPr lang="hu-HU" b="1" dirty="0"/>
              <a:t>K</a:t>
            </a:r>
            <a:r>
              <a:rPr lang="hu-HU" sz="2800" dirty="0"/>
              <a:t>özpont</a:t>
            </a:r>
          </a:p>
          <a:p>
            <a:pPr marL="355600" indent="-342900">
              <a:buNone/>
              <a:tabLst>
                <a:tab pos="7461250" algn="l"/>
              </a:tabLst>
            </a:pPr>
            <a:r>
              <a:rPr lang="hu-HU" sz="2800" dirty="0"/>
              <a:t>d) </a:t>
            </a:r>
            <a:r>
              <a:rPr lang="hu-HU" b="1" dirty="0"/>
              <a:t>O</a:t>
            </a:r>
            <a:r>
              <a:rPr lang="hu-HU" sz="2800" dirty="0"/>
              <a:t>rszágos </a:t>
            </a:r>
            <a:r>
              <a:rPr lang="hu-HU" b="1" dirty="0" err="1"/>
              <a:t>T</a:t>
            </a:r>
            <a:r>
              <a:rPr lang="hu-HU" sz="2800" dirty="0" err="1"/>
              <a:t>iszti</a:t>
            </a:r>
            <a:r>
              <a:rPr lang="hu-HU" b="1" dirty="0" err="1"/>
              <a:t>F</a:t>
            </a:r>
            <a:r>
              <a:rPr lang="hu-HU" sz="2800" dirty="0" err="1"/>
              <a:t>őorvos</a:t>
            </a:r>
            <a:endParaRPr lang="hu-HU" sz="2800" dirty="0"/>
          </a:p>
          <a:p>
            <a:pPr marL="355600" indent="-342900">
              <a:buNone/>
              <a:tabLst>
                <a:tab pos="7461250" algn="l"/>
              </a:tabLst>
            </a:pPr>
            <a:r>
              <a:rPr lang="hu-HU" sz="2800" dirty="0"/>
              <a:t>e) </a:t>
            </a:r>
            <a:r>
              <a:rPr lang="hu-HU" b="1" dirty="0"/>
              <a:t>N</a:t>
            </a:r>
            <a:r>
              <a:rPr lang="hu-HU" sz="2800" dirty="0"/>
              <a:t>emzeti </a:t>
            </a:r>
            <a:r>
              <a:rPr lang="hu-HU" b="1" dirty="0"/>
              <a:t>E</a:t>
            </a:r>
            <a:r>
              <a:rPr lang="hu-HU" sz="2800" dirty="0"/>
              <a:t>gészségbiztosítási </a:t>
            </a:r>
            <a:r>
              <a:rPr lang="hu-HU" b="1" dirty="0" err="1"/>
              <a:t>A</a:t>
            </a:r>
            <a:r>
              <a:rPr lang="hu-HU" sz="2800" dirty="0" err="1"/>
              <a:t>lap</a:t>
            </a:r>
            <a:r>
              <a:rPr lang="hu-HU" b="1" dirty="0" err="1"/>
              <a:t>K</a:t>
            </a:r>
            <a:r>
              <a:rPr lang="hu-HU" sz="2800" dirty="0" err="1"/>
              <a:t>ezelő</a:t>
            </a:r>
            <a:endParaRPr lang="hu-HU" sz="2800" dirty="0"/>
          </a:p>
          <a:p>
            <a:pPr marL="355600" indent="-342900">
              <a:buNone/>
              <a:tabLst>
                <a:tab pos="7461250" algn="l"/>
              </a:tabLst>
            </a:pPr>
            <a:r>
              <a:rPr lang="hu-HU" sz="2800" dirty="0" err="1"/>
              <a:t>g</a:t>
            </a:r>
            <a:r>
              <a:rPr lang="hu-HU" sz="2800" dirty="0"/>
              <a:t>) Nemzeti Betegfórum,</a:t>
            </a:r>
          </a:p>
          <a:p>
            <a:pPr marL="355600" indent="-342900">
              <a:buNone/>
              <a:tabLst>
                <a:tab pos="7461250" algn="l"/>
              </a:tabLst>
            </a:pPr>
            <a:r>
              <a:rPr lang="hu-HU" sz="2800" dirty="0" err="1"/>
              <a:t>h</a:t>
            </a:r>
            <a:r>
              <a:rPr lang="hu-HU" sz="2800" dirty="0"/>
              <a:t>) </a:t>
            </a:r>
            <a:r>
              <a:rPr lang="hu-HU" sz="2800" strike="sngStrike" dirty="0"/>
              <a:t>más, az egészségügyi ágazatban működő,</a:t>
            </a:r>
            <a:r>
              <a:rPr lang="hu-HU" sz="2800" dirty="0"/>
              <a:t> a témakör szerint érintett szervezet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D866748-1E02-94AD-A4BC-30C20FCA915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hu-HU" sz="2400" b="0" dirty="0"/>
              <a:t>(2) A kezdeményező </a:t>
            </a:r>
            <a:r>
              <a:rPr lang="hu-HU" sz="2400" dirty="0">
                <a:solidFill>
                  <a:srgbClr val="FF0000"/>
                </a:solidFill>
              </a:rPr>
              <a:t>témaválasztási javaslat</a:t>
            </a:r>
            <a:r>
              <a:rPr lang="hu-HU" sz="2400" b="0" dirty="0"/>
              <a:t>ot nyújt be a miniszter számára a szakmai kollégium honlapján található tájékoztatás szerint. A miniszter szükség esetén kiegészíti a témaválasztási javaslatot</a:t>
            </a:r>
          </a:p>
          <a:p>
            <a:r>
              <a:rPr lang="hu-HU" sz="2400" b="0" dirty="0"/>
              <a:t>(4) </a:t>
            </a:r>
            <a:r>
              <a:rPr lang="hu-HU" sz="2400" dirty="0">
                <a:solidFill>
                  <a:srgbClr val="FF0000"/>
                </a:solidFill>
              </a:rPr>
              <a:t>A miniszter dönt</a:t>
            </a:r>
            <a:r>
              <a:rPr lang="hu-HU" sz="2400" b="0" dirty="0"/>
              <a:t> arról, hogy az adott témában szükséges-e szakmai irányelvet alkotni</a:t>
            </a:r>
          </a:p>
          <a:p>
            <a:r>
              <a:rPr lang="hu-HU" sz="2400" b="0" dirty="0"/>
              <a:t>(5) A miniszter felkéri a </a:t>
            </a:r>
            <a:r>
              <a:rPr lang="hu-HU" sz="2400" dirty="0">
                <a:solidFill>
                  <a:srgbClr val="FF0000"/>
                </a:solidFill>
              </a:rPr>
              <a:t>szakmai kollégium</a:t>
            </a:r>
            <a:r>
              <a:rPr lang="hu-HU" sz="2400" b="0" dirty="0"/>
              <a:t>ot a szakmai irányelv elkészítésére</a:t>
            </a:r>
          </a:p>
          <a:p>
            <a:r>
              <a:rPr lang="hu-HU" sz="2400" b="0" dirty="0"/>
              <a:t>(6) Az egészségügyi szakmai irányelv elkészítéséhez </a:t>
            </a:r>
            <a:r>
              <a:rPr lang="hu-HU" sz="2400" b="0" dirty="0">
                <a:solidFill>
                  <a:srgbClr val="FF0000"/>
                </a:solidFill>
              </a:rPr>
              <a:t>a miniszter </a:t>
            </a:r>
            <a:r>
              <a:rPr lang="hu-HU" sz="2400" b="0" dirty="0"/>
              <a:t>- szükség esetén az ÁEKK bevonásával - </a:t>
            </a:r>
            <a:r>
              <a:rPr lang="hu-HU" sz="2400" b="0" dirty="0">
                <a:solidFill>
                  <a:srgbClr val="FF0000"/>
                </a:solidFill>
              </a:rPr>
              <a:t>módszertani támogatást biztosít, illetve koordinálja azt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B6F29D2-33CF-BB87-0FBC-F9D14865F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FAFF0CC-1067-4CE7-9F9B-C19A936FC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9374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3D7081-4236-7EFA-F8DD-3088829A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3107"/>
            <a:ext cx="12192000" cy="767053"/>
          </a:xfrm>
        </p:spPr>
        <p:txBody>
          <a:bodyPr/>
          <a:lstStyle/>
          <a:p>
            <a:r>
              <a:rPr lang="hu-HU" dirty="0"/>
              <a:t>Megoldás: Kollégium a Kamarákhoz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C77A320-572C-8F3A-8906-A4D10F982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7A41DA6-64CF-9372-D4D3-FB770CCB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32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E04EFB94-C61B-36B5-8AAE-231477146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9154"/>
            <a:ext cx="12192000" cy="4811844"/>
          </a:xfrm>
        </p:spPr>
        <p:txBody>
          <a:bodyPr/>
          <a:lstStyle/>
          <a:p>
            <a:r>
              <a:rPr lang="hu-HU" dirty="0"/>
              <a:t>Szakmai érdekvédelem: mi a teendő és hogyan?</a:t>
            </a:r>
          </a:p>
          <a:p>
            <a:r>
              <a:rPr lang="hu-HU" dirty="0"/>
              <a:t>Legyen: </a:t>
            </a:r>
            <a:r>
              <a:rPr lang="hu-HU" b="1" dirty="0"/>
              <a:t>MOK Kollégiumi Igazgatósága</a:t>
            </a:r>
            <a:endParaRPr lang="hu-HU" sz="3600" b="1" dirty="0">
              <a:solidFill>
                <a:srgbClr val="140CE6"/>
              </a:solidFill>
            </a:endParaRPr>
          </a:p>
          <a:p>
            <a:pPr>
              <a:tabLst>
                <a:tab pos="2832100" algn="l"/>
              </a:tabLst>
            </a:pPr>
            <a:r>
              <a:rPr lang="hu-HU" dirty="0"/>
              <a:t>Egyeztetés</a:t>
            </a:r>
          </a:p>
          <a:p>
            <a:pPr lvl="1">
              <a:tabLst>
                <a:tab pos="2832100" algn="l"/>
              </a:tabLst>
            </a:pPr>
            <a:r>
              <a:rPr lang="hu-HU" dirty="0"/>
              <a:t>Többi tagozat</a:t>
            </a:r>
          </a:p>
          <a:p>
            <a:pPr lvl="1">
              <a:tabLst>
                <a:tab pos="2832100" algn="l"/>
              </a:tabLst>
            </a:pPr>
            <a:r>
              <a:rPr lang="hu-HU" dirty="0"/>
              <a:t>Civilek</a:t>
            </a:r>
          </a:p>
          <a:p>
            <a:pPr lvl="1">
              <a:tabLst>
                <a:tab pos="2832100" algn="l"/>
              </a:tabLst>
            </a:pPr>
            <a:r>
              <a:rPr lang="hu-HU" dirty="0"/>
              <a:t>Finanszírozók</a:t>
            </a:r>
          </a:p>
        </p:txBody>
      </p:sp>
    </p:spTree>
    <p:extLst>
      <p:ext uri="{BB962C8B-B14F-4D97-AF65-F5344CB8AC3E}">
        <p14:creationId xmlns:p14="http://schemas.microsoft.com/office/powerpoint/2010/main" val="254641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3F6958-38B6-E4C5-F1AD-D53B8E512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Kell </a:t>
            </a:r>
            <a:r>
              <a:rPr lang="hu-HU" dirty="0" err="1"/>
              <a:t>protocol</a:t>
            </a:r>
            <a:r>
              <a:rPr lang="hu-HU" dirty="0"/>
              <a:t> a protokollokról </a:t>
            </a:r>
            <a:r>
              <a:rPr lang="hu-HU" sz="1800" dirty="0"/>
              <a:t>https://</a:t>
            </a:r>
            <a:r>
              <a:rPr lang="hu-HU" sz="1800" dirty="0" err="1"/>
              <a:t>en.wikipedia.org</a:t>
            </a:r>
            <a:r>
              <a:rPr lang="hu-HU" sz="1800" dirty="0"/>
              <a:t>/wiki/</a:t>
            </a:r>
            <a:r>
              <a:rPr lang="hu-HU" sz="1800" dirty="0" err="1"/>
              <a:t>Five_Ws</a:t>
            </a:r>
            <a:endParaRPr lang="hu-HU" sz="1800" dirty="0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2CF29F7-A216-3F44-30AB-FA02B15CB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CA1FED9-8220-B356-8C77-32F616EDF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33</a:t>
            </a:fld>
            <a:r>
              <a:rPr lang="hu-HU"/>
              <a:t> / 25 dia</a:t>
            </a:r>
            <a:endParaRPr lang="hu-H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98FC2B-DC88-B8ED-3E28-077F61A663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54" y="609038"/>
            <a:ext cx="12093146" cy="315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2A4D22B8-E1FA-D20F-E029-F1C72965D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54" y="3936999"/>
            <a:ext cx="12093146" cy="266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66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B144C1-66F6-235E-A6B4-2832A48D9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Megoldás: összetétel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10A6991-8A65-0A40-11B6-7E6DFE854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174845F-896F-3326-1FD5-6CE82266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34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A93E4F3-21E9-2D0C-7024-2EB1479D6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kollégiumok átalakítása (tanszékvezetők, megyei főorvosok)</a:t>
            </a:r>
          </a:p>
          <a:p>
            <a:r>
              <a:rPr lang="hu-HU" dirty="0"/>
              <a:t>Kollégiumok számára infrastruktúra</a:t>
            </a:r>
          </a:p>
          <a:p>
            <a:pPr lvl="1"/>
            <a:r>
              <a:rPr lang="hu-HU" dirty="0"/>
              <a:t>Önálló, vagy egyetemekhez kapcsolt</a:t>
            </a:r>
          </a:p>
          <a:p>
            <a:pPr lvl="2"/>
            <a:r>
              <a:rPr lang="hu-HU" dirty="0" err="1"/>
              <a:t>Bio</a:t>
            </a:r>
            <a:r>
              <a:rPr lang="hu-HU" dirty="0"/>
              <a:t>-statisztikus</a:t>
            </a:r>
          </a:p>
          <a:p>
            <a:pPr lvl="2"/>
            <a:r>
              <a:rPr lang="hu-HU" dirty="0"/>
              <a:t>Adminisztrátor</a:t>
            </a:r>
          </a:p>
          <a:p>
            <a:pPr lvl="2"/>
            <a:r>
              <a:rPr lang="hu-HU" sz="3200" b="1" dirty="0"/>
              <a:t>D</a:t>
            </a:r>
            <a:r>
              <a:rPr lang="hu-HU" dirty="0"/>
              <a:t>M – </a:t>
            </a:r>
            <a:r>
              <a:rPr lang="hu-HU" sz="3200" b="1" dirty="0"/>
              <a:t>A</a:t>
            </a:r>
            <a:r>
              <a:rPr lang="hu-HU" dirty="0"/>
              <a:t>I – I</a:t>
            </a:r>
            <a:r>
              <a:rPr lang="hu-HU" sz="3200" b="1" dirty="0"/>
              <a:t>T </a:t>
            </a:r>
            <a:r>
              <a:rPr lang="hu-HU" dirty="0"/>
              <a:t>(adatbányászat – mesterséges intelligencia – informatika)</a:t>
            </a:r>
            <a:endParaRPr lang="hu-HU" sz="3200" dirty="0"/>
          </a:p>
          <a:p>
            <a:r>
              <a:rPr lang="hu-HU" dirty="0"/>
              <a:t>Ellenőrzött minőségű adatok átadása - átvétele</a:t>
            </a:r>
          </a:p>
          <a:p>
            <a:pPr lvl="1"/>
            <a:r>
              <a:rPr lang="hu-HU" dirty="0"/>
              <a:t>1 adatot 1-szer rögzít az, akinél keletkezik - felelősséggel</a:t>
            </a:r>
          </a:p>
          <a:p>
            <a:r>
              <a:rPr lang="hu-HU" dirty="0"/>
              <a:t>Szakemberek a betegágy – a rendelői szék mellől</a:t>
            </a:r>
          </a:p>
          <a:p>
            <a:r>
              <a:rPr lang="hu-HU" dirty="0"/>
              <a:t>Stb.</a:t>
            </a:r>
          </a:p>
        </p:txBody>
      </p:sp>
    </p:spTree>
    <p:extLst>
      <p:ext uri="{BB962C8B-B14F-4D97-AF65-F5344CB8AC3E}">
        <p14:creationId xmlns:p14="http://schemas.microsoft.com/office/powerpoint/2010/main" val="3231761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6917DC-6FD6-C891-F92E-7A7E7E73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Megoldás 3 :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132E23B8-0B6C-5A72-A423-5DAD2C65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A9E75CD-F5B4-3AE8-FB79-7F3B7111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35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BC04797-FE87-CA51-F78F-4CD5F9122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Válasszunk egy új/régi témát, feladatot</a:t>
            </a:r>
          </a:p>
          <a:p>
            <a:pPr lvl="1"/>
            <a:r>
              <a:rPr lang="hu-HU" dirty="0"/>
              <a:t>Ennek a </a:t>
            </a:r>
            <a:r>
              <a:rPr lang="hu-HU" dirty="0" err="1"/>
              <a:t>betegbségnek</a:t>
            </a:r>
            <a:r>
              <a:rPr lang="hu-HU" dirty="0"/>
              <a:t>, eljárásnak a gyakorisága, fontossága</a:t>
            </a:r>
          </a:p>
          <a:p>
            <a:pPr lvl="2"/>
            <a:r>
              <a:rPr lang="hu-HU" dirty="0"/>
              <a:t>A halálozásban – életév vesztésben – életminőség vesztésben</a:t>
            </a:r>
          </a:p>
          <a:p>
            <a:pPr lvl="2"/>
            <a:r>
              <a:rPr lang="hu-HU" dirty="0"/>
              <a:t>Az előfordulásban</a:t>
            </a:r>
          </a:p>
          <a:p>
            <a:pPr lvl="2"/>
            <a:r>
              <a:rPr lang="hu-HU" dirty="0"/>
              <a:t>A költségességben</a:t>
            </a:r>
          </a:p>
          <a:p>
            <a:pPr lvl="2"/>
            <a:r>
              <a:rPr lang="hu-HU" dirty="0"/>
              <a:t>A kezelések szövődményeinek gyakoriságában</a:t>
            </a:r>
          </a:p>
          <a:p>
            <a:r>
              <a:rPr lang="hu-HU" dirty="0"/>
              <a:t>Figyeljünk új ismeretek felbukkanására</a:t>
            </a:r>
          </a:p>
          <a:p>
            <a:pPr lvl="1"/>
            <a:r>
              <a:rPr lang="hu-HU" dirty="0"/>
              <a:t>Kik a majdani protokoll gazdái és használói</a:t>
            </a:r>
          </a:p>
          <a:p>
            <a:r>
              <a:rPr lang="hu-HU" dirty="0"/>
              <a:t>Protokoll karbantartása</a:t>
            </a:r>
          </a:p>
          <a:p>
            <a:pPr lvl="1"/>
            <a:r>
              <a:rPr lang="hu-HU" dirty="0"/>
              <a:t>Érvényességi nyilatkozat 3 évente!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90871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F63ECC-B629-9F37-4B8E-C4D6B1AA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Megoldás 4 :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7DD3F3B-E4CF-F228-E5A5-CCA111CD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9DAB0CB-4327-82B5-8953-57C78BD5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36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3BC8684-284C-F051-051B-DF2F99BA5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dirty="0"/>
              <a:t>Közzététel csak elektronikusan a szakmai honlap(ok)</a:t>
            </a:r>
            <a:r>
              <a:rPr lang="hu-HU" sz="4000" dirty="0" err="1"/>
              <a:t>on</a:t>
            </a:r>
            <a:endParaRPr lang="hu-HU" sz="4000" dirty="0"/>
          </a:p>
          <a:p>
            <a:pPr lvl="1"/>
            <a:r>
              <a:rPr lang="hu-HU" sz="3600" dirty="0"/>
              <a:t>Egyszerű és érthető magyar nyelven</a:t>
            </a:r>
          </a:p>
          <a:p>
            <a:pPr lvl="2"/>
            <a:r>
              <a:rPr lang="hu-HU" sz="3200" dirty="0"/>
              <a:t>Mindenféle rövidítés és betűszó nélkül</a:t>
            </a:r>
          </a:p>
          <a:p>
            <a:pPr lvl="2"/>
            <a:r>
              <a:rPr lang="hu-HU" sz="3200" dirty="0"/>
              <a:t>Körmondatok nélkül</a:t>
            </a:r>
          </a:p>
          <a:p>
            <a:pPr lvl="2"/>
            <a:r>
              <a:rPr lang="hu-HU" sz="3200" dirty="0"/>
              <a:t>Szenvedő szerkezetek nélkül</a:t>
            </a:r>
          </a:p>
          <a:p>
            <a:pPr lvl="1"/>
            <a:r>
              <a:rPr lang="hu-HU" sz="3600" dirty="0"/>
              <a:t>Folyamatábra a folyamat egészéről és a részfolyamatokról </a:t>
            </a:r>
          </a:p>
          <a:p>
            <a:pPr lvl="1"/>
            <a:r>
              <a:rPr lang="hu-HU" sz="3600" dirty="0"/>
              <a:t>Irodalomjegyzék nélkül</a:t>
            </a:r>
          </a:p>
          <a:p>
            <a:r>
              <a:rPr lang="hu-HU" sz="4000" dirty="0"/>
              <a:t>Minden protokollhoz minden szakmailag érintett orvos email címének nyilvántartása</a:t>
            </a:r>
          </a:p>
          <a:p>
            <a:pPr lvl="1"/>
            <a:r>
              <a:rPr lang="hu-HU" sz="3600" dirty="0"/>
              <a:t>Megjelenés, változás esetén körlevél </a:t>
            </a:r>
            <a:r>
              <a:rPr lang="hu-HU" sz="2800" dirty="0"/>
              <a:t>(szúnyogháló + lábgomba)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1572557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9E97E4-0011-DB73-BFA8-8E6BB16A9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szól az irányelvek ellen?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3B27E7B-FF08-5E7B-EC7B-3F996A391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A7D6FBA-8144-F01B-0A65-0E8F00ED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37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5F0642C-1472-806E-316C-3DDA61307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Ha kormányzati </a:t>
            </a:r>
            <a:r>
              <a:rPr lang="hu-HU" dirty="0">
                <a:solidFill>
                  <a:srgbClr val="FF0000"/>
                </a:solidFill>
              </a:rPr>
              <a:t>eszköz</a:t>
            </a:r>
            <a:r>
              <a:rPr lang="hu-HU" dirty="0"/>
              <a:t>, akkor költségkorlátozás, kapacitásszabályozás</a:t>
            </a:r>
          </a:p>
          <a:p>
            <a:r>
              <a:rPr lang="hu-HU" dirty="0"/>
              <a:t>Mivel a minőségügy alapeszköze, ezért </a:t>
            </a:r>
            <a:r>
              <a:rPr lang="hu-HU" dirty="0">
                <a:solidFill>
                  <a:srgbClr val="FF0000"/>
                </a:solidFill>
              </a:rPr>
              <a:t>veszélyes</a:t>
            </a:r>
          </a:p>
          <a:p>
            <a:r>
              <a:rPr lang="hu-HU" dirty="0"/>
              <a:t>Mederbe tereli az ellátókat, és ezáltal </a:t>
            </a:r>
            <a:r>
              <a:rPr lang="hu-HU" dirty="0">
                <a:solidFill>
                  <a:srgbClr val="FF0000"/>
                </a:solidFill>
              </a:rPr>
              <a:t>korlátoz</a:t>
            </a:r>
          </a:p>
          <a:p>
            <a:r>
              <a:rPr lang="hu-HU" dirty="0">
                <a:solidFill>
                  <a:srgbClr val="FF0000"/>
                </a:solidFill>
              </a:rPr>
              <a:t>Elszürkít? Kipipál?</a:t>
            </a:r>
          </a:p>
          <a:p>
            <a:r>
              <a:rPr lang="hu-HU" dirty="0"/>
              <a:t>Azt is elvégezteti minden betegnél, ami az adott esetben </a:t>
            </a:r>
            <a:r>
              <a:rPr lang="hu-HU" dirty="0">
                <a:solidFill>
                  <a:srgbClr val="FF0000"/>
                </a:solidFill>
              </a:rPr>
              <a:t>felesleges</a:t>
            </a:r>
          </a:p>
          <a:p>
            <a:r>
              <a:rPr lang="hu-HU" dirty="0">
                <a:solidFill>
                  <a:srgbClr val="FF0000"/>
                </a:solidFill>
              </a:rPr>
              <a:t>Visszatartja a beteget </a:t>
            </a:r>
            <a:r>
              <a:rPr lang="hu-HU" dirty="0"/>
              <a:t>az indokolatlan ellátások kiharcolásától</a:t>
            </a:r>
          </a:p>
          <a:p>
            <a:pPr lvl="1"/>
            <a:r>
              <a:rPr lang="hu-HU" dirty="0"/>
              <a:t>Teljes vérkép, hasi UH stb.</a:t>
            </a:r>
          </a:p>
        </p:txBody>
      </p:sp>
    </p:spTree>
    <p:extLst>
      <p:ext uri="{BB962C8B-B14F-4D97-AF65-F5344CB8AC3E}">
        <p14:creationId xmlns:p14="http://schemas.microsoft.com/office/powerpoint/2010/main" val="666834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A77FBA-C941-40F5-0EDE-8ACB7E69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Tessék választani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4D62DE1-AB31-AB64-F5A2-C8C47C454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D81473D-DCF5-041A-9406-FFB49B805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38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BDC92B4-9F60-9FBC-0EF2-1CD412C3E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though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power</a:t>
            </a:r>
            <a:r>
              <a:rPr lang="hu-HU" dirty="0"/>
              <a:t> be </a:t>
            </a:r>
            <a:r>
              <a:rPr lang="hu-HU" dirty="0" err="1"/>
              <a:t>lacking</a:t>
            </a:r>
            <a:r>
              <a:rPr lang="hu-HU" dirty="0"/>
              <a:t>, </a:t>
            </a:r>
          </a:p>
          <a:p>
            <a:pPr marL="0" indent="0">
              <a:buNone/>
            </a:pP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will</a:t>
            </a:r>
            <a:r>
              <a:rPr lang="hu-HU" dirty="0"/>
              <a:t> is </a:t>
            </a:r>
            <a:r>
              <a:rPr lang="hu-HU" dirty="0" err="1"/>
              <a:t>to</a:t>
            </a:r>
            <a:r>
              <a:rPr lang="hu-HU" dirty="0"/>
              <a:t> be </a:t>
            </a:r>
            <a:r>
              <a:rPr lang="hu-HU" dirty="0" err="1"/>
              <a:t>praised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 err="1"/>
              <a:t>all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same</a:t>
            </a:r>
            <a:endParaRPr lang="hu-HU" dirty="0"/>
          </a:p>
          <a:p>
            <a:pPr marL="0" indent="0">
              <a:buNone/>
            </a:pPr>
            <a:r>
              <a:rPr lang="hu-H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Ovidius</a:t>
            </a:r>
          </a:p>
          <a:p>
            <a:pPr marL="0" indent="0" algn="r">
              <a:buNone/>
            </a:pPr>
            <a:r>
              <a:rPr lang="hu-HU" dirty="0"/>
              <a:t> míg élek remélek Marcus </a:t>
            </a:r>
            <a:r>
              <a:rPr lang="hu-HU" dirty="0" err="1"/>
              <a:t>Tullius</a:t>
            </a:r>
            <a:r>
              <a:rPr lang="hu-HU" dirty="0"/>
              <a:t> </a:t>
            </a:r>
            <a:r>
              <a:rPr lang="hu-H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Cicero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B107841F-8B04-594E-C8D1-18E94C1BD116}"/>
              </a:ext>
            </a:extLst>
          </p:cNvPr>
          <p:cNvSpPr/>
          <p:nvPr/>
        </p:nvSpPr>
        <p:spPr>
          <a:xfrm>
            <a:off x="96696" y="940827"/>
            <a:ext cx="547425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Ut</a:t>
            </a:r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desint</a:t>
            </a:r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vires</a:t>
            </a:r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tamen</a:t>
            </a:r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est </a:t>
            </a:r>
          </a:p>
          <a:p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laudanda</a:t>
            </a:r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voluntas</a:t>
            </a:r>
            <a:endParaRPr lang="hu-H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88360699-9746-3D84-06A7-05BC44FD12DB}"/>
              </a:ext>
            </a:extLst>
          </p:cNvPr>
          <p:cNvSpPr/>
          <p:nvPr/>
        </p:nvSpPr>
        <p:spPr>
          <a:xfrm>
            <a:off x="6621050" y="3429000"/>
            <a:ext cx="4903009" cy="1661993"/>
          </a:xfrm>
          <a:prstGeom prst="rect">
            <a:avLst/>
          </a:prstGeom>
          <a:solidFill>
            <a:srgbClr val="FF0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um </a:t>
            </a:r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spiro</a:t>
            </a:r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u-HU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spero</a:t>
            </a:r>
            <a:endParaRPr lang="hu-H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hu-HU" sz="2400" b="1" dirty="0">
                <a:solidFill>
                  <a:srgbClr val="FFFF00"/>
                </a:solidFill>
              </a:rPr>
              <a:t>Dum </a:t>
            </a:r>
            <a:r>
              <a:rPr lang="hu-HU" sz="2400" b="1" dirty="0" err="1">
                <a:solidFill>
                  <a:srgbClr val="FFFF00"/>
                </a:solidFill>
              </a:rPr>
              <a:t>spero</a:t>
            </a:r>
            <a:r>
              <a:rPr lang="hu-HU" sz="2400" b="1" dirty="0">
                <a:solidFill>
                  <a:srgbClr val="FFFF00"/>
                </a:solidFill>
              </a:rPr>
              <a:t> </a:t>
            </a:r>
            <a:r>
              <a:rPr lang="hu-HU" sz="2400" b="1" dirty="0" err="1">
                <a:solidFill>
                  <a:srgbClr val="FFFF00"/>
                </a:solidFill>
              </a:rPr>
              <a:t>amo</a:t>
            </a:r>
            <a:br>
              <a:rPr lang="hu-HU" sz="2400" b="1" dirty="0">
                <a:solidFill>
                  <a:srgbClr val="FFFF00"/>
                </a:solidFill>
              </a:rPr>
            </a:br>
            <a:r>
              <a:rPr lang="hu-HU" sz="2400" b="1" dirty="0">
                <a:solidFill>
                  <a:srgbClr val="FFFF00"/>
                </a:solidFill>
              </a:rPr>
              <a:t>Dum </a:t>
            </a:r>
            <a:r>
              <a:rPr lang="hu-HU" sz="2400" b="1" dirty="0" err="1">
                <a:solidFill>
                  <a:srgbClr val="FFFF00"/>
                </a:solidFill>
              </a:rPr>
              <a:t>amo</a:t>
            </a:r>
            <a:r>
              <a:rPr lang="hu-HU" sz="2400" b="1" dirty="0">
                <a:solidFill>
                  <a:srgbClr val="FFFF00"/>
                </a:solidFill>
              </a:rPr>
              <a:t> vivo</a:t>
            </a:r>
            <a:endParaRPr lang="hu-H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764093DB-2F8A-BD33-FAA9-203B4A1D53D5}"/>
              </a:ext>
            </a:extLst>
          </p:cNvPr>
          <p:cNvSpPr/>
          <p:nvPr/>
        </p:nvSpPr>
        <p:spPr>
          <a:xfrm>
            <a:off x="5788520" y="843677"/>
            <a:ext cx="660789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Hol híján vannak</a:t>
            </a:r>
          </a:p>
          <a:p>
            <a:pPr algn="ctr"/>
            <a:r>
              <a:rPr lang="hu-H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az erőnek, elegendő a </a:t>
            </a:r>
          </a:p>
          <a:p>
            <a:pPr algn="ctr"/>
            <a:r>
              <a:rPr lang="hu-HU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dícséretes</a:t>
            </a:r>
            <a:r>
              <a:rPr lang="hu-H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szándék</a:t>
            </a:r>
          </a:p>
        </p:txBody>
      </p:sp>
    </p:spTree>
    <p:extLst>
      <p:ext uri="{BB962C8B-B14F-4D97-AF65-F5344CB8AC3E}">
        <p14:creationId xmlns:p14="http://schemas.microsoft.com/office/powerpoint/2010/main" val="1039203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4E0D91-F06F-D8F7-DB4B-2EB45F923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Röviden: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22F0E7C-8298-5E52-B333-A3808924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FD3C760-A0D9-765E-C499-B17CB7917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pPr/>
              <a:t>39</a:t>
            </a:fld>
            <a:r>
              <a:rPr lang="hu-HU"/>
              <a:t> / 25 dia</a:t>
            </a:r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5D099D3-80E2-CA22-F905-9A73D24E5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Jogszabályok megváltoztatása</a:t>
            </a:r>
          </a:p>
          <a:p>
            <a:r>
              <a:rPr lang="hu-HU" dirty="0"/>
              <a:t>Szakmák kollégiumai a MOK Szakmai Igazgatóságához</a:t>
            </a:r>
          </a:p>
          <a:p>
            <a:r>
              <a:rPr lang="hu-HU" dirty="0"/>
              <a:t>Minden szakma kollégiuma esetén meg kell határozni az összetételt az ellátási szintek, területi egyenlőségek és szolgáltatási szektorok szerint</a:t>
            </a:r>
          </a:p>
          <a:p>
            <a:r>
              <a:rPr lang="hu-HU" dirty="0"/>
              <a:t>Minden kollégiumhoz megfelelően képzett és felszerelt személyzet és eszköztár biztosítása</a:t>
            </a:r>
          </a:p>
          <a:p>
            <a:r>
              <a:rPr lang="hu-HU" dirty="0"/>
              <a:t>Alapító okiratok, működési szabályzatok, személyzeti és gazdasági iroda, szóvivő rendszer, e-könyvtár stb., majd költségvetés</a:t>
            </a:r>
          </a:p>
        </p:txBody>
      </p:sp>
    </p:spTree>
    <p:extLst>
      <p:ext uri="{BB962C8B-B14F-4D97-AF65-F5344CB8AC3E}">
        <p14:creationId xmlns:p14="http://schemas.microsoft.com/office/powerpoint/2010/main" val="1245254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A3B90DC-B86B-AF3B-6164-70B07E85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2022. 05. 27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70D84FE-251D-1D8C-92C2-BF84A0F8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4FC8-0049-C64B-9B81-CFA01AF81E97}" type="slidenum">
              <a:rPr lang="hu-HU" smtClean="0"/>
              <a:t>40</a:t>
            </a:fld>
            <a:endParaRPr lang="hu-HU"/>
          </a:p>
        </p:txBody>
      </p:sp>
      <p:pic>
        <p:nvPicPr>
          <p:cNvPr id="1026" name="Picture 2" descr="Fényképezés Sisyphus greek myth rolling a rock in a mountain">
            <a:extLst>
              <a:ext uri="{FF2B5EF4-FFF2-40B4-BE49-F238E27FC236}">
                <a16:creationId xmlns:a16="http://schemas.microsoft.com/office/drawing/2014/main" id="{92D11D5A-B380-5D1E-6250-9911D39F7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85686" y="0"/>
            <a:ext cx="67663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FFC7F51-0B9B-4B75-EE34-76978715C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" y="0"/>
            <a:ext cx="5383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D2453E96-880D-2D2D-2707-75E92A8B10CB}"/>
              </a:ext>
            </a:extLst>
          </p:cNvPr>
          <p:cNvSpPr/>
          <p:nvPr/>
        </p:nvSpPr>
        <p:spPr>
          <a:xfrm>
            <a:off x="39999" y="5471410"/>
            <a:ext cx="2615499" cy="1446550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helyzet:</a:t>
            </a:r>
          </a:p>
          <a:p>
            <a:pPr algn="ctr"/>
            <a:r>
              <a:rPr lang="hu-H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AUGIAS</a:t>
            </a:r>
            <a:endParaRPr lang="hu-H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FA878150-213A-B57E-1774-D9BBA1BB27F5}"/>
              </a:ext>
            </a:extLst>
          </p:cNvPr>
          <p:cNvSpPr/>
          <p:nvPr/>
        </p:nvSpPr>
        <p:spPr>
          <a:xfrm>
            <a:off x="5465854" y="4602024"/>
            <a:ext cx="34211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FELADAT:</a:t>
            </a:r>
          </a:p>
          <a:p>
            <a:pPr algn="ctr"/>
            <a:r>
              <a:rPr lang="hu-HU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Sziszifusz</a:t>
            </a:r>
            <a:endParaRPr lang="hu-H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6663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7477</TotalTime>
  <Words>3318</Words>
  <Application>Microsoft Macintosh PowerPoint</Application>
  <PresentationFormat>Szélesvásznú</PresentationFormat>
  <Paragraphs>430</Paragraphs>
  <Slides>40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40</vt:i4>
      </vt:variant>
    </vt:vector>
  </HeadingPairs>
  <TitlesOfParts>
    <vt:vector size="48" baseType="lpstr">
      <vt:lpstr>Algerian</vt:lpstr>
      <vt:lpstr>Arial</vt:lpstr>
      <vt:lpstr>Calibri</vt:lpstr>
      <vt:lpstr>Calibri Light</vt:lpstr>
      <vt:lpstr>Tahoma</vt:lpstr>
      <vt:lpstr>Times New Roman</vt:lpstr>
      <vt:lpstr>TimesNewRomanPSMT</vt:lpstr>
      <vt:lpstr>Office-téma</vt:lpstr>
      <vt:lpstr>Hogyan működik ma a szakmai protokollkészítés,   és hogyan veheti át ezt a MOK?</vt:lpstr>
      <vt:lpstr>Miről beszélek?</vt:lpstr>
      <vt:lpstr>Mi a ... ? 1.   PROTO-KOLL = ELŐ-ÍRÁS</vt:lpstr>
      <vt:lpstr>Mi a ... ? 2.     Kis amerikai állami túlzás Agency for Health Care Policy and Research (AHCPR); </vt:lpstr>
      <vt:lpstr>Mi a ... ? 3 Agency for Healthcare Research and Quality 19 útmutató 4 év alatt (sok millió USD)</vt:lpstr>
      <vt:lpstr>Mi a ... ? 4  USA: guideline → BAO / EBM</vt:lpstr>
      <vt:lpstr>A protokoll eszköz az értékteremtéshez</vt:lpstr>
      <vt:lpstr>Kinek és mire jó?</vt:lpstr>
      <vt:lpstr>Ki készíti, ki adja ki manapság?</vt:lpstr>
      <vt:lpstr>Mitől és milyen körben iránymutató?</vt:lpstr>
      <vt:lpstr>Hogyan működik ma a protokollkészítés?</vt:lpstr>
      <vt:lpstr>Hogyan működik ma a protokollkészítés?</vt:lpstr>
      <vt:lpstr>A kérdés időszerű. Miért is?</vt:lpstr>
      <vt:lpstr>A kérdés időszerű. Miért is?</vt:lpstr>
      <vt:lpstr>PowerPoint-bemutató</vt:lpstr>
      <vt:lpstr>https://kollegium.aeek.hu/Iranyelvek/Index</vt:lpstr>
      <vt:lpstr>Az előírások családja: Protokoll</vt:lpstr>
      <vt:lpstr>Szakmai irányelv</vt:lpstr>
      <vt:lpstr>Egy explicit irányelv - szabályzat</vt:lpstr>
      <vt:lpstr>Egészségügyi szakmai irányelv</vt:lpstr>
      <vt:lpstr>Módszertani levél</vt:lpstr>
      <vt:lpstr>Helyi eljárásrend</vt:lpstr>
      <vt:lpstr>P r o t o k o l által megcélzott minőség</vt:lpstr>
      <vt:lpstr>Tájékoztatás az egészségügyi szakmai irányelvekben szereplő, közfinanszírozásban nem részesülő ellátásokról. 22.04.28</vt:lpstr>
      <vt:lpstr>http://www.neak.gov.hu/search/searchresults?query=finansz%C3%ADrozási+protokoll</vt:lpstr>
      <vt:lpstr>Bizonyítékon Alapuló Orvoslás</vt:lpstr>
      <vt:lpstr>Tudományos bizonyítékok hierarchiája a bizonyítékok forrása alapján  ESzCsM 2004</vt:lpstr>
      <vt:lpstr>A bizonyítékok erőssége 4 – 8 szintű</vt:lpstr>
      <vt:lpstr>A Cochrane Együttműködés szerepe a bizonyítékokon alapuló gyógyításban: - evidencián alapuló orvoslás.  A szerző engedélyével. Lohner Szimonetta dr,  Decsi Tamás dr.  Gyermekgyógyászat 2015; 66. </vt:lpstr>
      <vt:lpstr>3. § (1) Az egészségügyi szakmai irányelv adaptáció vagy saját fejlesztés során készülhet</vt:lpstr>
      <vt:lpstr>6. § Mitől lesznek irányelvek ma?</vt:lpstr>
      <vt:lpstr>Megoldás: Kollégium a Kamarákhoz</vt:lpstr>
      <vt:lpstr>Kell protocol a protokollokról https://en.wikipedia.org/wiki/Five_Ws</vt:lpstr>
      <vt:lpstr>Megoldás: összetétel</vt:lpstr>
      <vt:lpstr>Megoldás 3 :</vt:lpstr>
      <vt:lpstr>Megoldás 4 :</vt:lpstr>
      <vt:lpstr>Mi szól az irányelvek ellen?</vt:lpstr>
      <vt:lpstr>Tessék választani</vt:lpstr>
      <vt:lpstr>Röviden: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Hogyan működik ma a szakmai protokollkészítés,   és hogyan veheti át ezt a MOK?</dc:title>
  <dc:creator>Dr. Weltner János</dc:creator>
  <cp:lastModifiedBy>Dr. Weltner János</cp:lastModifiedBy>
  <cp:revision>28</cp:revision>
  <dcterms:created xsi:type="dcterms:W3CDTF">2022-05-07T11:39:44Z</dcterms:created>
  <dcterms:modified xsi:type="dcterms:W3CDTF">2022-05-27T06:43:17Z</dcterms:modified>
</cp:coreProperties>
</file>